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3"/>
  </p:notesMasterIdLst>
  <p:sldIdLst>
    <p:sldId id="611" r:id="rId2"/>
    <p:sldId id="729" r:id="rId3"/>
    <p:sldId id="549" r:id="rId4"/>
    <p:sldId id="715" r:id="rId5"/>
    <p:sldId id="639" r:id="rId6"/>
    <p:sldId id="644" r:id="rId7"/>
    <p:sldId id="728" r:id="rId8"/>
    <p:sldId id="527" r:id="rId9"/>
    <p:sldId id="630" r:id="rId10"/>
    <p:sldId id="535" r:id="rId11"/>
    <p:sldId id="591" r:id="rId12"/>
    <p:sldId id="725" r:id="rId13"/>
    <p:sldId id="726" r:id="rId14"/>
    <p:sldId id="528" r:id="rId15"/>
    <p:sldId id="727" r:id="rId16"/>
    <p:sldId id="658" r:id="rId17"/>
    <p:sldId id="260" r:id="rId18"/>
    <p:sldId id="659" r:id="rId19"/>
    <p:sldId id="660" r:id="rId20"/>
    <p:sldId id="661" r:id="rId21"/>
    <p:sldId id="6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0A578-3459-4FE3-8B7F-B042D137229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0C2206-39CD-46CC-8492-E827F4DB8E1E}">
      <dgm:prSet/>
      <dgm:spPr>
        <a:solidFill>
          <a:schemeClr val="accent1"/>
        </a:solidFill>
      </dgm:spPr>
      <dgm:t>
        <a:bodyPr/>
        <a:lstStyle/>
        <a:p>
          <a:r>
            <a:rPr lang="en-US" noProof="0" dirty="0"/>
            <a:t>RISC-V allows custom extensions</a:t>
          </a:r>
        </a:p>
      </dgm:t>
    </dgm:pt>
    <dgm:pt modelId="{0D4ED89C-AF27-418E-AC99-694E338F271A}" type="parTrans" cxnId="{184889A7-C2E7-4454-8B5E-2DE03F3D9B95}">
      <dgm:prSet/>
      <dgm:spPr/>
      <dgm:t>
        <a:bodyPr/>
        <a:lstStyle/>
        <a:p>
          <a:endParaRPr lang="en-US" noProof="0" dirty="0"/>
        </a:p>
      </dgm:t>
    </dgm:pt>
    <dgm:pt modelId="{1F3DE6B4-CDFE-4848-B266-1A3734AB0A1C}" type="sibTrans" cxnId="{184889A7-C2E7-4454-8B5E-2DE03F3D9B95}">
      <dgm:prSet/>
      <dgm:spPr/>
      <dgm:t>
        <a:bodyPr/>
        <a:lstStyle/>
        <a:p>
          <a:endParaRPr lang="en-US" noProof="0" dirty="0"/>
        </a:p>
      </dgm:t>
    </dgm:pt>
    <dgm:pt modelId="{1E036584-5D17-437A-887D-53DD62237176}">
      <dgm:prSet/>
      <dgm:spPr>
        <a:solidFill>
          <a:schemeClr val="accent1"/>
        </a:solidFill>
      </dgm:spPr>
      <dgm:t>
        <a:bodyPr/>
        <a:lstStyle/>
        <a:p>
          <a:r>
            <a:rPr lang="en-US" noProof="0" dirty="0"/>
            <a:t>SDK must be aware of</a:t>
          </a:r>
          <a:r>
            <a:rPr lang="en-US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 </a:t>
          </a:r>
          <a:r>
            <a:rPr lang="en-US" noProof="0" dirty="0"/>
            <a:t>the custom extensions</a:t>
          </a:r>
        </a:p>
      </dgm:t>
    </dgm:pt>
    <dgm:pt modelId="{00C28D50-039E-4135-835D-23476D097A66}" type="parTrans" cxnId="{57701A16-7D7D-4001-B47A-E46E08BA9496}">
      <dgm:prSet/>
      <dgm:spPr/>
      <dgm:t>
        <a:bodyPr/>
        <a:lstStyle/>
        <a:p>
          <a:endParaRPr lang="en-US" noProof="0" dirty="0"/>
        </a:p>
      </dgm:t>
    </dgm:pt>
    <dgm:pt modelId="{D76A85A1-60CC-4CB9-AE01-4E7DE20E37EB}" type="sibTrans" cxnId="{57701A16-7D7D-4001-B47A-E46E08BA9496}">
      <dgm:prSet/>
      <dgm:spPr/>
      <dgm:t>
        <a:bodyPr/>
        <a:lstStyle/>
        <a:p>
          <a:endParaRPr lang="en-US" noProof="0" dirty="0"/>
        </a:p>
      </dgm:t>
    </dgm:pt>
    <dgm:pt modelId="{65912462-B0AC-4D0F-8993-6F0B1A68645F}">
      <dgm:prSet/>
      <dgm:spPr>
        <a:solidFill>
          <a:schemeClr val="accent1"/>
        </a:solidFill>
      </dgm:spPr>
      <dgm:t>
        <a:bodyPr/>
        <a:lstStyle/>
        <a:p>
          <a:r>
            <a:rPr lang="en-US" noProof="0" dirty="0"/>
            <a:t>High level of</a:t>
          </a:r>
          <a:r>
            <a:rPr lang="en-US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 </a:t>
          </a:r>
          <a:r>
            <a:rPr lang="en-US" noProof="0" dirty="0"/>
            <a:t>automation needed</a:t>
          </a:r>
        </a:p>
      </dgm:t>
    </dgm:pt>
    <dgm:pt modelId="{5401F24C-7E43-4A63-895E-FF147C27940F}" type="parTrans" cxnId="{3D7FA26A-B757-4C54-A60B-5B48ED98FA38}">
      <dgm:prSet/>
      <dgm:spPr/>
      <dgm:t>
        <a:bodyPr/>
        <a:lstStyle/>
        <a:p>
          <a:endParaRPr lang="en-US" noProof="0" dirty="0"/>
        </a:p>
      </dgm:t>
    </dgm:pt>
    <dgm:pt modelId="{5DCE2D4F-B098-4EC6-B712-DE25D2F4057A}" type="sibTrans" cxnId="{3D7FA26A-B757-4C54-A60B-5B48ED98FA38}">
      <dgm:prSet/>
      <dgm:spPr/>
      <dgm:t>
        <a:bodyPr/>
        <a:lstStyle/>
        <a:p>
          <a:endParaRPr lang="en-US" noProof="0" dirty="0"/>
        </a:p>
      </dgm:t>
    </dgm:pt>
    <dgm:pt modelId="{7BEDF109-4FFE-42F3-A2A8-944BB77371C6}">
      <dgm:prSet/>
      <dgm:spPr>
        <a:solidFill>
          <a:schemeClr val="accent2"/>
        </a:solidFill>
      </dgm:spPr>
      <dgm:t>
        <a:bodyPr/>
        <a:lstStyle/>
        <a:p>
          <a:r>
            <a:rPr lang="en-US" noProof="0" dirty="0"/>
            <a:t>Codasip has tools for this task: </a:t>
          </a:r>
          <a:r>
            <a:rPr lang="en-US" b="1" noProof="0" dirty="0"/>
            <a:t>Codasip Studio</a:t>
          </a:r>
          <a:endParaRPr lang="en-US" noProof="0" dirty="0"/>
        </a:p>
      </dgm:t>
    </dgm:pt>
    <dgm:pt modelId="{46FD2F27-54D8-4225-9B69-563F25EFB1C7}" type="parTrans" cxnId="{32466416-0BC8-4401-92F5-6FB06B0B1517}">
      <dgm:prSet/>
      <dgm:spPr/>
      <dgm:t>
        <a:bodyPr/>
        <a:lstStyle/>
        <a:p>
          <a:endParaRPr lang="en-US" noProof="0" dirty="0"/>
        </a:p>
      </dgm:t>
    </dgm:pt>
    <dgm:pt modelId="{37BA562F-EFE9-42E9-910F-8734BC56702D}" type="sibTrans" cxnId="{32466416-0BC8-4401-92F5-6FB06B0B1517}">
      <dgm:prSet/>
      <dgm:spPr/>
      <dgm:t>
        <a:bodyPr/>
        <a:lstStyle/>
        <a:p>
          <a:endParaRPr lang="en-US" noProof="0" dirty="0"/>
        </a:p>
      </dgm:t>
    </dgm:pt>
    <dgm:pt modelId="{1B44D1B3-3CDC-4CB4-A907-CC8BFB9D91F8}" type="pres">
      <dgm:prSet presAssocID="{9270A578-3459-4FE3-8B7F-B042D137229F}" presName="CompostProcess" presStyleCnt="0">
        <dgm:presLayoutVars>
          <dgm:dir/>
          <dgm:resizeHandles val="exact"/>
        </dgm:presLayoutVars>
      </dgm:prSet>
      <dgm:spPr/>
    </dgm:pt>
    <dgm:pt modelId="{BDD78B85-97BC-4152-B606-6F92B5E74229}" type="pres">
      <dgm:prSet presAssocID="{9270A578-3459-4FE3-8B7F-B042D137229F}" presName="arrow" presStyleLbl="bgShp" presStyleIdx="0" presStyleCnt="1"/>
      <dgm:spPr>
        <a:solidFill>
          <a:schemeClr val="accent6"/>
        </a:solidFill>
      </dgm:spPr>
    </dgm:pt>
    <dgm:pt modelId="{71F74CB0-6A20-46C9-ABB4-9656ED6321D7}" type="pres">
      <dgm:prSet presAssocID="{9270A578-3459-4FE3-8B7F-B042D137229F}" presName="linearProcess" presStyleCnt="0"/>
      <dgm:spPr/>
    </dgm:pt>
    <dgm:pt modelId="{B26805ED-9E0D-4814-9248-36B0064E5D0A}" type="pres">
      <dgm:prSet presAssocID="{710C2206-39CD-46CC-8492-E827F4DB8E1E}" presName="textNode" presStyleLbl="node1" presStyleIdx="0" presStyleCnt="4">
        <dgm:presLayoutVars>
          <dgm:bulletEnabled val="1"/>
        </dgm:presLayoutVars>
      </dgm:prSet>
      <dgm:spPr/>
    </dgm:pt>
    <dgm:pt modelId="{5621677E-EBD5-44C3-AB5D-5D414BBE095A}" type="pres">
      <dgm:prSet presAssocID="{1F3DE6B4-CDFE-4848-B266-1A3734AB0A1C}" presName="sibTrans" presStyleCnt="0"/>
      <dgm:spPr/>
    </dgm:pt>
    <dgm:pt modelId="{104633B2-4ADD-4813-B38F-14B485BD0462}" type="pres">
      <dgm:prSet presAssocID="{1E036584-5D17-437A-887D-53DD62237176}" presName="textNode" presStyleLbl="node1" presStyleIdx="1" presStyleCnt="4">
        <dgm:presLayoutVars>
          <dgm:bulletEnabled val="1"/>
        </dgm:presLayoutVars>
      </dgm:prSet>
      <dgm:spPr/>
    </dgm:pt>
    <dgm:pt modelId="{722C4F89-BF5C-4DB1-A74E-3E11B1837467}" type="pres">
      <dgm:prSet presAssocID="{D76A85A1-60CC-4CB9-AE01-4E7DE20E37EB}" presName="sibTrans" presStyleCnt="0"/>
      <dgm:spPr/>
    </dgm:pt>
    <dgm:pt modelId="{46EC0D14-8E24-4FA4-862A-D02A33E55A06}" type="pres">
      <dgm:prSet presAssocID="{65912462-B0AC-4D0F-8993-6F0B1A68645F}" presName="textNode" presStyleLbl="node1" presStyleIdx="2" presStyleCnt="4">
        <dgm:presLayoutVars>
          <dgm:bulletEnabled val="1"/>
        </dgm:presLayoutVars>
      </dgm:prSet>
      <dgm:spPr/>
    </dgm:pt>
    <dgm:pt modelId="{9BF736E3-BEA1-4AD6-BA6C-72C149DA2EB7}" type="pres">
      <dgm:prSet presAssocID="{5DCE2D4F-B098-4EC6-B712-DE25D2F4057A}" presName="sibTrans" presStyleCnt="0"/>
      <dgm:spPr/>
    </dgm:pt>
    <dgm:pt modelId="{D9FFF5EE-4697-4E70-BDB4-7211C5A85D50}" type="pres">
      <dgm:prSet presAssocID="{7BEDF109-4FFE-42F3-A2A8-944BB77371C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7701A16-7D7D-4001-B47A-E46E08BA9496}" srcId="{9270A578-3459-4FE3-8B7F-B042D137229F}" destId="{1E036584-5D17-437A-887D-53DD62237176}" srcOrd="1" destOrd="0" parTransId="{00C28D50-039E-4135-835D-23476D097A66}" sibTransId="{D76A85A1-60CC-4CB9-AE01-4E7DE20E37EB}"/>
    <dgm:cxn modelId="{32466416-0BC8-4401-92F5-6FB06B0B1517}" srcId="{9270A578-3459-4FE3-8B7F-B042D137229F}" destId="{7BEDF109-4FFE-42F3-A2A8-944BB77371C6}" srcOrd="3" destOrd="0" parTransId="{46FD2F27-54D8-4225-9B69-563F25EFB1C7}" sibTransId="{37BA562F-EFE9-42E9-910F-8734BC56702D}"/>
    <dgm:cxn modelId="{09D22A21-8CAA-4CEA-8395-A839EE613639}" type="presOf" srcId="{710C2206-39CD-46CC-8492-E827F4DB8E1E}" destId="{B26805ED-9E0D-4814-9248-36B0064E5D0A}" srcOrd="0" destOrd="0" presId="urn:microsoft.com/office/officeart/2005/8/layout/hProcess9"/>
    <dgm:cxn modelId="{A9984F2C-CF13-4371-8110-ED0F7BA9E20A}" type="presOf" srcId="{7BEDF109-4FFE-42F3-A2A8-944BB77371C6}" destId="{D9FFF5EE-4697-4E70-BDB4-7211C5A85D50}" srcOrd="0" destOrd="0" presId="urn:microsoft.com/office/officeart/2005/8/layout/hProcess9"/>
    <dgm:cxn modelId="{3D7FA26A-B757-4C54-A60B-5B48ED98FA38}" srcId="{9270A578-3459-4FE3-8B7F-B042D137229F}" destId="{65912462-B0AC-4D0F-8993-6F0B1A68645F}" srcOrd="2" destOrd="0" parTransId="{5401F24C-7E43-4A63-895E-FF147C27940F}" sibTransId="{5DCE2D4F-B098-4EC6-B712-DE25D2F4057A}"/>
    <dgm:cxn modelId="{21634A6E-145D-4446-BED6-E48732D283D6}" type="presOf" srcId="{1E036584-5D17-437A-887D-53DD62237176}" destId="{104633B2-4ADD-4813-B38F-14B485BD0462}" srcOrd="0" destOrd="0" presId="urn:microsoft.com/office/officeart/2005/8/layout/hProcess9"/>
    <dgm:cxn modelId="{D79F0A7B-536D-4F0A-9ADA-6726449D46BD}" type="presOf" srcId="{65912462-B0AC-4D0F-8993-6F0B1A68645F}" destId="{46EC0D14-8E24-4FA4-862A-D02A33E55A06}" srcOrd="0" destOrd="0" presId="urn:microsoft.com/office/officeart/2005/8/layout/hProcess9"/>
    <dgm:cxn modelId="{184889A7-C2E7-4454-8B5E-2DE03F3D9B95}" srcId="{9270A578-3459-4FE3-8B7F-B042D137229F}" destId="{710C2206-39CD-46CC-8492-E827F4DB8E1E}" srcOrd="0" destOrd="0" parTransId="{0D4ED89C-AF27-418E-AC99-694E338F271A}" sibTransId="{1F3DE6B4-CDFE-4848-B266-1A3734AB0A1C}"/>
    <dgm:cxn modelId="{55875FF9-6EEB-4D2C-9FBB-C07472D76322}" type="presOf" srcId="{9270A578-3459-4FE3-8B7F-B042D137229F}" destId="{1B44D1B3-3CDC-4CB4-A907-CC8BFB9D91F8}" srcOrd="0" destOrd="0" presId="urn:microsoft.com/office/officeart/2005/8/layout/hProcess9"/>
    <dgm:cxn modelId="{3D8E2403-5929-4BB0-B6BA-83C03DBC986C}" type="presParOf" srcId="{1B44D1B3-3CDC-4CB4-A907-CC8BFB9D91F8}" destId="{BDD78B85-97BC-4152-B606-6F92B5E74229}" srcOrd="0" destOrd="0" presId="urn:microsoft.com/office/officeart/2005/8/layout/hProcess9"/>
    <dgm:cxn modelId="{D1B89CE4-6DDB-47BF-9FC4-BD6CD0C38B56}" type="presParOf" srcId="{1B44D1B3-3CDC-4CB4-A907-CC8BFB9D91F8}" destId="{71F74CB0-6A20-46C9-ABB4-9656ED6321D7}" srcOrd="1" destOrd="0" presId="urn:microsoft.com/office/officeart/2005/8/layout/hProcess9"/>
    <dgm:cxn modelId="{8C997C03-5A35-4F39-AF40-C96B6EB9FC71}" type="presParOf" srcId="{71F74CB0-6A20-46C9-ABB4-9656ED6321D7}" destId="{B26805ED-9E0D-4814-9248-36B0064E5D0A}" srcOrd="0" destOrd="0" presId="urn:microsoft.com/office/officeart/2005/8/layout/hProcess9"/>
    <dgm:cxn modelId="{D2D3F5DD-2928-4478-B344-CFAE332BDDCC}" type="presParOf" srcId="{71F74CB0-6A20-46C9-ABB4-9656ED6321D7}" destId="{5621677E-EBD5-44C3-AB5D-5D414BBE095A}" srcOrd="1" destOrd="0" presId="urn:microsoft.com/office/officeart/2005/8/layout/hProcess9"/>
    <dgm:cxn modelId="{B3E04752-61BE-4A65-827F-2A970B1E59F6}" type="presParOf" srcId="{71F74CB0-6A20-46C9-ABB4-9656ED6321D7}" destId="{104633B2-4ADD-4813-B38F-14B485BD0462}" srcOrd="2" destOrd="0" presId="urn:microsoft.com/office/officeart/2005/8/layout/hProcess9"/>
    <dgm:cxn modelId="{BC95AF3E-2219-427D-AF1E-0613A940A5F1}" type="presParOf" srcId="{71F74CB0-6A20-46C9-ABB4-9656ED6321D7}" destId="{722C4F89-BF5C-4DB1-A74E-3E11B1837467}" srcOrd="3" destOrd="0" presId="urn:microsoft.com/office/officeart/2005/8/layout/hProcess9"/>
    <dgm:cxn modelId="{96C2B22D-6349-4052-B4C4-ACF109AA3FD6}" type="presParOf" srcId="{71F74CB0-6A20-46C9-ABB4-9656ED6321D7}" destId="{46EC0D14-8E24-4FA4-862A-D02A33E55A06}" srcOrd="4" destOrd="0" presId="urn:microsoft.com/office/officeart/2005/8/layout/hProcess9"/>
    <dgm:cxn modelId="{2731FCE4-98DB-4AB5-B40C-53F06B737DF2}" type="presParOf" srcId="{71F74CB0-6A20-46C9-ABB4-9656ED6321D7}" destId="{9BF736E3-BEA1-4AD6-BA6C-72C149DA2EB7}" srcOrd="5" destOrd="0" presId="urn:microsoft.com/office/officeart/2005/8/layout/hProcess9"/>
    <dgm:cxn modelId="{CD98E85D-BD96-4C2F-B9A1-7B1A4C9661D5}" type="presParOf" srcId="{71F74CB0-6A20-46C9-ABB4-9656ED6321D7}" destId="{D9FFF5EE-4697-4E70-BDB4-7211C5A85D5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4C13B-6170-4E39-B114-B4E0A445C1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6AEC20-D901-4A14-AA38-BD41DC36D7AA}">
      <dgm:prSet/>
      <dgm:spPr/>
      <dgm:t>
        <a:bodyPr/>
        <a:lstStyle/>
        <a:p>
          <a:r>
            <a:rPr lang="en-US" b="1" noProof="0" dirty="0"/>
            <a:t>Selected product(s):</a:t>
          </a:r>
          <a:endParaRPr lang="en-US" noProof="0" dirty="0"/>
        </a:p>
      </dgm:t>
    </dgm:pt>
    <dgm:pt modelId="{5A34C7F4-584E-4C8F-8EA6-A58D5680BDC7}" type="parTrans" cxnId="{F7C607B3-76F1-4B8B-A83D-0A5C3AB6B2F1}">
      <dgm:prSet/>
      <dgm:spPr/>
      <dgm:t>
        <a:bodyPr/>
        <a:lstStyle/>
        <a:p>
          <a:endParaRPr lang="en-US" noProof="0" dirty="0"/>
        </a:p>
      </dgm:t>
    </dgm:pt>
    <dgm:pt modelId="{9BAC7885-F1FF-4C33-87B9-A5ABF93C1126}" type="sibTrans" cxnId="{F7C607B3-76F1-4B8B-A83D-0A5C3AB6B2F1}">
      <dgm:prSet/>
      <dgm:spPr/>
      <dgm:t>
        <a:bodyPr/>
        <a:lstStyle/>
        <a:p>
          <a:endParaRPr lang="en-US" noProof="0" dirty="0"/>
        </a:p>
      </dgm:t>
    </dgm:pt>
    <dgm:pt modelId="{2E3375E6-9F37-466C-94D3-00BD280652B6}">
      <dgm:prSet/>
      <dgm:spPr/>
      <dgm:t>
        <a:bodyPr/>
        <a:lstStyle/>
        <a:p>
          <a:pPr marL="288000" indent="-288000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RISC-V-based, fully configurable and extensible</a:t>
          </a:r>
        </a:p>
      </dgm:t>
    </dgm:pt>
    <dgm:pt modelId="{16E7869A-6B29-44B2-BA43-42554EEAC5C2}" type="parTrans" cxnId="{4A3E97E0-0E03-4D35-8813-708C1B6B3AF6}">
      <dgm:prSet/>
      <dgm:spPr/>
      <dgm:t>
        <a:bodyPr/>
        <a:lstStyle/>
        <a:p>
          <a:endParaRPr lang="en-US" noProof="0" dirty="0"/>
        </a:p>
      </dgm:t>
    </dgm:pt>
    <dgm:pt modelId="{676CBA69-007F-4213-ADDA-3A54915197C2}" type="sibTrans" cxnId="{4A3E97E0-0E03-4D35-8813-708C1B6B3AF6}">
      <dgm:prSet/>
      <dgm:spPr/>
      <dgm:t>
        <a:bodyPr/>
        <a:lstStyle/>
        <a:p>
          <a:endParaRPr lang="en-US" noProof="0" dirty="0"/>
        </a:p>
      </dgm:t>
    </dgm:pt>
    <dgm:pt modelId="{9739CB43-DCD3-40A6-97F9-167CDF3A6D3F}">
      <dgm:prSet/>
      <dgm:spPr/>
      <dgm:t>
        <a:bodyPr/>
        <a:lstStyle/>
        <a:p>
          <a:pPr marL="288000" indent="-288000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Single 3-stage in-order execution processor pipeline</a:t>
          </a:r>
        </a:p>
      </dgm:t>
    </dgm:pt>
    <dgm:pt modelId="{7B7FA1F6-2384-42B8-9853-C6B798D40E69}" type="parTrans" cxnId="{A3FDBACC-C671-4402-90BE-AC83ACA32E3B}">
      <dgm:prSet/>
      <dgm:spPr/>
      <dgm:t>
        <a:bodyPr/>
        <a:lstStyle/>
        <a:p>
          <a:endParaRPr lang="en-US" noProof="0" dirty="0"/>
        </a:p>
      </dgm:t>
    </dgm:pt>
    <dgm:pt modelId="{82185778-36B7-48EF-ABF8-A6CD9BE4BFB7}" type="sibTrans" cxnId="{A3FDBACC-C671-4402-90BE-AC83ACA32E3B}">
      <dgm:prSet/>
      <dgm:spPr/>
      <dgm:t>
        <a:bodyPr/>
        <a:lstStyle/>
        <a:p>
          <a:endParaRPr lang="en-US" noProof="0" dirty="0"/>
        </a:p>
      </dgm:t>
    </dgm:pt>
    <dgm:pt modelId="{876FAE75-8B0E-4239-9050-148E277070FC}">
      <dgm:prSet/>
      <dgm:spPr/>
      <dgm:t>
        <a:bodyPr/>
        <a:lstStyle/>
        <a:p>
          <a:pPr marL="288000" indent="-288000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Optional caches, IEEE 1149.1 debug, industry-standard bus interfaces</a:t>
          </a:r>
        </a:p>
      </dgm:t>
    </dgm:pt>
    <dgm:pt modelId="{7B6233BD-B2FA-4F92-9123-DA0C6E97CDC2}" type="parTrans" cxnId="{75580518-86AD-414D-AF67-DA03CB2805BE}">
      <dgm:prSet/>
      <dgm:spPr/>
      <dgm:t>
        <a:bodyPr/>
        <a:lstStyle/>
        <a:p>
          <a:endParaRPr lang="en-US" noProof="0" dirty="0"/>
        </a:p>
      </dgm:t>
    </dgm:pt>
    <dgm:pt modelId="{86D70CBF-BFA7-4EB0-8296-19B66F7B10C5}" type="sibTrans" cxnId="{75580518-86AD-414D-AF67-DA03CB2805BE}">
      <dgm:prSet/>
      <dgm:spPr/>
      <dgm:t>
        <a:bodyPr/>
        <a:lstStyle/>
        <a:p>
          <a:endParaRPr lang="en-US" noProof="0" dirty="0"/>
        </a:p>
      </dgm:t>
    </dgm:pt>
    <dgm:pt modelId="{697BA1BF-8DB5-42C0-BBD7-504C1F39FFC4}">
      <dgm:prSet/>
      <dgm:spPr/>
      <dgm:t>
        <a:bodyPr/>
        <a:lstStyle/>
        <a:p>
          <a:r>
            <a:rPr lang="en-US" b="1" noProof="0" dirty="0"/>
            <a:t>Customer will use it for:</a:t>
          </a:r>
          <a:endParaRPr lang="en-US" noProof="0" dirty="0"/>
        </a:p>
      </dgm:t>
    </dgm:pt>
    <dgm:pt modelId="{8DA7039A-6F34-4054-B403-9782C497855D}" type="parTrans" cxnId="{19535980-B67A-491A-8828-E5E127BE1248}">
      <dgm:prSet/>
      <dgm:spPr/>
      <dgm:t>
        <a:bodyPr/>
        <a:lstStyle/>
        <a:p>
          <a:endParaRPr lang="en-US" noProof="0" dirty="0"/>
        </a:p>
      </dgm:t>
    </dgm:pt>
    <dgm:pt modelId="{B574FF17-949E-410C-A51B-B2311787B44C}" type="sibTrans" cxnId="{19535980-B67A-491A-8828-E5E127BE1248}">
      <dgm:prSet/>
      <dgm:spPr/>
      <dgm:t>
        <a:bodyPr/>
        <a:lstStyle/>
        <a:p>
          <a:endParaRPr lang="en-US" noProof="0" dirty="0"/>
        </a:p>
      </dgm:t>
    </dgm:pt>
    <dgm:pt modelId="{5DC00618-6FEF-47EE-81D7-0E04B2833822}">
      <dgm:prSet/>
      <dgm:spPr/>
      <dgm:t>
        <a:bodyPr/>
        <a:lstStyle/>
        <a:p>
          <a:pPr>
            <a:buNone/>
          </a:pPr>
          <a:r>
            <a:rPr lang="en-US" noProof="0" dirty="0"/>
            <a:t>High-performance computing (HPC) chips</a:t>
          </a:r>
        </a:p>
      </dgm:t>
    </dgm:pt>
    <dgm:pt modelId="{E8EB5EF2-F26D-4085-AECE-9D63DF04BC4C}" type="parTrans" cxnId="{620B6F8E-A4FE-41AF-9AA5-A79B080E73E6}">
      <dgm:prSet/>
      <dgm:spPr/>
      <dgm:t>
        <a:bodyPr/>
        <a:lstStyle/>
        <a:p>
          <a:endParaRPr lang="en-US" noProof="0" dirty="0"/>
        </a:p>
      </dgm:t>
    </dgm:pt>
    <dgm:pt modelId="{235D8EDE-7A6B-4160-97BA-D7E4AA8E3E44}" type="sibTrans" cxnId="{620B6F8E-A4FE-41AF-9AA5-A79B080E73E6}">
      <dgm:prSet/>
      <dgm:spPr/>
      <dgm:t>
        <a:bodyPr/>
        <a:lstStyle/>
        <a:p>
          <a:endParaRPr lang="en-US" noProof="0" dirty="0"/>
        </a:p>
      </dgm:t>
    </dgm:pt>
    <dgm:pt modelId="{4B79D46E-89C8-48B7-88B5-3D6DA7870D13}">
      <dgm:prSet/>
      <dgm:spPr/>
      <dgm:t>
        <a:bodyPr/>
        <a:lstStyle/>
        <a:p>
          <a:pPr marL="0" indent="0">
            <a:lnSpc>
              <a:spcPct val="100000"/>
            </a:lnSpc>
            <a:spcAft>
              <a:spcPts val="600"/>
            </a:spcAft>
            <a:buNone/>
          </a:pPr>
          <a:r>
            <a:rPr lang="en-US" b="1" noProof="0" dirty="0"/>
            <a:t>Bk3 processor</a:t>
          </a:r>
        </a:p>
      </dgm:t>
    </dgm:pt>
    <dgm:pt modelId="{88A7E52B-7524-4560-A257-3BD777B32EB4}" type="parTrans" cxnId="{753716FE-52E2-4138-B005-6EB502BEA69F}">
      <dgm:prSet/>
      <dgm:spPr/>
      <dgm:t>
        <a:bodyPr/>
        <a:lstStyle/>
        <a:p>
          <a:endParaRPr lang="en-US" noProof="0" dirty="0"/>
        </a:p>
      </dgm:t>
    </dgm:pt>
    <dgm:pt modelId="{EBFB7E8A-F712-4937-8B80-5F0601634EC9}" type="sibTrans" cxnId="{753716FE-52E2-4138-B005-6EB502BEA69F}">
      <dgm:prSet/>
      <dgm:spPr/>
      <dgm:t>
        <a:bodyPr/>
        <a:lstStyle/>
        <a:p>
          <a:endParaRPr lang="en-US" noProof="0" dirty="0"/>
        </a:p>
      </dgm:t>
    </dgm:pt>
    <dgm:pt modelId="{04EB7661-0AA0-41D9-8E24-13E37B2D687C}" type="pres">
      <dgm:prSet presAssocID="{C174C13B-6170-4E39-B114-B4E0A445C196}" presName="linear" presStyleCnt="0">
        <dgm:presLayoutVars>
          <dgm:dir/>
          <dgm:animLvl val="lvl"/>
          <dgm:resizeHandles val="exact"/>
        </dgm:presLayoutVars>
      </dgm:prSet>
      <dgm:spPr/>
    </dgm:pt>
    <dgm:pt modelId="{6A5E791C-87C8-464F-8847-EDD5712D1492}" type="pres">
      <dgm:prSet presAssocID="{2B6AEC20-D901-4A14-AA38-BD41DC36D7AA}" presName="parentLin" presStyleCnt="0"/>
      <dgm:spPr/>
    </dgm:pt>
    <dgm:pt modelId="{1798BBB8-3BB3-4287-BE90-822C2C4D9700}" type="pres">
      <dgm:prSet presAssocID="{2B6AEC20-D901-4A14-AA38-BD41DC36D7AA}" presName="parentLeftMargin" presStyleLbl="node1" presStyleIdx="0" presStyleCnt="2"/>
      <dgm:spPr/>
    </dgm:pt>
    <dgm:pt modelId="{6FA32FF9-68D2-4A95-97E9-2042F5886D45}" type="pres">
      <dgm:prSet presAssocID="{2B6AEC20-D901-4A14-AA38-BD41DC36D7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AA47BE-3ECE-4A6E-ACCC-F0B11D2FBCB7}" type="pres">
      <dgm:prSet presAssocID="{2B6AEC20-D901-4A14-AA38-BD41DC36D7AA}" presName="negativeSpace" presStyleCnt="0"/>
      <dgm:spPr/>
    </dgm:pt>
    <dgm:pt modelId="{D08DA7EF-1667-48D3-88A4-62EE443DAAA5}" type="pres">
      <dgm:prSet presAssocID="{2B6AEC20-D901-4A14-AA38-BD41DC36D7AA}" presName="childText" presStyleLbl="conFgAcc1" presStyleIdx="0" presStyleCnt="2">
        <dgm:presLayoutVars>
          <dgm:bulletEnabled val="1"/>
        </dgm:presLayoutVars>
      </dgm:prSet>
      <dgm:spPr/>
    </dgm:pt>
    <dgm:pt modelId="{BEEEFF4C-11AD-4C65-BC74-84038FF5C0A1}" type="pres">
      <dgm:prSet presAssocID="{9BAC7885-F1FF-4C33-87B9-A5ABF93C1126}" presName="spaceBetweenRectangles" presStyleCnt="0"/>
      <dgm:spPr/>
    </dgm:pt>
    <dgm:pt modelId="{740B9B8E-C8FA-49C8-AE66-04DCF883D2ED}" type="pres">
      <dgm:prSet presAssocID="{697BA1BF-8DB5-42C0-BBD7-504C1F39FFC4}" presName="parentLin" presStyleCnt="0"/>
      <dgm:spPr/>
    </dgm:pt>
    <dgm:pt modelId="{6E29EB34-414B-4485-ACCD-D5FE78AB2BF4}" type="pres">
      <dgm:prSet presAssocID="{697BA1BF-8DB5-42C0-BBD7-504C1F39FFC4}" presName="parentLeftMargin" presStyleLbl="node1" presStyleIdx="0" presStyleCnt="2"/>
      <dgm:spPr/>
    </dgm:pt>
    <dgm:pt modelId="{E2053F88-1A0D-4667-8292-72C599A81189}" type="pres">
      <dgm:prSet presAssocID="{697BA1BF-8DB5-42C0-BBD7-504C1F39FFC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D5A1BA-8F2E-44CA-91A6-CE61BC346901}" type="pres">
      <dgm:prSet presAssocID="{697BA1BF-8DB5-42C0-BBD7-504C1F39FFC4}" presName="negativeSpace" presStyleCnt="0"/>
      <dgm:spPr/>
    </dgm:pt>
    <dgm:pt modelId="{706AE665-2E3C-406E-A177-6B3A1C4799B2}" type="pres">
      <dgm:prSet presAssocID="{697BA1BF-8DB5-42C0-BBD7-504C1F39FFC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580518-86AD-414D-AF67-DA03CB2805BE}" srcId="{4B79D46E-89C8-48B7-88B5-3D6DA7870D13}" destId="{876FAE75-8B0E-4239-9050-148E277070FC}" srcOrd="2" destOrd="0" parTransId="{7B6233BD-B2FA-4F92-9123-DA0C6E97CDC2}" sibTransId="{86D70CBF-BFA7-4EB0-8296-19B66F7B10C5}"/>
    <dgm:cxn modelId="{96B58820-87AD-42B6-8F8A-BE257BBEEB33}" type="presOf" srcId="{876FAE75-8B0E-4239-9050-148E277070FC}" destId="{D08DA7EF-1667-48D3-88A4-62EE443DAAA5}" srcOrd="0" destOrd="3" presId="urn:microsoft.com/office/officeart/2005/8/layout/list1"/>
    <dgm:cxn modelId="{3721B574-380D-47FA-9047-F73FEB1FCC7C}" type="presOf" srcId="{697BA1BF-8DB5-42C0-BBD7-504C1F39FFC4}" destId="{E2053F88-1A0D-4667-8292-72C599A81189}" srcOrd="1" destOrd="0" presId="urn:microsoft.com/office/officeart/2005/8/layout/list1"/>
    <dgm:cxn modelId="{19535980-B67A-491A-8828-E5E127BE1248}" srcId="{C174C13B-6170-4E39-B114-B4E0A445C196}" destId="{697BA1BF-8DB5-42C0-BBD7-504C1F39FFC4}" srcOrd="1" destOrd="0" parTransId="{8DA7039A-6F34-4054-B403-9782C497855D}" sibTransId="{B574FF17-949E-410C-A51B-B2311787B44C}"/>
    <dgm:cxn modelId="{A6265885-0A99-4E4B-BAF6-587980FB751A}" type="presOf" srcId="{2B6AEC20-D901-4A14-AA38-BD41DC36D7AA}" destId="{1798BBB8-3BB3-4287-BE90-822C2C4D9700}" srcOrd="0" destOrd="0" presId="urn:microsoft.com/office/officeart/2005/8/layout/list1"/>
    <dgm:cxn modelId="{620B6F8E-A4FE-41AF-9AA5-A79B080E73E6}" srcId="{697BA1BF-8DB5-42C0-BBD7-504C1F39FFC4}" destId="{5DC00618-6FEF-47EE-81D7-0E04B2833822}" srcOrd="0" destOrd="0" parTransId="{E8EB5EF2-F26D-4085-AECE-9D63DF04BC4C}" sibTransId="{235D8EDE-7A6B-4160-97BA-D7E4AA8E3E44}"/>
    <dgm:cxn modelId="{E5C93093-3B52-46FF-A133-D36F0AC5DD49}" type="presOf" srcId="{2E3375E6-9F37-466C-94D3-00BD280652B6}" destId="{D08DA7EF-1667-48D3-88A4-62EE443DAAA5}" srcOrd="0" destOrd="1" presId="urn:microsoft.com/office/officeart/2005/8/layout/list1"/>
    <dgm:cxn modelId="{8F6F039C-8B0F-4ECB-8723-B34C7D491BC3}" type="presOf" srcId="{697BA1BF-8DB5-42C0-BBD7-504C1F39FFC4}" destId="{6E29EB34-414B-4485-ACCD-D5FE78AB2BF4}" srcOrd="0" destOrd="0" presId="urn:microsoft.com/office/officeart/2005/8/layout/list1"/>
    <dgm:cxn modelId="{14F4FCAE-2D43-40DB-86E2-283535A7715B}" type="presOf" srcId="{9739CB43-DCD3-40A6-97F9-167CDF3A6D3F}" destId="{D08DA7EF-1667-48D3-88A4-62EE443DAAA5}" srcOrd="0" destOrd="2" presId="urn:microsoft.com/office/officeart/2005/8/layout/list1"/>
    <dgm:cxn modelId="{F7C607B3-76F1-4B8B-A83D-0A5C3AB6B2F1}" srcId="{C174C13B-6170-4E39-B114-B4E0A445C196}" destId="{2B6AEC20-D901-4A14-AA38-BD41DC36D7AA}" srcOrd="0" destOrd="0" parTransId="{5A34C7F4-584E-4C8F-8EA6-A58D5680BDC7}" sibTransId="{9BAC7885-F1FF-4C33-87B9-A5ABF93C1126}"/>
    <dgm:cxn modelId="{DCF1E0B5-7123-40D6-8B00-020DAA1A0A31}" type="presOf" srcId="{2B6AEC20-D901-4A14-AA38-BD41DC36D7AA}" destId="{6FA32FF9-68D2-4A95-97E9-2042F5886D45}" srcOrd="1" destOrd="0" presId="urn:microsoft.com/office/officeart/2005/8/layout/list1"/>
    <dgm:cxn modelId="{C50251C2-6961-4478-8BDD-30839B2F157D}" type="presOf" srcId="{C174C13B-6170-4E39-B114-B4E0A445C196}" destId="{04EB7661-0AA0-41D9-8E24-13E37B2D687C}" srcOrd="0" destOrd="0" presId="urn:microsoft.com/office/officeart/2005/8/layout/list1"/>
    <dgm:cxn modelId="{A3FDBACC-C671-4402-90BE-AC83ACA32E3B}" srcId="{4B79D46E-89C8-48B7-88B5-3D6DA7870D13}" destId="{9739CB43-DCD3-40A6-97F9-167CDF3A6D3F}" srcOrd="1" destOrd="0" parTransId="{7B7FA1F6-2384-42B8-9853-C6B798D40E69}" sibTransId="{82185778-36B7-48EF-ABF8-A6CD9BE4BFB7}"/>
    <dgm:cxn modelId="{4A3E97E0-0E03-4D35-8813-708C1B6B3AF6}" srcId="{4B79D46E-89C8-48B7-88B5-3D6DA7870D13}" destId="{2E3375E6-9F37-466C-94D3-00BD280652B6}" srcOrd="0" destOrd="0" parTransId="{16E7869A-6B29-44B2-BA43-42554EEAC5C2}" sibTransId="{676CBA69-007F-4213-ADDA-3A54915197C2}"/>
    <dgm:cxn modelId="{E9E885E6-62D9-4787-9FC0-68DBC5BBC143}" type="presOf" srcId="{4B79D46E-89C8-48B7-88B5-3D6DA7870D13}" destId="{D08DA7EF-1667-48D3-88A4-62EE443DAAA5}" srcOrd="0" destOrd="0" presId="urn:microsoft.com/office/officeart/2005/8/layout/list1"/>
    <dgm:cxn modelId="{737E82F4-AD73-46F8-BC61-94C4818EDE74}" type="presOf" srcId="{5DC00618-6FEF-47EE-81D7-0E04B2833822}" destId="{706AE665-2E3C-406E-A177-6B3A1C4799B2}" srcOrd="0" destOrd="0" presId="urn:microsoft.com/office/officeart/2005/8/layout/list1"/>
    <dgm:cxn modelId="{753716FE-52E2-4138-B005-6EB502BEA69F}" srcId="{2B6AEC20-D901-4A14-AA38-BD41DC36D7AA}" destId="{4B79D46E-89C8-48B7-88B5-3D6DA7870D13}" srcOrd="0" destOrd="0" parTransId="{88A7E52B-7524-4560-A257-3BD777B32EB4}" sibTransId="{EBFB7E8A-F712-4937-8B80-5F0601634EC9}"/>
    <dgm:cxn modelId="{7AEDADED-44CA-42B7-95E5-E9D4AB71FEBA}" type="presParOf" srcId="{04EB7661-0AA0-41D9-8E24-13E37B2D687C}" destId="{6A5E791C-87C8-464F-8847-EDD5712D1492}" srcOrd="0" destOrd="0" presId="urn:microsoft.com/office/officeart/2005/8/layout/list1"/>
    <dgm:cxn modelId="{DC7233CB-3638-4A77-B4BF-AF819C5049A0}" type="presParOf" srcId="{6A5E791C-87C8-464F-8847-EDD5712D1492}" destId="{1798BBB8-3BB3-4287-BE90-822C2C4D9700}" srcOrd="0" destOrd="0" presId="urn:microsoft.com/office/officeart/2005/8/layout/list1"/>
    <dgm:cxn modelId="{9A801A6D-23B8-45F1-BFE5-7073EB94705A}" type="presParOf" srcId="{6A5E791C-87C8-464F-8847-EDD5712D1492}" destId="{6FA32FF9-68D2-4A95-97E9-2042F5886D45}" srcOrd="1" destOrd="0" presId="urn:microsoft.com/office/officeart/2005/8/layout/list1"/>
    <dgm:cxn modelId="{A5664EF5-76BD-4755-8C58-3C0A94BBC7F8}" type="presParOf" srcId="{04EB7661-0AA0-41D9-8E24-13E37B2D687C}" destId="{A8AA47BE-3ECE-4A6E-ACCC-F0B11D2FBCB7}" srcOrd="1" destOrd="0" presId="urn:microsoft.com/office/officeart/2005/8/layout/list1"/>
    <dgm:cxn modelId="{C13F6676-0D5D-4BB8-B588-C24C7C2F9017}" type="presParOf" srcId="{04EB7661-0AA0-41D9-8E24-13E37B2D687C}" destId="{D08DA7EF-1667-48D3-88A4-62EE443DAAA5}" srcOrd="2" destOrd="0" presId="urn:microsoft.com/office/officeart/2005/8/layout/list1"/>
    <dgm:cxn modelId="{B3353D7E-CCB2-4E5C-924A-1C0733A10AEA}" type="presParOf" srcId="{04EB7661-0AA0-41D9-8E24-13E37B2D687C}" destId="{BEEEFF4C-11AD-4C65-BC74-84038FF5C0A1}" srcOrd="3" destOrd="0" presId="urn:microsoft.com/office/officeart/2005/8/layout/list1"/>
    <dgm:cxn modelId="{6380E9AA-A72D-4E52-A8BD-DA606333FAB6}" type="presParOf" srcId="{04EB7661-0AA0-41D9-8E24-13E37B2D687C}" destId="{740B9B8E-C8FA-49C8-AE66-04DCF883D2ED}" srcOrd="4" destOrd="0" presId="urn:microsoft.com/office/officeart/2005/8/layout/list1"/>
    <dgm:cxn modelId="{F943FE2D-7273-4341-A1F5-D69D4229FD6B}" type="presParOf" srcId="{740B9B8E-C8FA-49C8-AE66-04DCF883D2ED}" destId="{6E29EB34-414B-4485-ACCD-D5FE78AB2BF4}" srcOrd="0" destOrd="0" presId="urn:microsoft.com/office/officeart/2005/8/layout/list1"/>
    <dgm:cxn modelId="{07F53BAD-1082-458B-B441-E56B3042DCB7}" type="presParOf" srcId="{740B9B8E-C8FA-49C8-AE66-04DCF883D2ED}" destId="{E2053F88-1A0D-4667-8292-72C599A81189}" srcOrd="1" destOrd="0" presId="urn:microsoft.com/office/officeart/2005/8/layout/list1"/>
    <dgm:cxn modelId="{8BA10C5E-AAFA-4B61-95E8-2B7B54739AA8}" type="presParOf" srcId="{04EB7661-0AA0-41D9-8E24-13E37B2D687C}" destId="{26D5A1BA-8F2E-44CA-91A6-CE61BC346901}" srcOrd="5" destOrd="0" presId="urn:microsoft.com/office/officeart/2005/8/layout/list1"/>
    <dgm:cxn modelId="{5245DA3D-F707-4CEA-A363-BE71338C1578}" type="presParOf" srcId="{04EB7661-0AA0-41D9-8E24-13E37B2D687C}" destId="{706AE665-2E3C-406E-A177-6B3A1C4799B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4C13B-6170-4E39-B114-B4E0A445C1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6AEC20-D901-4A14-AA38-BD41DC36D7AA}">
      <dgm:prSet/>
      <dgm:spPr/>
      <dgm:t>
        <a:bodyPr/>
        <a:lstStyle/>
        <a:p>
          <a:r>
            <a:rPr lang="en-US" b="1" noProof="0" dirty="0"/>
            <a:t>Selected product(s):</a:t>
          </a:r>
          <a:endParaRPr lang="en-US" noProof="0" dirty="0"/>
        </a:p>
      </dgm:t>
    </dgm:pt>
    <dgm:pt modelId="{5A34C7F4-584E-4C8F-8EA6-A58D5680BDC7}" type="parTrans" cxnId="{F7C607B3-76F1-4B8B-A83D-0A5C3AB6B2F1}">
      <dgm:prSet/>
      <dgm:spPr/>
      <dgm:t>
        <a:bodyPr/>
        <a:lstStyle/>
        <a:p>
          <a:endParaRPr lang="en-US" noProof="0" dirty="0"/>
        </a:p>
      </dgm:t>
    </dgm:pt>
    <dgm:pt modelId="{9BAC7885-F1FF-4C33-87B9-A5ABF93C1126}" type="sibTrans" cxnId="{F7C607B3-76F1-4B8B-A83D-0A5C3AB6B2F1}">
      <dgm:prSet/>
      <dgm:spPr/>
      <dgm:t>
        <a:bodyPr/>
        <a:lstStyle/>
        <a:p>
          <a:endParaRPr lang="en-US" noProof="0" dirty="0"/>
        </a:p>
      </dgm:t>
    </dgm:pt>
    <dgm:pt modelId="{2E3375E6-9F37-466C-94D3-00BD280652B6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RISC-V-based, fully configurable and extensible</a:t>
          </a:r>
        </a:p>
      </dgm:t>
    </dgm:pt>
    <dgm:pt modelId="{16E7869A-6B29-44B2-BA43-42554EEAC5C2}" type="parTrans" cxnId="{4A3E97E0-0E03-4D35-8813-708C1B6B3AF6}">
      <dgm:prSet/>
      <dgm:spPr/>
      <dgm:t>
        <a:bodyPr/>
        <a:lstStyle/>
        <a:p>
          <a:endParaRPr lang="en-US" noProof="0" dirty="0"/>
        </a:p>
      </dgm:t>
    </dgm:pt>
    <dgm:pt modelId="{676CBA69-007F-4213-ADDA-3A54915197C2}" type="sibTrans" cxnId="{4A3E97E0-0E03-4D35-8813-708C1B6B3AF6}">
      <dgm:prSet/>
      <dgm:spPr/>
      <dgm:t>
        <a:bodyPr/>
        <a:lstStyle/>
        <a:p>
          <a:endParaRPr lang="en-US" noProof="0" dirty="0"/>
        </a:p>
      </dgm:t>
    </dgm:pt>
    <dgm:pt modelId="{9739CB43-DCD3-40A6-97F9-167CDF3A6D3F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Single 3-stage in-order execution processor pipeline</a:t>
          </a:r>
        </a:p>
      </dgm:t>
    </dgm:pt>
    <dgm:pt modelId="{7B7FA1F6-2384-42B8-9853-C6B798D40E69}" type="parTrans" cxnId="{A3FDBACC-C671-4402-90BE-AC83ACA32E3B}">
      <dgm:prSet/>
      <dgm:spPr/>
      <dgm:t>
        <a:bodyPr/>
        <a:lstStyle/>
        <a:p>
          <a:endParaRPr lang="en-US" noProof="0" dirty="0"/>
        </a:p>
      </dgm:t>
    </dgm:pt>
    <dgm:pt modelId="{82185778-36B7-48EF-ABF8-A6CD9BE4BFB7}" type="sibTrans" cxnId="{A3FDBACC-C671-4402-90BE-AC83ACA32E3B}">
      <dgm:prSet/>
      <dgm:spPr/>
      <dgm:t>
        <a:bodyPr/>
        <a:lstStyle/>
        <a:p>
          <a:endParaRPr lang="en-US" noProof="0" dirty="0"/>
        </a:p>
      </dgm:t>
    </dgm:pt>
    <dgm:pt modelId="{876FAE75-8B0E-4239-9050-148E277070FC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Optional caches, IEEE 1149.1 debug, branch prediction, industry-standard bus interfaces</a:t>
          </a:r>
        </a:p>
      </dgm:t>
    </dgm:pt>
    <dgm:pt modelId="{7B6233BD-B2FA-4F92-9123-DA0C6E97CDC2}" type="parTrans" cxnId="{75580518-86AD-414D-AF67-DA03CB2805BE}">
      <dgm:prSet/>
      <dgm:spPr/>
      <dgm:t>
        <a:bodyPr/>
        <a:lstStyle/>
        <a:p>
          <a:endParaRPr lang="en-US" noProof="0" dirty="0"/>
        </a:p>
      </dgm:t>
    </dgm:pt>
    <dgm:pt modelId="{86D70CBF-BFA7-4EB0-8296-19B66F7B10C5}" type="sibTrans" cxnId="{75580518-86AD-414D-AF67-DA03CB2805BE}">
      <dgm:prSet/>
      <dgm:spPr/>
      <dgm:t>
        <a:bodyPr/>
        <a:lstStyle/>
        <a:p>
          <a:endParaRPr lang="en-US" noProof="0" dirty="0"/>
        </a:p>
      </dgm:t>
    </dgm:pt>
    <dgm:pt modelId="{697BA1BF-8DB5-42C0-BBD7-504C1F39FFC4}">
      <dgm:prSet/>
      <dgm:spPr/>
      <dgm:t>
        <a:bodyPr/>
        <a:lstStyle/>
        <a:p>
          <a:r>
            <a:rPr lang="en-US" b="1" noProof="0" dirty="0"/>
            <a:t>Customer will use it for:</a:t>
          </a:r>
          <a:endParaRPr lang="en-US" noProof="0" dirty="0"/>
        </a:p>
      </dgm:t>
    </dgm:pt>
    <dgm:pt modelId="{8DA7039A-6F34-4054-B403-9782C497855D}" type="parTrans" cxnId="{19535980-B67A-491A-8828-E5E127BE1248}">
      <dgm:prSet/>
      <dgm:spPr/>
      <dgm:t>
        <a:bodyPr/>
        <a:lstStyle/>
        <a:p>
          <a:endParaRPr lang="en-US" noProof="0" dirty="0"/>
        </a:p>
      </dgm:t>
    </dgm:pt>
    <dgm:pt modelId="{B574FF17-949E-410C-A51B-B2311787B44C}" type="sibTrans" cxnId="{19535980-B67A-491A-8828-E5E127BE1248}">
      <dgm:prSet/>
      <dgm:spPr/>
      <dgm:t>
        <a:bodyPr/>
        <a:lstStyle/>
        <a:p>
          <a:endParaRPr lang="en-US" noProof="0" dirty="0"/>
        </a:p>
      </dgm:t>
    </dgm:pt>
    <dgm:pt modelId="{5DC00618-6FEF-47EE-81D7-0E04B2833822}">
      <dgm:prSet/>
      <dgm:spPr/>
      <dgm:t>
        <a:bodyPr/>
        <a:lstStyle/>
        <a:p>
          <a:pPr>
            <a:buNone/>
          </a:pPr>
          <a:r>
            <a:rPr lang="en-US" noProof="0" dirty="0"/>
            <a:t>Neural networking chips</a:t>
          </a:r>
        </a:p>
      </dgm:t>
    </dgm:pt>
    <dgm:pt modelId="{E8EB5EF2-F26D-4085-AECE-9D63DF04BC4C}" type="parTrans" cxnId="{620B6F8E-A4FE-41AF-9AA5-A79B080E73E6}">
      <dgm:prSet/>
      <dgm:spPr/>
      <dgm:t>
        <a:bodyPr/>
        <a:lstStyle/>
        <a:p>
          <a:endParaRPr lang="en-US" noProof="0" dirty="0"/>
        </a:p>
      </dgm:t>
    </dgm:pt>
    <dgm:pt modelId="{235D8EDE-7A6B-4160-97BA-D7E4AA8E3E44}" type="sibTrans" cxnId="{620B6F8E-A4FE-41AF-9AA5-A79B080E73E6}">
      <dgm:prSet/>
      <dgm:spPr/>
      <dgm:t>
        <a:bodyPr/>
        <a:lstStyle/>
        <a:p>
          <a:endParaRPr lang="en-US" noProof="0" dirty="0"/>
        </a:p>
      </dgm:t>
    </dgm:pt>
    <dgm:pt modelId="{4B79D46E-89C8-48B7-88B5-3D6DA7870D13}">
      <dgm:prSet/>
      <dgm:spPr/>
      <dgm:t>
        <a:bodyPr/>
        <a:lstStyle/>
        <a:p>
          <a:pPr marL="0" indent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b="1" noProof="0" dirty="0"/>
            <a:t>Bk3 processor</a:t>
          </a:r>
        </a:p>
      </dgm:t>
    </dgm:pt>
    <dgm:pt modelId="{88A7E52B-7524-4560-A257-3BD777B32EB4}" type="parTrans" cxnId="{753716FE-52E2-4138-B005-6EB502BEA69F}">
      <dgm:prSet/>
      <dgm:spPr/>
      <dgm:t>
        <a:bodyPr/>
        <a:lstStyle/>
        <a:p>
          <a:endParaRPr lang="en-US" noProof="0" dirty="0"/>
        </a:p>
      </dgm:t>
    </dgm:pt>
    <dgm:pt modelId="{EBFB7E8A-F712-4937-8B80-5F0601634EC9}" type="sibTrans" cxnId="{753716FE-52E2-4138-B005-6EB502BEA69F}">
      <dgm:prSet/>
      <dgm:spPr/>
      <dgm:t>
        <a:bodyPr/>
        <a:lstStyle/>
        <a:p>
          <a:endParaRPr lang="en-US" noProof="0" dirty="0"/>
        </a:p>
      </dgm:t>
    </dgm:pt>
    <dgm:pt modelId="{C813684D-52A3-4C18-BC39-D8271327FF6F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Complete toolset for automated optimization and modification of RISC-V cores</a:t>
          </a:r>
        </a:p>
      </dgm:t>
    </dgm:pt>
    <dgm:pt modelId="{F710D72C-1B3A-4300-B916-5D21F493E7DB}" type="parTrans" cxnId="{6361BF4F-8039-4722-825E-A1E89C14E322}">
      <dgm:prSet/>
      <dgm:spPr/>
      <dgm:t>
        <a:bodyPr/>
        <a:lstStyle/>
        <a:p>
          <a:endParaRPr lang="cs-CZ"/>
        </a:p>
      </dgm:t>
    </dgm:pt>
    <dgm:pt modelId="{681FD6CB-D8A4-4AB2-A9B0-0542F992085B}" type="sibTrans" cxnId="{6361BF4F-8039-4722-825E-A1E89C14E322}">
      <dgm:prSet/>
      <dgm:spPr/>
      <dgm:t>
        <a:bodyPr/>
        <a:lstStyle/>
        <a:p>
          <a:endParaRPr lang="cs-CZ"/>
        </a:p>
      </dgm:t>
    </dgm:pt>
    <dgm:pt modelId="{A780BAE5-AE69-4519-8774-9BEE8C07C5D7}">
      <dgm:prSet/>
      <dgm:spPr/>
      <dgm:t>
        <a:bodyPr/>
        <a:lstStyle/>
        <a:p>
          <a:pPr marL="288000" indent="-2880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b="1" noProof="0" dirty="0"/>
            <a:t>Codasip Studio</a:t>
          </a:r>
          <a:endParaRPr lang="en-US" noProof="0" dirty="0"/>
        </a:p>
      </dgm:t>
    </dgm:pt>
    <dgm:pt modelId="{2B8A2F9A-9E5A-4BCA-ACC4-78A602606834}" type="parTrans" cxnId="{B89E8CDB-8F84-443B-AB3E-705965FBDCE4}">
      <dgm:prSet/>
      <dgm:spPr/>
      <dgm:t>
        <a:bodyPr/>
        <a:lstStyle/>
        <a:p>
          <a:endParaRPr lang="cs-CZ"/>
        </a:p>
      </dgm:t>
    </dgm:pt>
    <dgm:pt modelId="{E4192E73-EF8F-4863-9F18-9C5651A54947}" type="sibTrans" cxnId="{B89E8CDB-8F84-443B-AB3E-705965FBDCE4}">
      <dgm:prSet/>
      <dgm:spPr/>
      <dgm:t>
        <a:bodyPr/>
        <a:lstStyle/>
        <a:p>
          <a:endParaRPr lang="cs-CZ"/>
        </a:p>
      </dgm:t>
    </dgm:pt>
    <dgm:pt modelId="{04EB7661-0AA0-41D9-8E24-13E37B2D687C}" type="pres">
      <dgm:prSet presAssocID="{C174C13B-6170-4E39-B114-B4E0A445C196}" presName="linear" presStyleCnt="0">
        <dgm:presLayoutVars>
          <dgm:dir/>
          <dgm:animLvl val="lvl"/>
          <dgm:resizeHandles val="exact"/>
        </dgm:presLayoutVars>
      </dgm:prSet>
      <dgm:spPr/>
    </dgm:pt>
    <dgm:pt modelId="{6A5E791C-87C8-464F-8847-EDD5712D1492}" type="pres">
      <dgm:prSet presAssocID="{2B6AEC20-D901-4A14-AA38-BD41DC36D7AA}" presName="parentLin" presStyleCnt="0"/>
      <dgm:spPr/>
    </dgm:pt>
    <dgm:pt modelId="{1798BBB8-3BB3-4287-BE90-822C2C4D9700}" type="pres">
      <dgm:prSet presAssocID="{2B6AEC20-D901-4A14-AA38-BD41DC36D7AA}" presName="parentLeftMargin" presStyleLbl="node1" presStyleIdx="0" presStyleCnt="2"/>
      <dgm:spPr/>
    </dgm:pt>
    <dgm:pt modelId="{6FA32FF9-68D2-4A95-97E9-2042F5886D45}" type="pres">
      <dgm:prSet presAssocID="{2B6AEC20-D901-4A14-AA38-BD41DC36D7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AA47BE-3ECE-4A6E-ACCC-F0B11D2FBCB7}" type="pres">
      <dgm:prSet presAssocID="{2B6AEC20-D901-4A14-AA38-BD41DC36D7AA}" presName="negativeSpace" presStyleCnt="0"/>
      <dgm:spPr/>
    </dgm:pt>
    <dgm:pt modelId="{D08DA7EF-1667-48D3-88A4-62EE443DAAA5}" type="pres">
      <dgm:prSet presAssocID="{2B6AEC20-D901-4A14-AA38-BD41DC36D7AA}" presName="childText" presStyleLbl="conFgAcc1" presStyleIdx="0" presStyleCnt="2">
        <dgm:presLayoutVars>
          <dgm:bulletEnabled val="1"/>
        </dgm:presLayoutVars>
      </dgm:prSet>
      <dgm:spPr/>
    </dgm:pt>
    <dgm:pt modelId="{BEEEFF4C-11AD-4C65-BC74-84038FF5C0A1}" type="pres">
      <dgm:prSet presAssocID="{9BAC7885-F1FF-4C33-87B9-A5ABF93C1126}" presName="spaceBetweenRectangles" presStyleCnt="0"/>
      <dgm:spPr/>
    </dgm:pt>
    <dgm:pt modelId="{740B9B8E-C8FA-49C8-AE66-04DCF883D2ED}" type="pres">
      <dgm:prSet presAssocID="{697BA1BF-8DB5-42C0-BBD7-504C1F39FFC4}" presName="parentLin" presStyleCnt="0"/>
      <dgm:spPr/>
    </dgm:pt>
    <dgm:pt modelId="{6E29EB34-414B-4485-ACCD-D5FE78AB2BF4}" type="pres">
      <dgm:prSet presAssocID="{697BA1BF-8DB5-42C0-BBD7-504C1F39FFC4}" presName="parentLeftMargin" presStyleLbl="node1" presStyleIdx="0" presStyleCnt="2"/>
      <dgm:spPr/>
    </dgm:pt>
    <dgm:pt modelId="{E2053F88-1A0D-4667-8292-72C599A81189}" type="pres">
      <dgm:prSet presAssocID="{697BA1BF-8DB5-42C0-BBD7-504C1F39FFC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D5A1BA-8F2E-44CA-91A6-CE61BC346901}" type="pres">
      <dgm:prSet presAssocID="{697BA1BF-8DB5-42C0-BBD7-504C1F39FFC4}" presName="negativeSpace" presStyleCnt="0"/>
      <dgm:spPr/>
    </dgm:pt>
    <dgm:pt modelId="{706AE665-2E3C-406E-A177-6B3A1C4799B2}" type="pres">
      <dgm:prSet presAssocID="{697BA1BF-8DB5-42C0-BBD7-504C1F39FFC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580518-86AD-414D-AF67-DA03CB2805BE}" srcId="{4B79D46E-89C8-48B7-88B5-3D6DA7870D13}" destId="{876FAE75-8B0E-4239-9050-148E277070FC}" srcOrd="2" destOrd="0" parTransId="{7B6233BD-B2FA-4F92-9123-DA0C6E97CDC2}" sibTransId="{86D70CBF-BFA7-4EB0-8296-19B66F7B10C5}"/>
    <dgm:cxn modelId="{96B58820-87AD-42B6-8F8A-BE257BBEEB33}" type="presOf" srcId="{876FAE75-8B0E-4239-9050-148E277070FC}" destId="{D08DA7EF-1667-48D3-88A4-62EE443DAAA5}" srcOrd="0" destOrd="3" presId="urn:microsoft.com/office/officeart/2005/8/layout/list1"/>
    <dgm:cxn modelId="{4E15C765-E392-455B-9C4B-208BDE55C492}" type="presOf" srcId="{C813684D-52A3-4C18-BC39-D8271327FF6F}" destId="{D08DA7EF-1667-48D3-88A4-62EE443DAAA5}" srcOrd="0" destOrd="5" presId="urn:microsoft.com/office/officeart/2005/8/layout/list1"/>
    <dgm:cxn modelId="{6361BF4F-8039-4722-825E-A1E89C14E322}" srcId="{4B79D46E-89C8-48B7-88B5-3D6DA7870D13}" destId="{C813684D-52A3-4C18-BC39-D8271327FF6F}" srcOrd="4" destOrd="0" parTransId="{F710D72C-1B3A-4300-B916-5D21F493E7DB}" sibTransId="{681FD6CB-D8A4-4AB2-A9B0-0542F992085B}"/>
    <dgm:cxn modelId="{3721B574-380D-47FA-9047-F73FEB1FCC7C}" type="presOf" srcId="{697BA1BF-8DB5-42C0-BBD7-504C1F39FFC4}" destId="{E2053F88-1A0D-4667-8292-72C599A81189}" srcOrd="1" destOrd="0" presId="urn:microsoft.com/office/officeart/2005/8/layout/list1"/>
    <dgm:cxn modelId="{45CA9B79-1B1C-4BE1-8126-8002F70EB3E7}" type="presOf" srcId="{A780BAE5-AE69-4519-8774-9BEE8C07C5D7}" destId="{D08DA7EF-1667-48D3-88A4-62EE443DAAA5}" srcOrd="0" destOrd="4" presId="urn:microsoft.com/office/officeart/2005/8/layout/list1"/>
    <dgm:cxn modelId="{19535980-B67A-491A-8828-E5E127BE1248}" srcId="{C174C13B-6170-4E39-B114-B4E0A445C196}" destId="{697BA1BF-8DB5-42C0-BBD7-504C1F39FFC4}" srcOrd="1" destOrd="0" parTransId="{8DA7039A-6F34-4054-B403-9782C497855D}" sibTransId="{B574FF17-949E-410C-A51B-B2311787B44C}"/>
    <dgm:cxn modelId="{A6265885-0A99-4E4B-BAF6-587980FB751A}" type="presOf" srcId="{2B6AEC20-D901-4A14-AA38-BD41DC36D7AA}" destId="{1798BBB8-3BB3-4287-BE90-822C2C4D9700}" srcOrd="0" destOrd="0" presId="urn:microsoft.com/office/officeart/2005/8/layout/list1"/>
    <dgm:cxn modelId="{620B6F8E-A4FE-41AF-9AA5-A79B080E73E6}" srcId="{697BA1BF-8DB5-42C0-BBD7-504C1F39FFC4}" destId="{5DC00618-6FEF-47EE-81D7-0E04B2833822}" srcOrd="0" destOrd="0" parTransId="{E8EB5EF2-F26D-4085-AECE-9D63DF04BC4C}" sibTransId="{235D8EDE-7A6B-4160-97BA-D7E4AA8E3E44}"/>
    <dgm:cxn modelId="{E5C93093-3B52-46FF-A133-D36F0AC5DD49}" type="presOf" srcId="{2E3375E6-9F37-466C-94D3-00BD280652B6}" destId="{D08DA7EF-1667-48D3-88A4-62EE443DAAA5}" srcOrd="0" destOrd="1" presId="urn:microsoft.com/office/officeart/2005/8/layout/list1"/>
    <dgm:cxn modelId="{8F6F039C-8B0F-4ECB-8723-B34C7D491BC3}" type="presOf" srcId="{697BA1BF-8DB5-42C0-BBD7-504C1F39FFC4}" destId="{6E29EB34-414B-4485-ACCD-D5FE78AB2BF4}" srcOrd="0" destOrd="0" presId="urn:microsoft.com/office/officeart/2005/8/layout/list1"/>
    <dgm:cxn modelId="{14F4FCAE-2D43-40DB-86E2-283535A7715B}" type="presOf" srcId="{9739CB43-DCD3-40A6-97F9-167CDF3A6D3F}" destId="{D08DA7EF-1667-48D3-88A4-62EE443DAAA5}" srcOrd="0" destOrd="2" presId="urn:microsoft.com/office/officeart/2005/8/layout/list1"/>
    <dgm:cxn modelId="{F7C607B3-76F1-4B8B-A83D-0A5C3AB6B2F1}" srcId="{C174C13B-6170-4E39-B114-B4E0A445C196}" destId="{2B6AEC20-D901-4A14-AA38-BD41DC36D7AA}" srcOrd="0" destOrd="0" parTransId="{5A34C7F4-584E-4C8F-8EA6-A58D5680BDC7}" sibTransId="{9BAC7885-F1FF-4C33-87B9-A5ABF93C1126}"/>
    <dgm:cxn modelId="{DCF1E0B5-7123-40D6-8B00-020DAA1A0A31}" type="presOf" srcId="{2B6AEC20-D901-4A14-AA38-BD41DC36D7AA}" destId="{6FA32FF9-68D2-4A95-97E9-2042F5886D45}" srcOrd="1" destOrd="0" presId="urn:microsoft.com/office/officeart/2005/8/layout/list1"/>
    <dgm:cxn modelId="{C50251C2-6961-4478-8BDD-30839B2F157D}" type="presOf" srcId="{C174C13B-6170-4E39-B114-B4E0A445C196}" destId="{04EB7661-0AA0-41D9-8E24-13E37B2D687C}" srcOrd="0" destOrd="0" presId="urn:microsoft.com/office/officeart/2005/8/layout/list1"/>
    <dgm:cxn modelId="{A3FDBACC-C671-4402-90BE-AC83ACA32E3B}" srcId="{4B79D46E-89C8-48B7-88B5-3D6DA7870D13}" destId="{9739CB43-DCD3-40A6-97F9-167CDF3A6D3F}" srcOrd="1" destOrd="0" parTransId="{7B7FA1F6-2384-42B8-9853-C6B798D40E69}" sibTransId="{82185778-36B7-48EF-ABF8-A6CD9BE4BFB7}"/>
    <dgm:cxn modelId="{B89E8CDB-8F84-443B-AB3E-705965FBDCE4}" srcId="{4B79D46E-89C8-48B7-88B5-3D6DA7870D13}" destId="{A780BAE5-AE69-4519-8774-9BEE8C07C5D7}" srcOrd="3" destOrd="0" parTransId="{2B8A2F9A-9E5A-4BCA-ACC4-78A602606834}" sibTransId="{E4192E73-EF8F-4863-9F18-9C5651A54947}"/>
    <dgm:cxn modelId="{4A3E97E0-0E03-4D35-8813-708C1B6B3AF6}" srcId="{4B79D46E-89C8-48B7-88B5-3D6DA7870D13}" destId="{2E3375E6-9F37-466C-94D3-00BD280652B6}" srcOrd="0" destOrd="0" parTransId="{16E7869A-6B29-44B2-BA43-42554EEAC5C2}" sibTransId="{676CBA69-007F-4213-ADDA-3A54915197C2}"/>
    <dgm:cxn modelId="{E9E885E6-62D9-4787-9FC0-68DBC5BBC143}" type="presOf" srcId="{4B79D46E-89C8-48B7-88B5-3D6DA7870D13}" destId="{D08DA7EF-1667-48D3-88A4-62EE443DAAA5}" srcOrd="0" destOrd="0" presId="urn:microsoft.com/office/officeart/2005/8/layout/list1"/>
    <dgm:cxn modelId="{737E82F4-AD73-46F8-BC61-94C4818EDE74}" type="presOf" srcId="{5DC00618-6FEF-47EE-81D7-0E04B2833822}" destId="{706AE665-2E3C-406E-A177-6B3A1C4799B2}" srcOrd="0" destOrd="0" presId="urn:microsoft.com/office/officeart/2005/8/layout/list1"/>
    <dgm:cxn modelId="{753716FE-52E2-4138-B005-6EB502BEA69F}" srcId="{2B6AEC20-D901-4A14-AA38-BD41DC36D7AA}" destId="{4B79D46E-89C8-48B7-88B5-3D6DA7870D13}" srcOrd="0" destOrd="0" parTransId="{88A7E52B-7524-4560-A257-3BD777B32EB4}" sibTransId="{EBFB7E8A-F712-4937-8B80-5F0601634EC9}"/>
    <dgm:cxn modelId="{7AEDADED-44CA-42B7-95E5-E9D4AB71FEBA}" type="presParOf" srcId="{04EB7661-0AA0-41D9-8E24-13E37B2D687C}" destId="{6A5E791C-87C8-464F-8847-EDD5712D1492}" srcOrd="0" destOrd="0" presId="urn:microsoft.com/office/officeart/2005/8/layout/list1"/>
    <dgm:cxn modelId="{DC7233CB-3638-4A77-B4BF-AF819C5049A0}" type="presParOf" srcId="{6A5E791C-87C8-464F-8847-EDD5712D1492}" destId="{1798BBB8-3BB3-4287-BE90-822C2C4D9700}" srcOrd="0" destOrd="0" presId="urn:microsoft.com/office/officeart/2005/8/layout/list1"/>
    <dgm:cxn modelId="{9A801A6D-23B8-45F1-BFE5-7073EB94705A}" type="presParOf" srcId="{6A5E791C-87C8-464F-8847-EDD5712D1492}" destId="{6FA32FF9-68D2-4A95-97E9-2042F5886D45}" srcOrd="1" destOrd="0" presId="urn:microsoft.com/office/officeart/2005/8/layout/list1"/>
    <dgm:cxn modelId="{A5664EF5-76BD-4755-8C58-3C0A94BBC7F8}" type="presParOf" srcId="{04EB7661-0AA0-41D9-8E24-13E37B2D687C}" destId="{A8AA47BE-3ECE-4A6E-ACCC-F0B11D2FBCB7}" srcOrd="1" destOrd="0" presId="urn:microsoft.com/office/officeart/2005/8/layout/list1"/>
    <dgm:cxn modelId="{C13F6676-0D5D-4BB8-B588-C24C7C2F9017}" type="presParOf" srcId="{04EB7661-0AA0-41D9-8E24-13E37B2D687C}" destId="{D08DA7EF-1667-48D3-88A4-62EE443DAAA5}" srcOrd="2" destOrd="0" presId="urn:microsoft.com/office/officeart/2005/8/layout/list1"/>
    <dgm:cxn modelId="{B3353D7E-CCB2-4E5C-924A-1C0733A10AEA}" type="presParOf" srcId="{04EB7661-0AA0-41D9-8E24-13E37B2D687C}" destId="{BEEEFF4C-11AD-4C65-BC74-84038FF5C0A1}" srcOrd="3" destOrd="0" presId="urn:microsoft.com/office/officeart/2005/8/layout/list1"/>
    <dgm:cxn modelId="{6380E9AA-A72D-4E52-A8BD-DA606333FAB6}" type="presParOf" srcId="{04EB7661-0AA0-41D9-8E24-13E37B2D687C}" destId="{740B9B8E-C8FA-49C8-AE66-04DCF883D2ED}" srcOrd="4" destOrd="0" presId="urn:microsoft.com/office/officeart/2005/8/layout/list1"/>
    <dgm:cxn modelId="{F943FE2D-7273-4341-A1F5-D69D4229FD6B}" type="presParOf" srcId="{740B9B8E-C8FA-49C8-AE66-04DCF883D2ED}" destId="{6E29EB34-414B-4485-ACCD-D5FE78AB2BF4}" srcOrd="0" destOrd="0" presId="urn:microsoft.com/office/officeart/2005/8/layout/list1"/>
    <dgm:cxn modelId="{07F53BAD-1082-458B-B441-E56B3042DCB7}" type="presParOf" srcId="{740B9B8E-C8FA-49C8-AE66-04DCF883D2ED}" destId="{E2053F88-1A0D-4667-8292-72C599A81189}" srcOrd="1" destOrd="0" presId="urn:microsoft.com/office/officeart/2005/8/layout/list1"/>
    <dgm:cxn modelId="{8BA10C5E-AAFA-4B61-95E8-2B7B54739AA8}" type="presParOf" srcId="{04EB7661-0AA0-41D9-8E24-13E37B2D687C}" destId="{26D5A1BA-8F2E-44CA-91A6-CE61BC346901}" srcOrd="5" destOrd="0" presId="urn:microsoft.com/office/officeart/2005/8/layout/list1"/>
    <dgm:cxn modelId="{5245DA3D-F707-4CEA-A363-BE71338C1578}" type="presParOf" srcId="{04EB7661-0AA0-41D9-8E24-13E37B2D687C}" destId="{706AE665-2E3C-406E-A177-6B3A1C4799B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74C13B-6170-4E39-B114-B4E0A445C1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6AEC20-D901-4A14-AA38-BD41DC36D7AA}">
      <dgm:prSet/>
      <dgm:spPr/>
      <dgm:t>
        <a:bodyPr/>
        <a:lstStyle/>
        <a:p>
          <a:r>
            <a:rPr lang="en-US" b="1" noProof="0" dirty="0"/>
            <a:t>Selected product(s):</a:t>
          </a:r>
          <a:endParaRPr lang="en-US" noProof="0" dirty="0"/>
        </a:p>
      </dgm:t>
    </dgm:pt>
    <dgm:pt modelId="{5A34C7F4-584E-4C8F-8EA6-A58D5680BDC7}" type="parTrans" cxnId="{F7C607B3-76F1-4B8B-A83D-0A5C3AB6B2F1}">
      <dgm:prSet/>
      <dgm:spPr/>
      <dgm:t>
        <a:bodyPr/>
        <a:lstStyle/>
        <a:p>
          <a:endParaRPr lang="en-US" noProof="0" dirty="0"/>
        </a:p>
      </dgm:t>
    </dgm:pt>
    <dgm:pt modelId="{9BAC7885-F1FF-4C33-87B9-A5ABF93C1126}" type="sibTrans" cxnId="{F7C607B3-76F1-4B8B-A83D-0A5C3AB6B2F1}">
      <dgm:prSet/>
      <dgm:spPr/>
      <dgm:t>
        <a:bodyPr/>
        <a:lstStyle/>
        <a:p>
          <a:endParaRPr lang="en-US" noProof="0" dirty="0"/>
        </a:p>
      </dgm:t>
    </dgm:pt>
    <dgm:pt modelId="{2E3375E6-9F37-466C-94D3-00BD280652B6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RISC-V-based, fully configurable and extensible</a:t>
          </a:r>
        </a:p>
      </dgm:t>
    </dgm:pt>
    <dgm:pt modelId="{16E7869A-6B29-44B2-BA43-42554EEAC5C2}" type="parTrans" cxnId="{4A3E97E0-0E03-4D35-8813-708C1B6B3AF6}">
      <dgm:prSet/>
      <dgm:spPr/>
      <dgm:t>
        <a:bodyPr/>
        <a:lstStyle/>
        <a:p>
          <a:endParaRPr lang="en-US" noProof="0" dirty="0"/>
        </a:p>
      </dgm:t>
    </dgm:pt>
    <dgm:pt modelId="{676CBA69-007F-4213-ADDA-3A54915197C2}" type="sibTrans" cxnId="{4A3E97E0-0E03-4D35-8813-708C1B6B3AF6}">
      <dgm:prSet/>
      <dgm:spPr/>
      <dgm:t>
        <a:bodyPr/>
        <a:lstStyle/>
        <a:p>
          <a:endParaRPr lang="en-US" noProof="0" dirty="0"/>
        </a:p>
      </dgm:t>
    </dgm:pt>
    <dgm:pt modelId="{9739CB43-DCD3-40A6-97F9-167CDF3A6D3F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Single 3-stage in-order execution processor pipeline</a:t>
          </a:r>
        </a:p>
      </dgm:t>
    </dgm:pt>
    <dgm:pt modelId="{7B7FA1F6-2384-42B8-9853-C6B798D40E69}" type="parTrans" cxnId="{A3FDBACC-C671-4402-90BE-AC83ACA32E3B}">
      <dgm:prSet/>
      <dgm:spPr/>
      <dgm:t>
        <a:bodyPr/>
        <a:lstStyle/>
        <a:p>
          <a:endParaRPr lang="en-US" noProof="0" dirty="0"/>
        </a:p>
      </dgm:t>
    </dgm:pt>
    <dgm:pt modelId="{82185778-36B7-48EF-ABF8-A6CD9BE4BFB7}" type="sibTrans" cxnId="{A3FDBACC-C671-4402-90BE-AC83ACA32E3B}">
      <dgm:prSet/>
      <dgm:spPr/>
      <dgm:t>
        <a:bodyPr/>
        <a:lstStyle/>
        <a:p>
          <a:endParaRPr lang="en-US" noProof="0" dirty="0"/>
        </a:p>
      </dgm:t>
    </dgm:pt>
    <dgm:pt modelId="{876FAE75-8B0E-4239-9050-148E277070FC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Optional caches, IEEE 1149.1 debug, industry-standard bus interfaces</a:t>
          </a:r>
        </a:p>
      </dgm:t>
    </dgm:pt>
    <dgm:pt modelId="{7B6233BD-B2FA-4F92-9123-DA0C6E97CDC2}" type="parTrans" cxnId="{75580518-86AD-414D-AF67-DA03CB2805BE}">
      <dgm:prSet/>
      <dgm:spPr/>
      <dgm:t>
        <a:bodyPr/>
        <a:lstStyle/>
        <a:p>
          <a:endParaRPr lang="en-US" noProof="0" dirty="0"/>
        </a:p>
      </dgm:t>
    </dgm:pt>
    <dgm:pt modelId="{86D70CBF-BFA7-4EB0-8296-19B66F7B10C5}" type="sibTrans" cxnId="{75580518-86AD-414D-AF67-DA03CB2805BE}">
      <dgm:prSet/>
      <dgm:spPr/>
      <dgm:t>
        <a:bodyPr/>
        <a:lstStyle/>
        <a:p>
          <a:endParaRPr lang="en-US" noProof="0" dirty="0"/>
        </a:p>
      </dgm:t>
    </dgm:pt>
    <dgm:pt modelId="{697BA1BF-8DB5-42C0-BBD7-504C1F39FFC4}">
      <dgm:prSet/>
      <dgm:spPr/>
      <dgm:t>
        <a:bodyPr/>
        <a:lstStyle/>
        <a:p>
          <a:r>
            <a:rPr lang="en-US" b="1" noProof="0" dirty="0"/>
            <a:t>Customer will use it for:</a:t>
          </a:r>
          <a:endParaRPr lang="en-US" noProof="0" dirty="0"/>
        </a:p>
      </dgm:t>
    </dgm:pt>
    <dgm:pt modelId="{8DA7039A-6F34-4054-B403-9782C497855D}" type="parTrans" cxnId="{19535980-B67A-491A-8828-E5E127BE1248}">
      <dgm:prSet/>
      <dgm:spPr/>
      <dgm:t>
        <a:bodyPr/>
        <a:lstStyle/>
        <a:p>
          <a:endParaRPr lang="en-US" noProof="0" dirty="0"/>
        </a:p>
      </dgm:t>
    </dgm:pt>
    <dgm:pt modelId="{B574FF17-949E-410C-A51B-B2311787B44C}" type="sibTrans" cxnId="{19535980-B67A-491A-8828-E5E127BE1248}">
      <dgm:prSet/>
      <dgm:spPr/>
      <dgm:t>
        <a:bodyPr/>
        <a:lstStyle/>
        <a:p>
          <a:endParaRPr lang="en-US" noProof="0" dirty="0"/>
        </a:p>
      </dgm:t>
    </dgm:pt>
    <dgm:pt modelId="{5DC00618-6FEF-47EE-81D7-0E04B2833822}">
      <dgm:prSet/>
      <dgm:spPr/>
      <dgm:t>
        <a:bodyPr/>
        <a:lstStyle/>
        <a:p>
          <a:pPr>
            <a:buNone/>
          </a:pPr>
          <a:r>
            <a:rPr lang="cs-CZ" noProof="0" dirty="0"/>
            <a:t>Motor </a:t>
          </a:r>
          <a:r>
            <a:rPr lang="cs-CZ" noProof="0" dirty="0" err="1"/>
            <a:t>control</a:t>
          </a:r>
          <a:r>
            <a:rPr lang="cs-CZ" noProof="0" dirty="0"/>
            <a:t> IC </a:t>
          </a:r>
          <a:r>
            <a:rPr lang="cs-CZ" noProof="0" dirty="0" err="1"/>
            <a:t>products</a:t>
          </a:r>
          <a:endParaRPr lang="en-US" noProof="0" dirty="0"/>
        </a:p>
      </dgm:t>
    </dgm:pt>
    <dgm:pt modelId="{E8EB5EF2-F26D-4085-AECE-9D63DF04BC4C}" type="parTrans" cxnId="{620B6F8E-A4FE-41AF-9AA5-A79B080E73E6}">
      <dgm:prSet/>
      <dgm:spPr/>
      <dgm:t>
        <a:bodyPr/>
        <a:lstStyle/>
        <a:p>
          <a:endParaRPr lang="en-US" noProof="0" dirty="0"/>
        </a:p>
      </dgm:t>
    </dgm:pt>
    <dgm:pt modelId="{235D8EDE-7A6B-4160-97BA-D7E4AA8E3E44}" type="sibTrans" cxnId="{620B6F8E-A4FE-41AF-9AA5-A79B080E73E6}">
      <dgm:prSet/>
      <dgm:spPr/>
      <dgm:t>
        <a:bodyPr/>
        <a:lstStyle/>
        <a:p>
          <a:endParaRPr lang="en-US" noProof="0" dirty="0"/>
        </a:p>
      </dgm:t>
    </dgm:pt>
    <dgm:pt modelId="{4B79D46E-89C8-48B7-88B5-3D6DA7870D13}">
      <dgm:prSet/>
      <dgm:spPr/>
      <dgm:t>
        <a:bodyPr/>
        <a:lstStyle/>
        <a:p>
          <a:pPr marL="0" indent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b="1" noProof="0" dirty="0"/>
            <a:t>Bk3 processor</a:t>
          </a:r>
        </a:p>
      </dgm:t>
    </dgm:pt>
    <dgm:pt modelId="{88A7E52B-7524-4560-A257-3BD777B32EB4}" type="parTrans" cxnId="{753716FE-52E2-4138-B005-6EB502BEA69F}">
      <dgm:prSet/>
      <dgm:spPr/>
      <dgm:t>
        <a:bodyPr/>
        <a:lstStyle/>
        <a:p>
          <a:endParaRPr lang="en-US" noProof="0" dirty="0"/>
        </a:p>
      </dgm:t>
    </dgm:pt>
    <dgm:pt modelId="{EBFB7E8A-F712-4937-8B80-5F0601634EC9}" type="sibTrans" cxnId="{753716FE-52E2-4138-B005-6EB502BEA69F}">
      <dgm:prSet/>
      <dgm:spPr/>
      <dgm:t>
        <a:bodyPr/>
        <a:lstStyle/>
        <a:p>
          <a:endParaRPr lang="en-US" noProof="0" dirty="0"/>
        </a:p>
      </dgm:t>
    </dgm:pt>
    <dgm:pt modelId="{04EB7661-0AA0-41D9-8E24-13E37B2D687C}" type="pres">
      <dgm:prSet presAssocID="{C174C13B-6170-4E39-B114-B4E0A445C196}" presName="linear" presStyleCnt="0">
        <dgm:presLayoutVars>
          <dgm:dir/>
          <dgm:animLvl val="lvl"/>
          <dgm:resizeHandles val="exact"/>
        </dgm:presLayoutVars>
      </dgm:prSet>
      <dgm:spPr/>
    </dgm:pt>
    <dgm:pt modelId="{6A5E791C-87C8-464F-8847-EDD5712D1492}" type="pres">
      <dgm:prSet presAssocID="{2B6AEC20-D901-4A14-AA38-BD41DC36D7AA}" presName="parentLin" presStyleCnt="0"/>
      <dgm:spPr/>
    </dgm:pt>
    <dgm:pt modelId="{1798BBB8-3BB3-4287-BE90-822C2C4D9700}" type="pres">
      <dgm:prSet presAssocID="{2B6AEC20-D901-4A14-AA38-BD41DC36D7AA}" presName="parentLeftMargin" presStyleLbl="node1" presStyleIdx="0" presStyleCnt="2"/>
      <dgm:spPr/>
    </dgm:pt>
    <dgm:pt modelId="{6FA32FF9-68D2-4A95-97E9-2042F5886D45}" type="pres">
      <dgm:prSet presAssocID="{2B6AEC20-D901-4A14-AA38-BD41DC36D7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AA47BE-3ECE-4A6E-ACCC-F0B11D2FBCB7}" type="pres">
      <dgm:prSet presAssocID="{2B6AEC20-D901-4A14-AA38-BD41DC36D7AA}" presName="negativeSpace" presStyleCnt="0"/>
      <dgm:spPr/>
    </dgm:pt>
    <dgm:pt modelId="{D08DA7EF-1667-48D3-88A4-62EE443DAAA5}" type="pres">
      <dgm:prSet presAssocID="{2B6AEC20-D901-4A14-AA38-BD41DC36D7AA}" presName="childText" presStyleLbl="conFgAcc1" presStyleIdx="0" presStyleCnt="2">
        <dgm:presLayoutVars>
          <dgm:bulletEnabled val="1"/>
        </dgm:presLayoutVars>
      </dgm:prSet>
      <dgm:spPr/>
    </dgm:pt>
    <dgm:pt modelId="{BEEEFF4C-11AD-4C65-BC74-84038FF5C0A1}" type="pres">
      <dgm:prSet presAssocID="{9BAC7885-F1FF-4C33-87B9-A5ABF93C1126}" presName="spaceBetweenRectangles" presStyleCnt="0"/>
      <dgm:spPr/>
    </dgm:pt>
    <dgm:pt modelId="{740B9B8E-C8FA-49C8-AE66-04DCF883D2ED}" type="pres">
      <dgm:prSet presAssocID="{697BA1BF-8DB5-42C0-BBD7-504C1F39FFC4}" presName="parentLin" presStyleCnt="0"/>
      <dgm:spPr/>
    </dgm:pt>
    <dgm:pt modelId="{6E29EB34-414B-4485-ACCD-D5FE78AB2BF4}" type="pres">
      <dgm:prSet presAssocID="{697BA1BF-8DB5-42C0-BBD7-504C1F39FFC4}" presName="parentLeftMargin" presStyleLbl="node1" presStyleIdx="0" presStyleCnt="2"/>
      <dgm:spPr/>
    </dgm:pt>
    <dgm:pt modelId="{E2053F88-1A0D-4667-8292-72C599A81189}" type="pres">
      <dgm:prSet presAssocID="{697BA1BF-8DB5-42C0-BBD7-504C1F39FFC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D5A1BA-8F2E-44CA-91A6-CE61BC346901}" type="pres">
      <dgm:prSet presAssocID="{697BA1BF-8DB5-42C0-BBD7-504C1F39FFC4}" presName="negativeSpace" presStyleCnt="0"/>
      <dgm:spPr/>
    </dgm:pt>
    <dgm:pt modelId="{706AE665-2E3C-406E-A177-6B3A1C4799B2}" type="pres">
      <dgm:prSet presAssocID="{697BA1BF-8DB5-42C0-BBD7-504C1F39FFC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580518-86AD-414D-AF67-DA03CB2805BE}" srcId="{4B79D46E-89C8-48B7-88B5-3D6DA7870D13}" destId="{876FAE75-8B0E-4239-9050-148E277070FC}" srcOrd="2" destOrd="0" parTransId="{7B6233BD-B2FA-4F92-9123-DA0C6E97CDC2}" sibTransId="{86D70CBF-BFA7-4EB0-8296-19B66F7B10C5}"/>
    <dgm:cxn modelId="{96B58820-87AD-42B6-8F8A-BE257BBEEB33}" type="presOf" srcId="{876FAE75-8B0E-4239-9050-148E277070FC}" destId="{D08DA7EF-1667-48D3-88A4-62EE443DAAA5}" srcOrd="0" destOrd="3" presId="urn:microsoft.com/office/officeart/2005/8/layout/list1"/>
    <dgm:cxn modelId="{3721B574-380D-47FA-9047-F73FEB1FCC7C}" type="presOf" srcId="{697BA1BF-8DB5-42C0-BBD7-504C1F39FFC4}" destId="{E2053F88-1A0D-4667-8292-72C599A81189}" srcOrd="1" destOrd="0" presId="urn:microsoft.com/office/officeart/2005/8/layout/list1"/>
    <dgm:cxn modelId="{19535980-B67A-491A-8828-E5E127BE1248}" srcId="{C174C13B-6170-4E39-B114-B4E0A445C196}" destId="{697BA1BF-8DB5-42C0-BBD7-504C1F39FFC4}" srcOrd="1" destOrd="0" parTransId="{8DA7039A-6F34-4054-B403-9782C497855D}" sibTransId="{B574FF17-949E-410C-A51B-B2311787B44C}"/>
    <dgm:cxn modelId="{A6265885-0A99-4E4B-BAF6-587980FB751A}" type="presOf" srcId="{2B6AEC20-D901-4A14-AA38-BD41DC36D7AA}" destId="{1798BBB8-3BB3-4287-BE90-822C2C4D9700}" srcOrd="0" destOrd="0" presId="urn:microsoft.com/office/officeart/2005/8/layout/list1"/>
    <dgm:cxn modelId="{620B6F8E-A4FE-41AF-9AA5-A79B080E73E6}" srcId="{697BA1BF-8DB5-42C0-BBD7-504C1F39FFC4}" destId="{5DC00618-6FEF-47EE-81D7-0E04B2833822}" srcOrd="0" destOrd="0" parTransId="{E8EB5EF2-F26D-4085-AECE-9D63DF04BC4C}" sibTransId="{235D8EDE-7A6B-4160-97BA-D7E4AA8E3E44}"/>
    <dgm:cxn modelId="{E5C93093-3B52-46FF-A133-D36F0AC5DD49}" type="presOf" srcId="{2E3375E6-9F37-466C-94D3-00BD280652B6}" destId="{D08DA7EF-1667-48D3-88A4-62EE443DAAA5}" srcOrd="0" destOrd="1" presId="urn:microsoft.com/office/officeart/2005/8/layout/list1"/>
    <dgm:cxn modelId="{8F6F039C-8B0F-4ECB-8723-B34C7D491BC3}" type="presOf" srcId="{697BA1BF-8DB5-42C0-BBD7-504C1F39FFC4}" destId="{6E29EB34-414B-4485-ACCD-D5FE78AB2BF4}" srcOrd="0" destOrd="0" presId="urn:microsoft.com/office/officeart/2005/8/layout/list1"/>
    <dgm:cxn modelId="{14F4FCAE-2D43-40DB-86E2-283535A7715B}" type="presOf" srcId="{9739CB43-DCD3-40A6-97F9-167CDF3A6D3F}" destId="{D08DA7EF-1667-48D3-88A4-62EE443DAAA5}" srcOrd="0" destOrd="2" presId="urn:microsoft.com/office/officeart/2005/8/layout/list1"/>
    <dgm:cxn modelId="{F7C607B3-76F1-4B8B-A83D-0A5C3AB6B2F1}" srcId="{C174C13B-6170-4E39-B114-B4E0A445C196}" destId="{2B6AEC20-D901-4A14-AA38-BD41DC36D7AA}" srcOrd="0" destOrd="0" parTransId="{5A34C7F4-584E-4C8F-8EA6-A58D5680BDC7}" sibTransId="{9BAC7885-F1FF-4C33-87B9-A5ABF93C1126}"/>
    <dgm:cxn modelId="{DCF1E0B5-7123-40D6-8B00-020DAA1A0A31}" type="presOf" srcId="{2B6AEC20-D901-4A14-AA38-BD41DC36D7AA}" destId="{6FA32FF9-68D2-4A95-97E9-2042F5886D45}" srcOrd="1" destOrd="0" presId="urn:microsoft.com/office/officeart/2005/8/layout/list1"/>
    <dgm:cxn modelId="{C50251C2-6961-4478-8BDD-30839B2F157D}" type="presOf" srcId="{C174C13B-6170-4E39-B114-B4E0A445C196}" destId="{04EB7661-0AA0-41D9-8E24-13E37B2D687C}" srcOrd="0" destOrd="0" presId="urn:microsoft.com/office/officeart/2005/8/layout/list1"/>
    <dgm:cxn modelId="{A3FDBACC-C671-4402-90BE-AC83ACA32E3B}" srcId="{4B79D46E-89C8-48B7-88B5-3D6DA7870D13}" destId="{9739CB43-DCD3-40A6-97F9-167CDF3A6D3F}" srcOrd="1" destOrd="0" parTransId="{7B7FA1F6-2384-42B8-9853-C6B798D40E69}" sibTransId="{82185778-36B7-48EF-ABF8-A6CD9BE4BFB7}"/>
    <dgm:cxn modelId="{4A3E97E0-0E03-4D35-8813-708C1B6B3AF6}" srcId="{4B79D46E-89C8-48B7-88B5-3D6DA7870D13}" destId="{2E3375E6-9F37-466C-94D3-00BD280652B6}" srcOrd="0" destOrd="0" parTransId="{16E7869A-6B29-44B2-BA43-42554EEAC5C2}" sibTransId="{676CBA69-007F-4213-ADDA-3A54915197C2}"/>
    <dgm:cxn modelId="{E9E885E6-62D9-4787-9FC0-68DBC5BBC143}" type="presOf" srcId="{4B79D46E-89C8-48B7-88B5-3D6DA7870D13}" destId="{D08DA7EF-1667-48D3-88A4-62EE443DAAA5}" srcOrd="0" destOrd="0" presId="urn:microsoft.com/office/officeart/2005/8/layout/list1"/>
    <dgm:cxn modelId="{737E82F4-AD73-46F8-BC61-94C4818EDE74}" type="presOf" srcId="{5DC00618-6FEF-47EE-81D7-0E04B2833822}" destId="{706AE665-2E3C-406E-A177-6B3A1C4799B2}" srcOrd="0" destOrd="0" presId="urn:microsoft.com/office/officeart/2005/8/layout/list1"/>
    <dgm:cxn modelId="{753716FE-52E2-4138-B005-6EB502BEA69F}" srcId="{2B6AEC20-D901-4A14-AA38-BD41DC36D7AA}" destId="{4B79D46E-89C8-48B7-88B5-3D6DA7870D13}" srcOrd="0" destOrd="0" parTransId="{88A7E52B-7524-4560-A257-3BD777B32EB4}" sibTransId="{EBFB7E8A-F712-4937-8B80-5F0601634EC9}"/>
    <dgm:cxn modelId="{7AEDADED-44CA-42B7-95E5-E9D4AB71FEBA}" type="presParOf" srcId="{04EB7661-0AA0-41D9-8E24-13E37B2D687C}" destId="{6A5E791C-87C8-464F-8847-EDD5712D1492}" srcOrd="0" destOrd="0" presId="urn:microsoft.com/office/officeart/2005/8/layout/list1"/>
    <dgm:cxn modelId="{DC7233CB-3638-4A77-B4BF-AF819C5049A0}" type="presParOf" srcId="{6A5E791C-87C8-464F-8847-EDD5712D1492}" destId="{1798BBB8-3BB3-4287-BE90-822C2C4D9700}" srcOrd="0" destOrd="0" presId="urn:microsoft.com/office/officeart/2005/8/layout/list1"/>
    <dgm:cxn modelId="{9A801A6D-23B8-45F1-BFE5-7073EB94705A}" type="presParOf" srcId="{6A5E791C-87C8-464F-8847-EDD5712D1492}" destId="{6FA32FF9-68D2-4A95-97E9-2042F5886D45}" srcOrd="1" destOrd="0" presId="urn:microsoft.com/office/officeart/2005/8/layout/list1"/>
    <dgm:cxn modelId="{A5664EF5-76BD-4755-8C58-3C0A94BBC7F8}" type="presParOf" srcId="{04EB7661-0AA0-41D9-8E24-13E37B2D687C}" destId="{A8AA47BE-3ECE-4A6E-ACCC-F0B11D2FBCB7}" srcOrd="1" destOrd="0" presId="urn:microsoft.com/office/officeart/2005/8/layout/list1"/>
    <dgm:cxn modelId="{C13F6676-0D5D-4BB8-B588-C24C7C2F9017}" type="presParOf" srcId="{04EB7661-0AA0-41D9-8E24-13E37B2D687C}" destId="{D08DA7EF-1667-48D3-88A4-62EE443DAAA5}" srcOrd="2" destOrd="0" presId="urn:microsoft.com/office/officeart/2005/8/layout/list1"/>
    <dgm:cxn modelId="{B3353D7E-CCB2-4E5C-924A-1C0733A10AEA}" type="presParOf" srcId="{04EB7661-0AA0-41D9-8E24-13E37B2D687C}" destId="{BEEEFF4C-11AD-4C65-BC74-84038FF5C0A1}" srcOrd="3" destOrd="0" presId="urn:microsoft.com/office/officeart/2005/8/layout/list1"/>
    <dgm:cxn modelId="{6380E9AA-A72D-4E52-A8BD-DA606333FAB6}" type="presParOf" srcId="{04EB7661-0AA0-41D9-8E24-13E37B2D687C}" destId="{740B9B8E-C8FA-49C8-AE66-04DCF883D2ED}" srcOrd="4" destOrd="0" presId="urn:microsoft.com/office/officeart/2005/8/layout/list1"/>
    <dgm:cxn modelId="{F943FE2D-7273-4341-A1F5-D69D4229FD6B}" type="presParOf" srcId="{740B9B8E-C8FA-49C8-AE66-04DCF883D2ED}" destId="{6E29EB34-414B-4485-ACCD-D5FE78AB2BF4}" srcOrd="0" destOrd="0" presId="urn:microsoft.com/office/officeart/2005/8/layout/list1"/>
    <dgm:cxn modelId="{07F53BAD-1082-458B-B441-E56B3042DCB7}" type="presParOf" srcId="{740B9B8E-C8FA-49C8-AE66-04DCF883D2ED}" destId="{E2053F88-1A0D-4667-8292-72C599A81189}" srcOrd="1" destOrd="0" presId="urn:microsoft.com/office/officeart/2005/8/layout/list1"/>
    <dgm:cxn modelId="{8BA10C5E-AAFA-4B61-95E8-2B7B54739AA8}" type="presParOf" srcId="{04EB7661-0AA0-41D9-8E24-13E37B2D687C}" destId="{26D5A1BA-8F2E-44CA-91A6-CE61BC346901}" srcOrd="5" destOrd="0" presId="urn:microsoft.com/office/officeart/2005/8/layout/list1"/>
    <dgm:cxn modelId="{5245DA3D-F707-4CEA-A363-BE71338C1578}" type="presParOf" srcId="{04EB7661-0AA0-41D9-8E24-13E37B2D687C}" destId="{706AE665-2E3C-406E-A177-6B3A1C4799B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74C13B-6170-4E39-B114-B4E0A445C1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B6AEC20-D901-4A14-AA38-BD41DC36D7AA}">
      <dgm:prSet/>
      <dgm:spPr/>
      <dgm:t>
        <a:bodyPr/>
        <a:lstStyle/>
        <a:p>
          <a:r>
            <a:rPr lang="en-US" b="1" noProof="0" dirty="0"/>
            <a:t>Selected product(s):</a:t>
          </a:r>
          <a:endParaRPr lang="en-US" noProof="0" dirty="0"/>
        </a:p>
      </dgm:t>
    </dgm:pt>
    <dgm:pt modelId="{5A34C7F4-584E-4C8F-8EA6-A58D5680BDC7}" type="parTrans" cxnId="{F7C607B3-76F1-4B8B-A83D-0A5C3AB6B2F1}">
      <dgm:prSet/>
      <dgm:spPr/>
      <dgm:t>
        <a:bodyPr/>
        <a:lstStyle/>
        <a:p>
          <a:endParaRPr lang="en-US" noProof="0" dirty="0"/>
        </a:p>
      </dgm:t>
    </dgm:pt>
    <dgm:pt modelId="{9BAC7885-F1FF-4C33-87B9-A5ABF93C1126}" type="sibTrans" cxnId="{F7C607B3-76F1-4B8B-A83D-0A5C3AB6B2F1}">
      <dgm:prSet/>
      <dgm:spPr/>
      <dgm:t>
        <a:bodyPr/>
        <a:lstStyle/>
        <a:p>
          <a:endParaRPr lang="en-US" noProof="0" dirty="0"/>
        </a:p>
      </dgm:t>
    </dgm:pt>
    <dgm:pt modelId="{697BA1BF-8DB5-42C0-BBD7-504C1F39FFC4}">
      <dgm:prSet/>
      <dgm:spPr/>
      <dgm:t>
        <a:bodyPr/>
        <a:lstStyle/>
        <a:p>
          <a:r>
            <a:rPr lang="en-US" b="1" noProof="0" dirty="0"/>
            <a:t>Customer will use it for:</a:t>
          </a:r>
          <a:endParaRPr lang="en-US" noProof="0" dirty="0"/>
        </a:p>
      </dgm:t>
    </dgm:pt>
    <dgm:pt modelId="{8DA7039A-6F34-4054-B403-9782C497855D}" type="parTrans" cxnId="{19535980-B67A-491A-8828-E5E127BE1248}">
      <dgm:prSet/>
      <dgm:spPr/>
      <dgm:t>
        <a:bodyPr/>
        <a:lstStyle/>
        <a:p>
          <a:endParaRPr lang="en-US" noProof="0" dirty="0"/>
        </a:p>
      </dgm:t>
    </dgm:pt>
    <dgm:pt modelId="{B574FF17-949E-410C-A51B-B2311787B44C}" type="sibTrans" cxnId="{19535980-B67A-491A-8828-E5E127BE1248}">
      <dgm:prSet/>
      <dgm:spPr/>
      <dgm:t>
        <a:bodyPr/>
        <a:lstStyle/>
        <a:p>
          <a:endParaRPr lang="en-US" noProof="0" dirty="0"/>
        </a:p>
      </dgm:t>
    </dgm:pt>
    <dgm:pt modelId="{5DC00618-6FEF-47EE-81D7-0E04B2833822}">
      <dgm:prSet/>
      <dgm:spPr/>
      <dgm:t>
        <a:bodyPr/>
        <a:lstStyle/>
        <a:p>
          <a:pPr>
            <a:buNone/>
          </a:pPr>
          <a:r>
            <a:rPr lang="en-US" noProof="0" dirty="0"/>
            <a:t>Next generation of motion microcontroller product series</a:t>
          </a:r>
        </a:p>
      </dgm:t>
    </dgm:pt>
    <dgm:pt modelId="{E8EB5EF2-F26D-4085-AECE-9D63DF04BC4C}" type="parTrans" cxnId="{620B6F8E-A4FE-41AF-9AA5-A79B080E73E6}">
      <dgm:prSet/>
      <dgm:spPr/>
      <dgm:t>
        <a:bodyPr/>
        <a:lstStyle/>
        <a:p>
          <a:endParaRPr lang="en-US" noProof="0" dirty="0"/>
        </a:p>
      </dgm:t>
    </dgm:pt>
    <dgm:pt modelId="{235D8EDE-7A6B-4160-97BA-D7E4AA8E3E44}" type="sibTrans" cxnId="{620B6F8E-A4FE-41AF-9AA5-A79B080E73E6}">
      <dgm:prSet/>
      <dgm:spPr/>
      <dgm:t>
        <a:bodyPr/>
        <a:lstStyle/>
        <a:p>
          <a:endParaRPr lang="en-US" noProof="0" dirty="0"/>
        </a:p>
      </dgm:t>
    </dgm:pt>
    <dgm:pt modelId="{4B79D46E-89C8-48B7-88B5-3D6DA7870D13}">
      <dgm:prSet/>
      <dgm:spPr/>
      <dgm:t>
        <a:bodyPr/>
        <a:lstStyle/>
        <a:p>
          <a:pPr marL="0" indent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b="1" noProof="0" dirty="0"/>
            <a:t>Bk3 processor</a:t>
          </a:r>
        </a:p>
      </dgm:t>
    </dgm:pt>
    <dgm:pt modelId="{88A7E52B-7524-4560-A257-3BD777B32EB4}" type="parTrans" cxnId="{753716FE-52E2-4138-B005-6EB502BEA69F}">
      <dgm:prSet/>
      <dgm:spPr/>
      <dgm:t>
        <a:bodyPr/>
        <a:lstStyle/>
        <a:p>
          <a:endParaRPr lang="en-US" noProof="0" dirty="0"/>
        </a:p>
      </dgm:t>
    </dgm:pt>
    <dgm:pt modelId="{EBFB7E8A-F712-4937-8B80-5F0601634EC9}" type="sibTrans" cxnId="{753716FE-52E2-4138-B005-6EB502BEA69F}">
      <dgm:prSet/>
      <dgm:spPr/>
      <dgm:t>
        <a:bodyPr/>
        <a:lstStyle/>
        <a:p>
          <a:endParaRPr lang="en-US" noProof="0" dirty="0"/>
        </a:p>
      </dgm:t>
    </dgm:pt>
    <dgm:pt modelId="{C813684D-52A3-4C18-BC39-D8271327FF6F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Complete toolset for automated optimization and modification of RISC-V processors</a:t>
          </a:r>
        </a:p>
      </dgm:t>
    </dgm:pt>
    <dgm:pt modelId="{F710D72C-1B3A-4300-B916-5D21F493E7DB}" type="parTrans" cxnId="{6361BF4F-8039-4722-825E-A1E89C14E322}">
      <dgm:prSet/>
      <dgm:spPr/>
      <dgm:t>
        <a:bodyPr/>
        <a:lstStyle/>
        <a:p>
          <a:endParaRPr lang="cs-CZ"/>
        </a:p>
      </dgm:t>
    </dgm:pt>
    <dgm:pt modelId="{681FD6CB-D8A4-4AB2-A9B0-0542F992085B}" type="sibTrans" cxnId="{6361BF4F-8039-4722-825E-A1E89C14E322}">
      <dgm:prSet/>
      <dgm:spPr/>
      <dgm:t>
        <a:bodyPr/>
        <a:lstStyle/>
        <a:p>
          <a:endParaRPr lang="cs-CZ"/>
        </a:p>
      </dgm:t>
    </dgm:pt>
    <dgm:pt modelId="{A780BAE5-AE69-4519-8774-9BEE8C07C5D7}">
      <dgm:prSet/>
      <dgm:spPr/>
      <dgm:t>
        <a:bodyPr/>
        <a:lstStyle/>
        <a:p>
          <a:pPr marL="288000" indent="-2880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b="1" noProof="0" dirty="0"/>
            <a:t>Codasip Studio</a:t>
          </a:r>
          <a:endParaRPr lang="en-US" noProof="0" dirty="0"/>
        </a:p>
      </dgm:t>
    </dgm:pt>
    <dgm:pt modelId="{2B8A2F9A-9E5A-4BCA-ACC4-78A602606834}" type="parTrans" cxnId="{B89E8CDB-8F84-443B-AB3E-705965FBDCE4}">
      <dgm:prSet/>
      <dgm:spPr/>
      <dgm:t>
        <a:bodyPr/>
        <a:lstStyle/>
        <a:p>
          <a:endParaRPr lang="cs-CZ"/>
        </a:p>
      </dgm:t>
    </dgm:pt>
    <dgm:pt modelId="{E4192E73-EF8F-4863-9F18-9C5651A54947}" type="sibTrans" cxnId="{B89E8CDB-8F84-443B-AB3E-705965FBDCE4}">
      <dgm:prSet/>
      <dgm:spPr/>
      <dgm:t>
        <a:bodyPr/>
        <a:lstStyle/>
        <a:p>
          <a:endParaRPr lang="cs-CZ"/>
        </a:p>
      </dgm:t>
    </dgm:pt>
    <dgm:pt modelId="{876FAE75-8B0E-4239-9050-148E277070FC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Optional caches, IEEE 1149.1 debug, industry-standard bus interfaces</a:t>
          </a:r>
        </a:p>
      </dgm:t>
    </dgm:pt>
    <dgm:pt modelId="{86D70CBF-BFA7-4EB0-8296-19B66F7B10C5}" type="sibTrans" cxnId="{75580518-86AD-414D-AF67-DA03CB2805BE}">
      <dgm:prSet/>
      <dgm:spPr/>
      <dgm:t>
        <a:bodyPr/>
        <a:lstStyle/>
        <a:p>
          <a:endParaRPr lang="en-US" noProof="0" dirty="0"/>
        </a:p>
      </dgm:t>
    </dgm:pt>
    <dgm:pt modelId="{7B6233BD-B2FA-4F92-9123-DA0C6E97CDC2}" type="parTrans" cxnId="{75580518-86AD-414D-AF67-DA03CB2805BE}">
      <dgm:prSet/>
      <dgm:spPr/>
      <dgm:t>
        <a:bodyPr/>
        <a:lstStyle/>
        <a:p>
          <a:endParaRPr lang="en-US" noProof="0" dirty="0"/>
        </a:p>
      </dgm:t>
    </dgm:pt>
    <dgm:pt modelId="{2E3375E6-9F37-466C-94D3-00BD280652B6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RISC-V-based, fully configurable and extensible</a:t>
          </a:r>
        </a:p>
      </dgm:t>
    </dgm:pt>
    <dgm:pt modelId="{676CBA69-007F-4213-ADDA-3A54915197C2}" type="sibTrans" cxnId="{4A3E97E0-0E03-4D35-8813-708C1B6B3AF6}">
      <dgm:prSet/>
      <dgm:spPr/>
      <dgm:t>
        <a:bodyPr/>
        <a:lstStyle/>
        <a:p>
          <a:endParaRPr lang="en-US" noProof="0" dirty="0"/>
        </a:p>
      </dgm:t>
    </dgm:pt>
    <dgm:pt modelId="{16E7869A-6B29-44B2-BA43-42554EEAC5C2}" type="parTrans" cxnId="{4A3E97E0-0E03-4D35-8813-708C1B6B3AF6}">
      <dgm:prSet/>
      <dgm:spPr/>
      <dgm:t>
        <a:bodyPr/>
        <a:lstStyle/>
        <a:p>
          <a:endParaRPr lang="en-US" noProof="0" dirty="0"/>
        </a:p>
      </dgm:t>
    </dgm:pt>
    <dgm:pt modelId="{9739CB43-DCD3-40A6-97F9-167CDF3A6D3F}">
      <dgm:prSet/>
      <dgm:spPr/>
      <dgm:t>
        <a:bodyPr/>
        <a:lstStyle/>
        <a:p>
          <a:pPr marL="288000" indent="-288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noProof="0" dirty="0"/>
            <a:t>Single 3-stage in-order execution processor pipeline</a:t>
          </a:r>
        </a:p>
      </dgm:t>
    </dgm:pt>
    <dgm:pt modelId="{82185778-36B7-48EF-ABF8-A6CD9BE4BFB7}" type="sibTrans" cxnId="{A3FDBACC-C671-4402-90BE-AC83ACA32E3B}">
      <dgm:prSet/>
      <dgm:spPr/>
      <dgm:t>
        <a:bodyPr/>
        <a:lstStyle/>
        <a:p>
          <a:endParaRPr lang="en-US" noProof="0" dirty="0"/>
        </a:p>
      </dgm:t>
    </dgm:pt>
    <dgm:pt modelId="{7B7FA1F6-2384-42B8-9853-C6B798D40E69}" type="parTrans" cxnId="{A3FDBACC-C671-4402-90BE-AC83ACA32E3B}">
      <dgm:prSet/>
      <dgm:spPr/>
      <dgm:t>
        <a:bodyPr/>
        <a:lstStyle/>
        <a:p>
          <a:endParaRPr lang="en-US" noProof="0" dirty="0"/>
        </a:p>
      </dgm:t>
    </dgm:pt>
    <dgm:pt modelId="{04EB7661-0AA0-41D9-8E24-13E37B2D687C}" type="pres">
      <dgm:prSet presAssocID="{C174C13B-6170-4E39-B114-B4E0A445C196}" presName="linear" presStyleCnt="0">
        <dgm:presLayoutVars>
          <dgm:dir/>
          <dgm:animLvl val="lvl"/>
          <dgm:resizeHandles val="exact"/>
        </dgm:presLayoutVars>
      </dgm:prSet>
      <dgm:spPr/>
    </dgm:pt>
    <dgm:pt modelId="{6A5E791C-87C8-464F-8847-EDD5712D1492}" type="pres">
      <dgm:prSet presAssocID="{2B6AEC20-D901-4A14-AA38-BD41DC36D7AA}" presName="parentLin" presStyleCnt="0"/>
      <dgm:spPr/>
    </dgm:pt>
    <dgm:pt modelId="{1798BBB8-3BB3-4287-BE90-822C2C4D9700}" type="pres">
      <dgm:prSet presAssocID="{2B6AEC20-D901-4A14-AA38-BD41DC36D7AA}" presName="parentLeftMargin" presStyleLbl="node1" presStyleIdx="0" presStyleCnt="2"/>
      <dgm:spPr/>
    </dgm:pt>
    <dgm:pt modelId="{6FA32FF9-68D2-4A95-97E9-2042F5886D45}" type="pres">
      <dgm:prSet presAssocID="{2B6AEC20-D901-4A14-AA38-BD41DC36D7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AA47BE-3ECE-4A6E-ACCC-F0B11D2FBCB7}" type="pres">
      <dgm:prSet presAssocID="{2B6AEC20-D901-4A14-AA38-BD41DC36D7AA}" presName="negativeSpace" presStyleCnt="0"/>
      <dgm:spPr/>
    </dgm:pt>
    <dgm:pt modelId="{D08DA7EF-1667-48D3-88A4-62EE443DAAA5}" type="pres">
      <dgm:prSet presAssocID="{2B6AEC20-D901-4A14-AA38-BD41DC36D7AA}" presName="childText" presStyleLbl="conFgAcc1" presStyleIdx="0" presStyleCnt="2">
        <dgm:presLayoutVars>
          <dgm:bulletEnabled val="1"/>
        </dgm:presLayoutVars>
      </dgm:prSet>
      <dgm:spPr/>
    </dgm:pt>
    <dgm:pt modelId="{BEEEFF4C-11AD-4C65-BC74-84038FF5C0A1}" type="pres">
      <dgm:prSet presAssocID="{9BAC7885-F1FF-4C33-87B9-A5ABF93C1126}" presName="spaceBetweenRectangles" presStyleCnt="0"/>
      <dgm:spPr/>
    </dgm:pt>
    <dgm:pt modelId="{740B9B8E-C8FA-49C8-AE66-04DCF883D2ED}" type="pres">
      <dgm:prSet presAssocID="{697BA1BF-8DB5-42C0-BBD7-504C1F39FFC4}" presName="parentLin" presStyleCnt="0"/>
      <dgm:spPr/>
    </dgm:pt>
    <dgm:pt modelId="{6E29EB34-414B-4485-ACCD-D5FE78AB2BF4}" type="pres">
      <dgm:prSet presAssocID="{697BA1BF-8DB5-42C0-BBD7-504C1F39FFC4}" presName="parentLeftMargin" presStyleLbl="node1" presStyleIdx="0" presStyleCnt="2"/>
      <dgm:spPr/>
    </dgm:pt>
    <dgm:pt modelId="{E2053F88-1A0D-4667-8292-72C599A81189}" type="pres">
      <dgm:prSet presAssocID="{697BA1BF-8DB5-42C0-BBD7-504C1F39FFC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D5A1BA-8F2E-44CA-91A6-CE61BC346901}" type="pres">
      <dgm:prSet presAssocID="{697BA1BF-8DB5-42C0-BBD7-504C1F39FFC4}" presName="negativeSpace" presStyleCnt="0"/>
      <dgm:spPr/>
    </dgm:pt>
    <dgm:pt modelId="{706AE665-2E3C-406E-A177-6B3A1C4799B2}" type="pres">
      <dgm:prSet presAssocID="{697BA1BF-8DB5-42C0-BBD7-504C1F39FFC4}" presName="childText" presStyleLbl="conFgAcc1" presStyleIdx="1" presStyleCnt="2" custLinFactNeighborX="-1256" custLinFactNeighborY="11269">
        <dgm:presLayoutVars>
          <dgm:bulletEnabled val="1"/>
        </dgm:presLayoutVars>
      </dgm:prSet>
      <dgm:spPr/>
    </dgm:pt>
  </dgm:ptLst>
  <dgm:cxnLst>
    <dgm:cxn modelId="{75580518-86AD-414D-AF67-DA03CB2805BE}" srcId="{4B79D46E-89C8-48B7-88B5-3D6DA7870D13}" destId="{876FAE75-8B0E-4239-9050-148E277070FC}" srcOrd="2" destOrd="0" parTransId="{7B6233BD-B2FA-4F92-9123-DA0C6E97CDC2}" sibTransId="{86D70CBF-BFA7-4EB0-8296-19B66F7B10C5}"/>
    <dgm:cxn modelId="{96B58820-87AD-42B6-8F8A-BE257BBEEB33}" type="presOf" srcId="{876FAE75-8B0E-4239-9050-148E277070FC}" destId="{D08DA7EF-1667-48D3-88A4-62EE443DAAA5}" srcOrd="0" destOrd="3" presId="urn:microsoft.com/office/officeart/2005/8/layout/list1"/>
    <dgm:cxn modelId="{4E15C765-E392-455B-9C4B-208BDE55C492}" type="presOf" srcId="{C813684D-52A3-4C18-BC39-D8271327FF6F}" destId="{D08DA7EF-1667-48D3-88A4-62EE443DAAA5}" srcOrd="0" destOrd="5" presId="urn:microsoft.com/office/officeart/2005/8/layout/list1"/>
    <dgm:cxn modelId="{6361BF4F-8039-4722-825E-A1E89C14E322}" srcId="{4B79D46E-89C8-48B7-88B5-3D6DA7870D13}" destId="{C813684D-52A3-4C18-BC39-D8271327FF6F}" srcOrd="4" destOrd="0" parTransId="{F710D72C-1B3A-4300-B916-5D21F493E7DB}" sibTransId="{681FD6CB-D8A4-4AB2-A9B0-0542F992085B}"/>
    <dgm:cxn modelId="{3721B574-380D-47FA-9047-F73FEB1FCC7C}" type="presOf" srcId="{697BA1BF-8DB5-42C0-BBD7-504C1F39FFC4}" destId="{E2053F88-1A0D-4667-8292-72C599A81189}" srcOrd="1" destOrd="0" presId="urn:microsoft.com/office/officeart/2005/8/layout/list1"/>
    <dgm:cxn modelId="{45CA9B79-1B1C-4BE1-8126-8002F70EB3E7}" type="presOf" srcId="{A780BAE5-AE69-4519-8774-9BEE8C07C5D7}" destId="{D08DA7EF-1667-48D3-88A4-62EE443DAAA5}" srcOrd="0" destOrd="4" presId="urn:microsoft.com/office/officeart/2005/8/layout/list1"/>
    <dgm:cxn modelId="{19535980-B67A-491A-8828-E5E127BE1248}" srcId="{C174C13B-6170-4E39-B114-B4E0A445C196}" destId="{697BA1BF-8DB5-42C0-BBD7-504C1F39FFC4}" srcOrd="1" destOrd="0" parTransId="{8DA7039A-6F34-4054-B403-9782C497855D}" sibTransId="{B574FF17-949E-410C-A51B-B2311787B44C}"/>
    <dgm:cxn modelId="{A6265885-0A99-4E4B-BAF6-587980FB751A}" type="presOf" srcId="{2B6AEC20-D901-4A14-AA38-BD41DC36D7AA}" destId="{1798BBB8-3BB3-4287-BE90-822C2C4D9700}" srcOrd="0" destOrd="0" presId="urn:microsoft.com/office/officeart/2005/8/layout/list1"/>
    <dgm:cxn modelId="{620B6F8E-A4FE-41AF-9AA5-A79B080E73E6}" srcId="{697BA1BF-8DB5-42C0-BBD7-504C1F39FFC4}" destId="{5DC00618-6FEF-47EE-81D7-0E04B2833822}" srcOrd="0" destOrd="0" parTransId="{E8EB5EF2-F26D-4085-AECE-9D63DF04BC4C}" sibTransId="{235D8EDE-7A6B-4160-97BA-D7E4AA8E3E44}"/>
    <dgm:cxn modelId="{E5C93093-3B52-46FF-A133-D36F0AC5DD49}" type="presOf" srcId="{2E3375E6-9F37-466C-94D3-00BD280652B6}" destId="{D08DA7EF-1667-48D3-88A4-62EE443DAAA5}" srcOrd="0" destOrd="1" presId="urn:microsoft.com/office/officeart/2005/8/layout/list1"/>
    <dgm:cxn modelId="{8F6F039C-8B0F-4ECB-8723-B34C7D491BC3}" type="presOf" srcId="{697BA1BF-8DB5-42C0-BBD7-504C1F39FFC4}" destId="{6E29EB34-414B-4485-ACCD-D5FE78AB2BF4}" srcOrd="0" destOrd="0" presId="urn:microsoft.com/office/officeart/2005/8/layout/list1"/>
    <dgm:cxn modelId="{14F4FCAE-2D43-40DB-86E2-283535A7715B}" type="presOf" srcId="{9739CB43-DCD3-40A6-97F9-167CDF3A6D3F}" destId="{D08DA7EF-1667-48D3-88A4-62EE443DAAA5}" srcOrd="0" destOrd="2" presId="urn:microsoft.com/office/officeart/2005/8/layout/list1"/>
    <dgm:cxn modelId="{F7C607B3-76F1-4B8B-A83D-0A5C3AB6B2F1}" srcId="{C174C13B-6170-4E39-B114-B4E0A445C196}" destId="{2B6AEC20-D901-4A14-AA38-BD41DC36D7AA}" srcOrd="0" destOrd="0" parTransId="{5A34C7F4-584E-4C8F-8EA6-A58D5680BDC7}" sibTransId="{9BAC7885-F1FF-4C33-87B9-A5ABF93C1126}"/>
    <dgm:cxn modelId="{DCF1E0B5-7123-40D6-8B00-020DAA1A0A31}" type="presOf" srcId="{2B6AEC20-D901-4A14-AA38-BD41DC36D7AA}" destId="{6FA32FF9-68D2-4A95-97E9-2042F5886D45}" srcOrd="1" destOrd="0" presId="urn:microsoft.com/office/officeart/2005/8/layout/list1"/>
    <dgm:cxn modelId="{C50251C2-6961-4478-8BDD-30839B2F157D}" type="presOf" srcId="{C174C13B-6170-4E39-B114-B4E0A445C196}" destId="{04EB7661-0AA0-41D9-8E24-13E37B2D687C}" srcOrd="0" destOrd="0" presId="urn:microsoft.com/office/officeart/2005/8/layout/list1"/>
    <dgm:cxn modelId="{A3FDBACC-C671-4402-90BE-AC83ACA32E3B}" srcId="{4B79D46E-89C8-48B7-88B5-3D6DA7870D13}" destId="{9739CB43-DCD3-40A6-97F9-167CDF3A6D3F}" srcOrd="1" destOrd="0" parTransId="{7B7FA1F6-2384-42B8-9853-C6B798D40E69}" sibTransId="{82185778-36B7-48EF-ABF8-A6CD9BE4BFB7}"/>
    <dgm:cxn modelId="{B89E8CDB-8F84-443B-AB3E-705965FBDCE4}" srcId="{4B79D46E-89C8-48B7-88B5-3D6DA7870D13}" destId="{A780BAE5-AE69-4519-8774-9BEE8C07C5D7}" srcOrd="3" destOrd="0" parTransId="{2B8A2F9A-9E5A-4BCA-ACC4-78A602606834}" sibTransId="{E4192E73-EF8F-4863-9F18-9C5651A54947}"/>
    <dgm:cxn modelId="{4A3E97E0-0E03-4D35-8813-708C1B6B3AF6}" srcId="{4B79D46E-89C8-48B7-88B5-3D6DA7870D13}" destId="{2E3375E6-9F37-466C-94D3-00BD280652B6}" srcOrd="0" destOrd="0" parTransId="{16E7869A-6B29-44B2-BA43-42554EEAC5C2}" sibTransId="{676CBA69-007F-4213-ADDA-3A54915197C2}"/>
    <dgm:cxn modelId="{E9E885E6-62D9-4787-9FC0-68DBC5BBC143}" type="presOf" srcId="{4B79D46E-89C8-48B7-88B5-3D6DA7870D13}" destId="{D08DA7EF-1667-48D3-88A4-62EE443DAAA5}" srcOrd="0" destOrd="0" presId="urn:microsoft.com/office/officeart/2005/8/layout/list1"/>
    <dgm:cxn modelId="{737E82F4-AD73-46F8-BC61-94C4818EDE74}" type="presOf" srcId="{5DC00618-6FEF-47EE-81D7-0E04B2833822}" destId="{706AE665-2E3C-406E-A177-6B3A1C4799B2}" srcOrd="0" destOrd="0" presId="urn:microsoft.com/office/officeart/2005/8/layout/list1"/>
    <dgm:cxn modelId="{753716FE-52E2-4138-B005-6EB502BEA69F}" srcId="{2B6AEC20-D901-4A14-AA38-BD41DC36D7AA}" destId="{4B79D46E-89C8-48B7-88B5-3D6DA7870D13}" srcOrd="0" destOrd="0" parTransId="{88A7E52B-7524-4560-A257-3BD777B32EB4}" sibTransId="{EBFB7E8A-F712-4937-8B80-5F0601634EC9}"/>
    <dgm:cxn modelId="{7AEDADED-44CA-42B7-95E5-E9D4AB71FEBA}" type="presParOf" srcId="{04EB7661-0AA0-41D9-8E24-13E37B2D687C}" destId="{6A5E791C-87C8-464F-8847-EDD5712D1492}" srcOrd="0" destOrd="0" presId="urn:microsoft.com/office/officeart/2005/8/layout/list1"/>
    <dgm:cxn modelId="{DC7233CB-3638-4A77-B4BF-AF819C5049A0}" type="presParOf" srcId="{6A5E791C-87C8-464F-8847-EDD5712D1492}" destId="{1798BBB8-3BB3-4287-BE90-822C2C4D9700}" srcOrd="0" destOrd="0" presId="urn:microsoft.com/office/officeart/2005/8/layout/list1"/>
    <dgm:cxn modelId="{9A801A6D-23B8-45F1-BFE5-7073EB94705A}" type="presParOf" srcId="{6A5E791C-87C8-464F-8847-EDD5712D1492}" destId="{6FA32FF9-68D2-4A95-97E9-2042F5886D45}" srcOrd="1" destOrd="0" presId="urn:microsoft.com/office/officeart/2005/8/layout/list1"/>
    <dgm:cxn modelId="{A5664EF5-76BD-4755-8C58-3C0A94BBC7F8}" type="presParOf" srcId="{04EB7661-0AA0-41D9-8E24-13E37B2D687C}" destId="{A8AA47BE-3ECE-4A6E-ACCC-F0B11D2FBCB7}" srcOrd="1" destOrd="0" presId="urn:microsoft.com/office/officeart/2005/8/layout/list1"/>
    <dgm:cxn modelId="{C13F6676-0D5D-4BB8-B588-C24C7C2F9017}" type="presParOf" srcId="{04EB7661-0AA0-41D9-8E24-13E37B2D687C}" destId="{D08DA7EF-1667-48D3-88A4-62EE443DAAA5}" srcOrd="2" destOrd="0" presId="urn:microsoft.com/office/officeart/2005/8/layout/list1"/>
    <dgm:cxn modelId="{B3353D7E-CCB2-4E5C-924A-1C0733A10AEA}" type="presParOf" srcId="{04EB7661-0AA0-41D9-8E24-13E37B2D687C}" destId="{BEEEFF4C-11AD-4C65-BC74-84038FF5C0A1}" srcOrd="3" destOrd="0" presId="urn:microsoft.com/office/officeart/2005/8/layout/list1"/>
    <dgm:cxn modelId="{6380E9AA-A72D-4E52-A8BD-DA606333FAB6}" type="presParOf" srcId="{04EB7661-0AA0-41D9-8E24-13E37B2D687C}" destId="{740B9B8E-C8FA-49C8-AE66-04DCF883D2ED}" srcOrd="4" destOrd="0" presId="urn:microsoft.com/office/officeart/2005/8/layout/list1"/>
    <dgm:cxn modelId="{F943FE2D-7273-4341-A1F5-D69D4229FD6B}" type="presParOf" srcId="{740B9B8E-C8FA-49C8-AE66-04DCF883D2ED}" destId="{6E29EB34-414B-4485-ACCD-D5FE78AB2BF4}" srcOrd="0" destOrd="0" presId="urn:microsoft.com/office/officeart/2005/8/layout/list1"/>
    <dgm:cxn modelId="{07F53BAD-1082-458B-B441-E56B3042DCB7}" type="presParOf" srcId="{740B9B8E-C8FA-49C8-AE66-04DCF883D2ED}" destId="{E2053F88-1A0D-4667-8292-72C599A81189}" srcOrd="1" destOrd="0" presId="urn:microsoft.com/office/officeart/2005/8/layout/list1"/>
    <dgm:cxn modelId="{8BA10C5E-AAFA-4B61-95E8-2B7B54739AA8}" type="presParOf" srcId="{04EB7661-0AA0-41D9-8E24-13E37B2D687C}" destId="{26D5A1BA-8F2E-44CA-91A6-CE61BC346901}" srcOrd="5" destOrd="0" presId="urn:microsoft.com/office/officeart/2005/8/layout/list1"/>
    <dgm:cxn modelId="{5245DA3D-F707-4CEA-A363-BE71338C1578}" type="presParOf" srcId="{04EB7661-0AA0-41D9-8E24-13E37B2D687C}" destId="{706AE665-2E3C-406E-A177-6B3A1C4799B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78B85-97BC-4152-B606-6F92B5E74229}">
      <dsp:nvSpPr>
        <dsp:cNvPr id="0" name=""/>
        <dsp:cNvSpPr/>
      </dsp:nvSpPr>
      <dsp:spPr>
        <a:xfrm>
          <a:off x="777239" y="0"/>
          <a:ext cx="8808720" cy="2309981"/>
        </a:xfrm>
        <a:prstGeom prst="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805ED-9E0D-4814-9248-36B0064E5D0A}">
      <dsp:nvSpPr>
        <dsp:cNvPr id="0" name=""/>
        <dsp:cNvSpPr/>
      </dsp:nvSpPr>
      <dsp:spPr>
        <a:xfrm>
          <a:off x="5186" y="692994"/>
          <a:ext cx="2494657" cy="92399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RISC-V allows custom extensions</a:t>
          </a:r>
        </a:p>
      </dsp:txBody>
      <dsp:txXfrm>
        <a:off x="50292" y="738100"/>
        <a:ext cx="2404445" cy="833780"/>
      </dsp:txXfrm>
    </dsp:sp>
    <dsp:sp modelId="{104633B2-4ADD-4813-B38F-14B485BD0462}">
      <dsp:nvSpPr>
        <dsp:cNvPr id="0" name=""/>
        <dsp:cNvSpPr/>
      </dsp:nvSpPr>
      <dsp:spPr>
        <a:xfrm>
          <a:off x="2624576" y="692994"/>
          <a:ext cx="2494657" cy="92399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SDK must be aware of</a:t>
          </a:r>
          <a:r>
            <a:rPr lang="en-US" sz="1600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 </a:t>
          </a:r>
          <a:r>
            <a:rPr lang="en-US" sz="1600" kern="1200" noProof="0" dirty="0"/>
            <a:t>the custom extensions</a:t>
          </a:r>
        </a:p>
      </dsp:txBody>
      <dsp:txXfrm>
        <a:off x="2669682" y="738100"/>
        <a:ext cx="2404445" cy="833780"/>
      </dsp:txXfrm>
    </dsp:sp>
    <dsp:sp modelId="{46EC0D14-8E24-4FA4-862A-D02A33E55A06}">
      <dsp:nvSpPr>
        <dsp:cNvPr id="0" name=""/>
        <dsp:cNvSpPr/>
      </dsp:nvSpPr>
      <dsp:spPr>
        <a:xfrm>
          <a:off x="5243966" y="692994"/>
          <a:ext cx="2494657" cy="92399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High level of</a:t>
          </a:r>
          <a:r>
            <a:rPr lang="en-US" sz="1600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 </a:t>
          </a:r>
          <a:r>
            <a:rPr lang="en-US" sz="1600" kern="1200" noProof="0" dirty="0"/>
            <a:t>automation needed</a:t>
          </a:r>
        </a:p>
      </dsp:txBody>
      <dsp:txXfrm>
        <a:off x="5289072" y="738100"/>
        <a:ext cx="2404445" cy="833780"/>
      </dsp:txXfrm>
    </dsp:sp>
    <dsp:sp modelId="{D9FFF5EE-4697-4E70-BDB4-7211C5A85D50}">
      <dsp:nvSpPr>
        <dsp:cNvPr id="0" name=""/>
        <dsp:cNvSpPr/>
      </dsp:nvSpPr>
      <dsp:spPr>
        <a:xfrm>
          <a:off x="7863356" y="692994"/>
          <a:ext cx="2494657" cy="92399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Codasip has tools for this task: </a:t>
          </a:r>
          <a:r>
            <a:rPr lang="en-US" sz="1600" b="1" kern="1200" noProof="0" dirty="0"/>
            <a:t>Codasip Studio</a:t>
          </a:r>
          <a:endParaRPr lang="en-US" sz="1600" kern="1200" noProof="0" dirty="0"/>
        </a:p>
      </dsp:txBody>
      <dsp:txXfrm>
        <a:off x="7908462" y="738100"/>
        <a:ext cx="2404445" cy="833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DA7EF-1667-48D3-88A4-62EE443DAAA5}">
      <dsp:nvSpPr>
        <dsp:cNvPr id="0" name=""/>
        <dsp:cNvSpPr/>
      </dsp:nvSpPr>
      <dsp:spPr>
        <a:xfrm>
          <a:off x="0" y="285975"/>
          <a:ext cx="6722096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709" tIns="291592" rIns="521709" bIns="99568" numCol="1" spcCol="1270" anchor="t" anchorCtr="0">
          <a:noAutofit/>
        </a:bodyPr>
        <a:lstStyle/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noProof="0" dirty="0"/>
            <a:t>Bk3 processor</a:t>
          </a:r>
        </a:p>
        <a:p>
          <a:pPr marL="288000" lvl="2" indent="-2880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400" kern="1200" noProof="0" dirty="0"/>
            <a:t>RISC-V-based, fully configurable and extensible</a:t>
          </a:r>
        </a:p>
        <a:p>
          <a:pPr marL="288000" lvl="2" indent="-2880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400" kern="1200" noProof="0" dirty="0"/>
            <a:t>Single 3-stage in-order execution processor pipeline</a:t>
          </a:r>
        </a:p>
        <a:p>
          <a:pPr marL="288000" lvl="2" indent="-2880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400" kern="1200" noProof="0" dirty="0"/>
            <a:t>Optional caches, IEEE 1149.1 debug, industry-standard bus interfaces</a:t>
          </a:r>
        </a:p>
      </dsp:txBody>
      <dsp:txXfrm>
        <a:off x="0" y="285975"/>
        <a:ext cx="6722096" cy="1675800"/>
      </dsp:txXfrm>
    </dsp:sp>
    <dsp:sp modelId="{6FA32FF9-68D2-4A95-97E9-2042F5886D45}">
      <dsp:nvSpPr>
        <dsp:cNvPr id="0" name=""/>
        <dsp:cNvSpPr/>
      </dsp:nvSpPr>
      <dsp:spPr>
        <a:xfrm>
          <a:off x="336104" y="79335"/>
          <a:ext cx="470546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55" tIns="0" rIns="1778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Selected product(s):</a:t>
          </a:r>
          <a:endParaRPr lang="en-US" sz="1400" kern="1200" noProof="0" dirty="0"/>
        </a:p>
      </dsp:txBody>
      <dsp:txXfrm>
        <a:off x="356279" y="99510"/>
        <a:ext cx="4665117" cy="372930"/>
      </dsp:txXfrm>
    </dsp:sp>
    <dsp:sp modelId="{706AE665-2E3C-406E-A177-6B3A1C4799B2}">
      <dsp:nvSpPr>
        <dsp:cNvPr id="0" name=""/>
        <dsp:cNvSpPr/>
      </dsp:nvSpPr>
      <dsp:spPr>
        <a:xfrm>
          <a:off x="0" y="2244015"/>
          <a:ext cx="6722096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709" tIns="291592" rIns="52170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noProof="0" dirty="0"/>
            <a:t>High-performance computing (HPC) chips</a:t>
          </a:r>
        </a:p>
      </dsp:txBody>
      <dsp:txXfrm>
        <a:off x="0" y="2244015"/>
        <a:ext cx="6722096" cy="606375"/>
      </dsp:txXfrm>
    </dsp:sp>
    <dsp:sp modelId="{E2053F88-1A0D-4667-8292-72C599A81189}">
      <dsp:nvSpPr>
        <dsp:cNvPr id="0" name=""/>
        <dsp:cNvSpPr/>
      </dsp:nvSpPr>
      <dsp:spPr>
        <a:xfrm>
          <a:off x="336104" y="2037375"/>
          <a:ext cx="470546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55" tIns="0" rIns="1778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Customer will use it for:</a:t>
          </a:r>
          <a:endParaRPr lang="en-US" sz="1400" kern="1200" noProof="0" dirty="0"/>
        </a:p>
      </dsp:txBody>
      <dsp:txXfrm>
        <a:off x="356279" y="2057550"/>
        <a:ext cx="4665117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DA7EF-1667-48D3-88A4-62EE443DAAA5}">
      <dsp:nvSpPr>
        <dsp:cNvPr id="0" name=""/>
        <dsp:cNvSpPr/>
      </dsp:nvSpPr>
      <dsp:spPr>
        <a:xfrm>
          <a:off x="0" y="375058"/>
          <a:ext cx="6722096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709" tIns="249936" rIns="521709" bIns="85344" numCol="1" spcCol="1270" anchor="t" anchorCtr="0">
          <a:noAutofit/>
        </a:bodyPr>
        <a:lstStyle/>
        <a:p>
          <a:pPr marL="0" lvl="1" indent="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b="1" kern="1200" noProof="0" dirty="0"/>
            <a:t>Bk3 processor</a:t>
          </a:r>
        </a:p>
        <a:p>
          <a:pPr marL="288000" lvl="2" indent="-2880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200" kern="1200" noProof="0" dirty="0"/>
            <a:t>RISC-V-based, fully configurable and extensible</a:t>
          </a:r>
        </a:p>
        <a:p>
          <a:pPr marL="288000" lvl="2" indent="-2880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200" kern="1200" noProof="0" dirty="0"/>
            <a:t>Single 3-stage in-order execution processor pipeline</a:t>
          </a:r>
        </a:p>
        <a:p>
          <a:pPr marL="288000" lvl="2" indent="-2880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200" kern="1200" noProof="0" dirty="0"/>
            <a:t>Optional caches, IEEE 1149.1 debug, branch prediction, industry-standard bus interfaces</a:t>
          </a:r>
        </a:p>
        <a:p>
          <a:pPr marL="288000" lvl="2" indent="-288000" algn="l" defTabSz="5334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noProof="0" dirty="0"/>
            <a:t>Codasip Studio</a:t>
          </a:r>
          <a:endParaRPr lang="en-US" sz="1200" kern="1200" noProof="0" dirty="0"/>
        </a:p>
        <a:p>
          <a:pPr marL="288000" lvl="2" indent="-2880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200" kern="1200" noProof="0" dirty="0"/>
            <a:t>Complete toolset for automated optimization and modification of RISC-V cores</a:t>
          </a:r>
        </a:p>
      </dsp:txBody>
      <dsp:txXfrm>
        <a:off x="0" y="375058"/>
        <a:ext cx="6722096" cy="1965600"/>
      </dsp:txXfrm>
    </dsp:sp>
    <dsp:sp modelId="{6FA32FF9-68D2-4A95-97E9-2042F5886D45}">
      <dsp:nvSpPr>
        <dsp:cNvPr id="0" name=""/>
        <dsp:cNvSpPr/>
      </dsp:nvSpPr>
      <dsp:spPr>
        <a:xfrm>
          <a:off x="336104" y="197938"/>
          <a:ext cx="47054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55" tIns="0" rIns="17785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noProof="0" dirty="0"/>
            <a:t>Selected product(s):</a:t>
          </a:r>
          <a:endParaRPr lang="en-US" sz="1200" kern="1200" noProof="0" dirty="0"/>
        </a:p>
      </dsp:txBody>
      <dsp:txXfrm>
        <a:off x="353397" y="215231"/>
        <a:ext cx="4670881" cy="319654"/>
      </dsp:txXfrm>
    </dsp:sp>
    <dsp:sp modelId="{706AE665-2E3C-406E-A177-6B3A1C4799B2}">
      <dsp:nvSpPr>
        <dsp:cNvPr id="0" name=""/>
        <dsp:cNvSpPr/>
      </dsp:nvSpPr>
      <dsp:spPr>
        <a:xfrm>
          <a:off x="0" y="2582578"/>
          <a:ext cx="6722096" cy="51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709" tIns="249936" rIns="52170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noProof="0" dirty="0"/>
            <a:t>Neural networking chips</a:t>
          </a:r>
        </a:p>
      </dsp:txBody>
      <dsp:txXfrm>
        <a:off x="0" y="2582578"/>
        <a:ext cx="6722096" cy="519750"/>
      </dsp:txXfrm>
    </dsp:sp>
    <dsp:sp modelId="{E2053F88-1A0D-4667-8292-72C599A81189}">
      <dsp:nvSpPr>
        <dsp:cNvPr id="0" name=""/>
        <dsp:cNvSpPr/>
      </dsp:nvSpPr>
      <dsp:spPr>
        <a:xfrm>
          <a:off x="336104" y="2405458"/>
          <a:ext cx="4705467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55" tIns="0" rIns="17785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noProof="0" dirty="0"/>
            <a:t>Customer will use it for:</a:t>
          </a:r>
          <a:endParaRPr lang="en-US" sz="1200" kern="1200" noProof="0" dirty="0"/>
        </a:p>
      </dsp:txBody>
      <dsp:txXfrm>
        <a:off x="353397" y="2422751"/>
        <a:ext cx="4670881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DA7EF-1667-48D3-88A4-62EE443DAAA5}">
      <dsp:nvSpPr>
        <dsp:cNvPr id="0" name=""/>
        <dsp:cNvSpPr/>
      </dsp:nvSpPr>
      <dsp:spPr>
        <a:xfrm>
          <a:off x="0" y="285975"/>
          <a:ext cx="6722096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709" tIns="291592" rIns="521709" bIns="99568" numCol="1" spcCol="1270" anchor="t" anchorCtr="0">
          <a:noAutofit/>
        </a:bodyPr>
        <a:lstStyle/>
        <a:p>
          <a:pPr marL="0" lvl="1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noProof="0" dirty="0"/>
            <a:t>Bk3 processor</a:t>
          </a:r>
        </a:p>
        <a:p>
          <a:pPr marL="288000" lvl="2" indent="-2880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400" kern="1200" noProof="0" dirty="0"/>
            <a:t>RISC-V-based, fully configurable and extensible</a:t>
          </a:r>
        </a:p>
        <a:p>
          <a:pPr marL="288000" lvl="2" indent="-2880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400" kern="1200" noProof="0" dirty="0"/>
            <a:t>Single 3-stage in-order execution processor pipeline</a:t>
          </a:r>
        </a:p>
        <a:p>
          <a:pPr marL="288000" lvl="2" indent="-2880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400" kern="1200" noProof="0" dirty="0"/>
            <a:t>Optional caches, IEEE 1149.1 debug, industry-standard bus interfaces</a:t>
          </a:r>
        </a:p>
      </dsp:txBody>
      <dsp:txXfrm>
        <a:off x="0" y="285975"/>
        <a:ext cx="6722096" cy="1675800"/>
      </dsp:txXfrm>
    </dsp:sp>
    <dsp:sp modelId="{6FA32FF9-68D2-4A95-97E9-2042F5886D45}">
      <dsp:nvSpPr>
        <dsp:cNvPr id="0" name=""/>
        <dsp:cNvSpPr/>
      </dsp:nvSpPr>
      <dsp:spPr>
        <a:xfrm>
          <a:off x="336104" y="79335"/>
          <a:ext cx="470546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55" tIns="0" rIns="1778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Selected product(s):</a:t>
          </a:r>
          <a:endParaRPr lang="en-US" sz="1400" kern="1200" noProof="0" dirty="0"/>
        </a:p>
      </dsp:txBody>
      <dsp:txXfrm>
        <a:off x="356279" y="99510"/>
        <a:ext cx="4665117" cy="372930"/>
      </dsp:txXfrm>
    </dsp:sp>
    <dsp:sp modelId="{706AE665-2E3C-406E-A177-6B3A1C4799B2}">
      <dsp:nvSpPr>
        <dsp:cNvPr id="0" name=""/>
        <dsp:cNvSpPr/>
      </dsp:nvSpPr>
      <dsp:spPr>
        <a:xfrm>
          <a:off x="0" y="2244015"/>
          <a:ext cx="6722096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709" tIns="291592" rIns="52170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kern="1200" noProof="0" dirty="0"/>
            <a:t>Motor </a:t>
          </a:r>
          <a:r>
            <a:rPr lang="cs-CZ" sz="1400" kern="1200" noProof="0" dirty="0" err="1"/>
            <a:t>control</a:t>
          </a:r>
          <a:r>
            <a:rPr lang="cs-CZ" sz="1400" kern="1200" noProof="0" dirty="0"/>
            <a:t> IC </a:t>
          </a:r>
          <a:r>
            <a:rPr lang="cs-CZ" sz="1400" kern="1200" noProof="0" dirty="0" err="1"/>
            <a:t>products</a:t>
          </a:r>
          <a:endParaRPr lang="en-US" sz="1400" kern="1200" noProof="0" dirty="0"/>
        </a:p>
      </dsp:txBody>
      <dsp:txXfrm>
        <a:off x="0" y="2244015"/>
        <a:ext cx="6722096" cy="606375"/>
      </dsp:txXfrm>
    </dsp:sp>
    <dsp:sp modelId="{E2053F88-1A0D-4667-8292-72C599A81189}">
      <dsp:nvSpPr>
        <dsp:cNvPr id="0" name=""/>
        <dsp:cNvSpPr/>
      </dsp:nvSpPr>
      <dsp:spPr>
        <a:xfrm>
          <a:off x="336104" y="2037375"/>
          <a:ext cx="4705467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55" tIns="0" rIns="1778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Customer will use it for:</a:t>
          </a:r>
          <a:endParaRPr lang="en-US" sz="1400" kern="1200" noProof="0" dirty="0"/>
        </a:p>
      </dsp:txBody>
      <dsp:txXfrm>
        <a:off x="356279" y="2057550"/>
        <a:ext cx="4665117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DA7EF-1667-48D3-88A4-62EE443DAAA5}">
      <dsp:nvSpPr>
        <dsp:cNvPr id="0" name=""/>
        <dsp:cNvSpPr/>
      </dsp:nvSpPr>
      <dsp:spPr>
        <a:xfrm>
          <a:off x="0" y="289277"/>
          <a:ext cx="6722096" cy="208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709" tIns="270764" rIns="521709" bIns="92456" numCol="1" spcCol="1270" anchor="t" anchorCtr="0">
          <a:noAutofit/>
        </a:bodyPr>
        <a:lstStyle/>
        <a:p>
          <a:pPr marL="0" lvl="1" indent="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kern="1200" noProof="0" dirty="0"/>
            <a:t>Bk3 processor</a:t>
          </a:r>
        </a:p>
        <a:p>
          <a:pPr marL="288000" lvl="2" indent="-2880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300" kern="1200" noProof="0" dirty="0"/>
            <a:t>RISC-V-based, fully configurable and extensible</a:t>
          </a:r>
        </a:p>
        <a:p>
          <a:pPr marL="288000" lvl="2" indent="-2880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300" kern="1200" noProof="0" dirty="0"/>
            <a:t>Single 3-stage in-order execution processor pipeline</a:t>
          </a:r>
        </a:p>
        <a:p>
          <a:pPr marL="288000" lvl="2" indent="-2880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300" kern="1200" noProof="0" dirty="0"/>
            <a:t>Optional caches, IEEE 1149.1 debug, industry-standard bus interfaces</a:t>
          </a:r>
        </a:p>
        <a:p>
          <a:pPr marL="288000" lvl="2" indent="-288000" algn="l" defTabSz="57785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 noProof="0" dirty="0"/>
            <a:t>Codasip Studio</a:t>
          </a:r>
          <a:endParaRPr lang="en-US" sz="1300" kern="1200" noProof="0" dirty="0"/>
        </a:p>
        <a:p>
          <a:pPr marL="288000" lvl="2" indent="-2880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ü"/>
          </a:pPr>
          <a:r>
            <a:rPr lang="en-US" sz="1300" kern="1200" noProof="0" dirty="0"/>
            <a:t>Complete toolset for automated optimization and modification of RISC-V processors</a:t>
          </a:r>
        </a:p>
      </dsp:txBody>
      <dsp:txXfrm>
        <a:off x="0" y="289277"/>
        <a:ext cx="6722096" cy="2088450"/>
      </dsp:txXfrm>
    </dsp:sp>
    <dsp:sp modelId="{6FA32FF9-68D2-4A95-97E9-2042F5886D45}">
      <dsp:nvSpPr>
        <dsp:cNvPr id="0" name=""/>
        <dsp:cNvSpPr/>
      </dsp:nvSpPr>
      <dsp:spPr>
        <a:xfrm>
          <a:off x="336104" y="97397"/>
          <a:ext cx="470546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55" tIns="0" rIns="17785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/>
            <a:t>Selected product(s):</a:t>
          </a:r>
          <a:endParaRPr lang="en-US" sz="1300" kern="1200" noProof="0" dirty="0"/>
        </a:p>
      </dsp:txBody>
      <dsp:txXfrm>
        <a:off x="354838" y="116131"/>
        <a:ext cx="4667999" cy="346292"/>
      </dsp:txXfrm>
    </dsp:sp>
    <dsp:sp modelId="{706AE665-2E3C-406E-A177-6B3A1C4799B2}">
      <dsp:nvSpPr>
        <dsp:cNvPr id="0" name=""/>
        <dsp:cNvSpPr/>
      </dsp:nvSpPr>
      <dsp:spPr>
        <a:xfrm>
          <a:off x="0" y="2661430"/>
          <a:ext cx="6722096" cy="563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709" tIns="270764" rIns="52170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noProof="0" dirty="0"/>
            <a:t>Next generation of motion microcontroller product series</a:t>
          </a:r>
        </a:p>
      </dsp:txBody>
      <dsp:txXfrm>
        <a:off x="0" y="2661430"/>
        <a:ext cx="6722096" cy="563062"/>
      </dsp:txXfrm>
    </dsp:sp>
    <dsp:sp modelId="{E2053F88-1A0D-4667-8292-72C599A81189}">
      <dsp:nvSpPr>
        <dsp:cNvPr id="0" name=""/>
        <dsp:cNvSpPr/>
      </dsp:nvSpPr>
      <dsp:spPr>
        <a:xfrm>
          <a:off x="336104" y="2447927"/>
          <a:ext cx="470546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55" tIns="0" rIns="17785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/>
            <a:t>Customer will use it for:</a:t>
          </a:r>
          <a:endParaRPr lang="en-US" sz="1300" kern="1200" noProof="0" dirty="0"/>
        </a:p>
      </dsp:txBody>
      <dsp:txXfrm>
        <a:off x="354838" y="2466661"/>
        <a:ext cx="466799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BFE5C-A924-4808-B38A-70839AE48003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B6C4-2EF3-4669-971F-4C7F108A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9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82AAF6-B490-4F8C-A163-A2C8FAA42B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54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in man-days what would otherwise take many man-years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DEE2-36E7-0140-AD19-6FDC22DDA1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17B39-2099-8046-93F3-38C1403A9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6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52017-3856-470A-9197-DF0353E268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F545B8-A88A-4CE5-B5C1-CAB508EE03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055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en-US" dirty="0"/>
              <a:t>name(s)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C1DDC01-8120-4511-A552-F820BC309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98" y="4730069"/>
            <a:ext cx="3015603" cy="10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6C297-70F3-4807-9C32-10C46769E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AF498-5B7C-43FF-97B8-E76E360FEA2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dirty="0" err="1"/>
              <a:t>Bullet</a:t>
            </a:r>
            <a:r>
              <a:rPr lang="cs-CZ" dirty="0"/>
              <a:t> 1</a:t>
            </a:r>
          </a:p>
          <a:p>
            <a:pPr lvl="1"/>
            <a:r>
              <a:rPr lang="cs-CZ" dirty="0" err="1"/>
              <a:t>Bullet</a:t>
            </a:r>
            <a:r>
              <a:rPr lang="cs-CZ" dirty="0"/>
              <a:t> 2</a:t>
            </a:r>
          </a:p>
          <a:p>
            <a:pPr lvl="2"/>
            <a:r>
              <a:rPr lang="cs-CZ" dirty="0" err="1"/>
              <a:t>Bullet</a:t>
            </a:r>
            <a:r>
              <a:rPr lang="cs-CZ" dirty="0"/>
              <a:t> 3 (</a:t>
            </a:r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more)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54929D-BDF6-45D8-BC26-80039DE0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cs-CZ"/>
              <a:t>Codasip GmbH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E75DA2-F2AB-4D4D-B720-703A22CB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7DD20-5F44-4CC6-91E3-3C224BB7340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E9625-F15E-4400-ACFD-40279FCDF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dirty="0" err="1"/>
              <a:t>Section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27D585-FAF5-47B7-8776-4018FCD7AC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Subtitle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description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D1B390-B2F5-4EF1-A037-0BCFC838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cs-CZ"/>
              <a:t>Codasip GmbH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ED0971-84B1-4938-8D02-13207A25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7DD20-5F44-4CC6-91E3-3C224BB7340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71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6C122-2CB9-4F07-A954-15BBB17A7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37BB9-B602-439E-ACF8-38650FA352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dirty="0" err="1"/>
              <a:t>Bullet</a:t>
            </a:r>
            <a:r>
              <a:rPr lang="cs-CZ" dirty="0"/>
              <a:t> 1</a:t>
            </a:r>
          </a:p>
          <a:p>
            <a:pPr lvl="1"/>
            <a:r>
              <a:rPr lang="cs-CZ" dirty="0" err="1"/>
              <a:t>Bullet</a:t>
            </a:r>
            <a:r>
              <a:rPr lang="cs-CZ" dirty="0"/>
              <a:t> 2</a:t>
            </a:r>
          </a:p>
          <a:p>
            <a:pPr lvl="2"/>
            <a:r>
              <a:rPr lang="cs-CZ" dirty="0" err="1"/>
              <a:t>Bullet</a:t>
            </a:r>
            <a:r>
              <a:rPr lang="cs-CZ" dirty="0"/>
              <a:t> 3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682FA4-89C5-4328-A8E3-C0B34D1D82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dirty="0" err="1"/>
              <a:t>Bullet</a:t>
            </a:r>
            <a:r>
              <a:rPr lang="cs-CZ" dirty="0"/>
              <a:t> 1</a:t>
            </a:r>
          </a:p>
          <a:p>
            <a:pPr lvl="1"/>
            <a:r>
              <a:rPr lang="cs-CZ" dirty="0" err="1"/>
              <a:t>Bullet</a:t>
            </a:r>
            <a:r>
              <a:rPr lang="cs-CZ" dirty="0"/>
              <a:t> 2</a:t>
            </a:r>
          </a:p>
          <a:p>
            <a:pPr lvl="2"/>
            <a:r>
              <a:rPr lang="cs-CZ" dirty="0" err="1"/>
              <a:t>Bullet</a:t>
            </a:r>
            <a:r>
              <a:rPr lang="cs-CZ" dirty="0"/>
              <a:t> 3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5BFC44-709D-415F-8B37-8857F32F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cs-CZ"/>
              <a:t>Codasip GmbH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473BBA-547D-4F28-A728-748075BA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7DD20-5F44-4CC6-91E3-3C224BB7340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42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E5C89-268C-4958-9DC7-969139870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D03D99-3E8A-4C01-A166-551B3802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cs-CZ"/>
              <a:t>Codasip GmbH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93BA1A-1BA3-4BD7-9496-1C56935E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7DD20-5F44-4CC6-91E3-3C224BB7340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18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4AE5D-27E4-4FBA-AB33-37AF3A4BA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6B1DC-4064-4753-AFD4-912B85DE5A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err="1"/>
              <a:t>Bullet</a:t>
            </a:r>
            <a:r>
              <a:rPr lang="cs-CZ" dirty="0"/>
              <a:t> 1</a:t>
            </a:r>
          </a:p>
          <a:p>
            <a:pPr lvl="1"/>
            <a:r>
              <a:rPr lang="cs-CZ" dirty="0" err="1"/>
              <a:t>Bullet</a:t>
            </a:r>
            <a:r>
              <a:rPr lang="cs-CZ" dirty="0"/>
              <a:t> 2</a:t>
            </a:r>
          </a:p>
          <a:p>
            <a:pPr lvl="2"/>
            <a:r>
              <a:rPr lang="cs-CZ" dirty="0" err="1"/>
              <a:t>Bullet</a:t>
            </a:r>
            <a:r>
              <a:rPr lang="cs-CZ" dirty="0"/>
              <a:t> 3 (</a:t>
            </a:r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more)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B50DC0-E1C8-4C96-A137-3581DF51C7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err="1"/>
              <a:t>Subtitle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description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C7C562-9A31-4B16-893D-AB97CFE9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cs-CZ"/>
              <a:t>Codasip GmbH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0FE4D8-4C92-4BF2-83FF-70D007E1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7DD20-5F44-4CC6-91E3-3C224BB7340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0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73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1150FB9-66AD-4B02-8255-2048388FCE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868362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!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9FE99BBD-6B99-46D0-A5EA-300476152C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4014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Questions</a:t>
            </a:r>
            <a:r>
              <a:rPr lang="cs-CZ" dirty="0"/>
              <a:t>?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2ECEA46-5C31-40FD-B489-9D336B95E31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5580175"/>
            <a:ext cx="12191999" cy="1277825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/>
              <a:t>info</a:t>
            </a:r>
            <a:r>
              <a:rPr lang="en-US" dirty="0"/>
              <a:t>@codasip.com</a:t>
            </a:r>
            <a:endParaRPr lang="cs-CZ" dirty="0"/>
          </a:p>
          <a:p>
            <a:pPr lvl="0"/>
            <a:r>
              <a:rPr lang="cs-CZ" dirty="0"/>
              <a:t>www.codasip.com</a:t>
            </a:r>
          </a:p>
          <a:p>
            <a:pPr lvl="0"/>
            <a:r>
              <a:rPr lang="cs-CZ" dirty="0" err="1"/>
              <a:t>Codasip</a:t>
            </a:r>
            <a:r>
              <a:rPr lang="cs-CZ" dirty="0"/>
              <a:t> </a:t>
            </a:r>
            <a:r>
              <a:rPr lang="cs-CZ" dirty="0" err="1"/>
              <a:t>GmbH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D8C840-A27A-48E5-A564-39AC56B25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0" y="5764584"/>
            <a:ext cx="2597158" cy="909005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BA7B73A-BB73-46F1-8B75-210CA3F7E0F0}"/>
              </a:ext>
            </a:extLst>
          </p:cNvPr>
          <p:cNvCxnSpPr>
            <a:cxnSpLocks/>
          </p:cNvCxnSpPr>
          <p:nvPr/>
        </p:nvCxnSpPr>
        <p:spPr>
          <a:xfrm flipH="1">
            <a:off x="-8792" y="5574324"/>
            <a:ext cx="12200792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776E47C-4C1F-4DF0-8CF7-D7E9F47A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953FFB-28B3-4AC9-9B1D-6A061F1BC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8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Bullet</a:t>
            </a:r>
            <a:r>
              <a:rPr lang="cs-CZ" dirty="0"/>
              <a:t> 1</a:t>
            </a:r>
          </a:p>
          <a:p>
            <a:pPr lvl="1"/>
            <a:r>
              <a:rPr lang="cs-CZ" dirty="0" err="1"/>
              <a:t>Bullet</a:t>
            </a:r>
            <a:r>
              <a:rPr lang="cs-CZ" dirty="0"/>
              <a:t> 2</a:t>
            </a:r>
          </a:p>
          <a:p>
            <a:pPr lvl="2"/>
            <a:r>
              <a:rPr lang="cs-CZ" dirty="0" err="1"/>
              <a:t>Bullet</a:t>
            </a:r>
            <a:r>
              <a:rPr lang="cs-CZ" dirty="0"/>
              <a:t> 3 (</a:t>
            </a:r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more)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D20507-FD42-4D0F-B148-4FD235606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27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cs-CZ"/>
              <a:t>Codasip GmbH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C3395E-869F-4195-9D32-A71479F6D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52792"/>
            <a:ext cx="688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7DD20-5F44-4CC6-91E3-3C224BB7340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743B8E2-2A58-4F46-908E-BFF3E17189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3" y="6149238"/>
            <a:ext cx="1634961" cy="5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Symbol" panose="05050102010706020507" pitchFamily="18" charset="2"/>
        <a:buChar char="·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Symbol" panose="05050102010706020507" pitchFamily="18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Symbol" panose="05050102010706020507" pitchFamily="18" charset="2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cv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6640F9-549F-4CBA-A4F6-8198F1165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Codasip and RISC-V IP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61A320D-6496-47F0-8A94-537EA994A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BK Series Cores </a:t>
            </a:r>
          </a:p>
        </p:txBody>
      </p:sp>
    </p:spTree>
    <p:extLst>
      <p:ext uri="{BB962C8B-B14F-4D97-AF65-F5344CB8AC3E}">
        <p14:creationId xmlns:p14="http://schemas.microsoft.com/office/powerpoint/2010/main" val="205102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and Custom Extensions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05400" cy="23572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400" dirty="0"/>
              <a:t>RISC-V offers </a:t>
            </a:r>
            <a:r>
              <a:rPr lang="cs-CZ" sz="2400" dirty="0"/>
              <a:t>a </a:t>
            </a:r>
            <a:r>
              <a:rPr lang="en-GB" sz="2400" dirty="0"/>
              <a:t>wide range of ISA modules</a:t>
            </a:r>
            <a:r>
              <a:rPr lang="cs-CZ" sz="2400" dirty="0"/>
              <a:t>:</a:t>
            </a:r>
            <a:endParaRPr lang="en-GB" sz="2400" dirty="0"/>
          </a:p>
          <a:p>
            <a:pPr lvl="1">
              <a:buFont typeface="Symbol" panose="05050102010706020507" pitchFamily="18" charset="2"/>
              <a:buChar char="·"/>
            </a:pPr>
            <a:r>
              <a:rPr lang="en-GB" sz="2000" b="1" dirty="0"/>
              <a:t>I</a:t>
            </a:r>
            <a:r>
              <a:rPr lang="en-GB" sz="2000" dirty="0"/>
              <a:t>/</a:t>
            </a:r>
            <a:r>
              <a:rPr lang="en-GB" sz="2000" b="1" dirty="0"/>
              <a:t>E</a:t>
            </a:r>
            <a:r>
              <a:rPr lang="en-GB" sz="2000" dirty="0"/>
              <a:t> for integer instructions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en-GB" sz="2000" b="1" dirty="0"/>
              <a:t>M</a:t>
            </a:r>
            <a:r>
              <a:rPr lang="en-GB" sz="2000" dirty="0"/>
              <a:t> for multiplication and division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en-GB" sz="2000" b="1" dirty="0"/>
              <a:t>C</a:t>
            </a:r>
            <a:r>
              <a:rPr lang="en-GB" sz="2000" dirty="0"/>
              <a:t> for compact instruction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en-US" sz="2000" b="1" dirty="0"/>
              <a:t>F</a:t>
            </a:r>
            <a:r>
              <a:rPr lang="en-US" sz="2000" dirty="0"/>
              <a:t>/</a:t>
            </a:r>
            <a:r>
              <a:rPr lang="en-US" sz="2000" b="1" dirty="0"/>
              <a:t>D</a:t>
            </a:r>
            <a:r>
              <a:rPr lang="en-US" sz="2000" dirty="0"/>
              <a:t> for floating point operations</a:t>
            </a:r>
            <a:endParaRPr lang="en-GB" sz="2000" dirty="0"/>
          </a:p>
          <a:p>
            <a:pPr lvl="1">
              <a:buFont typeface="Symbol" panose="05050102010706020507" pitchFamily="18" charset="2"/>
              <a:buChar char="·"/>
            </a:pPr>
            <a:r>
              <a:rPr lang="en-GB" sz="2000" dirty="0"/>
              <a:t>WIP: </a:t>
            </a:r>
            <a:r>
              <a:rPr lang="en-GB" sz="2000" b="1" dirty="0"/>
              <a:t>B</a:t>
            </a:r>
            <a:r>
              <a:rPr lang="en-GB" sz="2000" dirty="0"/>
              <a:t>, </a:t>
            </a:r>
            <a:r>
              <a:rPr lang="en-GB" sz="2000" b="1" dirty="0"/>
              <a:t>P</a:t>
            </a:r>
            <a:r>
              <a:rPr lang="en-GB" sz="2000" dirty="0"/>
              <a:t>, </a:t>
            </a:r>
            <a:r>
              <a:rPr lang="en-GB" sz="2000" b="1" dirty="0"/>
              <a:t>V</a:t>
            </a:r>
            <a:r>
              <a:rPr lang="en-GB" sz="2000" dirty="0"/>
              <a:t>, …</a:t>
            </a:r>
            <a:endParaRPr lang="cs-CZ" sz="2000" dirty="0"/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F1EA7F6A-3770-4F1A-930E-C2AD78195C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7950128"/>
              </p:ext>
            </p:extLst>
          </p:nvPr>
        </p:nvGraphicFramePr>
        <p:xfrm>
          <a:off x="838200" y="4017523"/>
          <a:ext cx="10363200" cy="230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BD2B3D-1784-4FA8-B014-373F7814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2009-B4CA-4A1E-A890-693728650569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5519D6E-9FD0-48CE-AC97-FA66948CC899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188085" cy="235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Char char="·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Symbol" panose="05050102010706020507" pitchFamily="18" charset="2"/>
              <a:buNone/>
            </a:pPr>
            <a:r>
              <a:rPr lang="en-US" sz="2400" dirty="0">
                <a:solidFill>
                  <a:schemeClr val="accent1"/>
                </a:solidFill>
              </a:rPr>
              <a:t>However,</a:t>
            </a:r>
            <a:r>
              <a:rPr lang="en-US" sz="2400" dirty="0"/>
              <a:t> it </a:t>
            </a:r>
            <a:r>
              <a:rPr lang="cs-CZ" sz="2400" dirty="0" err="1"/>
              <a:t>may</a:t>
            </a:r>
            <a:r>
              <a:rPr lang="cs-CZ" sz="2400" dirty="0"/>
              <a:t> </a:t>
            </a:r>
            <a:r>
              <a:rPr lang="cs-CZ" sz="2400" b="1" dirty="0"/>
              <a:t>not</a:t>
            </a:r>
            <a:r>
              <a:rPr lang="en-US" sz="2400" b="1" dirty="0"/>
              <a:t> be enough</a:t>
            </a:r>
            <a:r>
              <a:rPr lang="en-US" sz="2400" dirty="0"/>
              <a:t> for your application domain or</a:t>
            </a:r>
            <a:r>
              <a:rPr lang="cs-CZ" sz="2400" dirty="0"/>
              <a:t> </a:t>
            </a:r>
            <a:r>
              <a:rPr lang="cs-CZ" sz="2400" dirty="0" err="1"/>
              <a:t>if</a:t>
            </a:r>
            <a:r>
              <a:rPr lang="en-US" sz="2400" dirty="0"/>
              <a:t> you</a:t>
            </a:r>
            <a:r>
              <a:rPr lang="cs-CZ" sz="2400" dirty="0"/>
              <a:t> a</a:t>
            </a:r>
            <a:r>
              <a:rPr lang="en-US" sz="2400" dirty="0"/>
              <a:t>re looking for a key </a:t>
            </a:r>
            <a:r>
              <a:rPr lang="en-US" sz="2400" b="1" dirty="0"/>
              <a:t>differentiator</a:t>
            </a:r>
            <a:r>
              <a:rPr lang="cs-CZ" sz="2400" b="1" dirty="0"/>
              <a:t>…</a:t>
            </a:r>
            <a:r>
              <a:rPr lang="en-US" sz="2400" b="1" dirty="0"/>
              <a:t> </a:t>
            </a:r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AA2311E0-9C99-413A-A9D0-B655138A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279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</p:spTree>
    <p:extLst>
      <p:ext uri="{BB962C8B-B14F-4D97-AF65-F5344CB8AC3E}">
        <p14:creationId xmlns:p14="http://schemas.microsoft.com/office/powerpoint/2010/main" val="294788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FAF0-ABCC-4909-8294-76625757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 Customization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D55B2-4696-41C8-A221-DC6868B6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886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ISA customization achieves PPA optimization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Performance: </a:t>
            </a:r>
            <a:r>
              <a:rPr lang="en-US" dirty="0"/>
              <a:t>Efficient ISA will reduce the number of instructions for tasks.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Power: </a:t>
            </a:r>
            <a:r>
              <a:rPr lang="en-US" dirty="0"/>
              <a:t>Efficient ISA will reduce total cycle counts thus reducing </a:t>
            </a:r>
            <a:r>
              <a:rPr lang="en-US" dirty="0" err="1"/>
              <a:t>MHz.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b="1" dirty="0"/>
              <a:t>Area: </a:t>
            </a:r>
            <a:r>
              <a:rPr lang="en-US" dirty="0"/>
              <a:t>Efficient ISA can reduce code size and data size (table) so that total area (logic and memory) becomes smaller, too.</a:t>
            </a:r>
          </a:p>
          <a:p>
            <a:pPr>
              <a:lnSpc>
                <a:spcPct val="100000"/>
              </a:lnSpc>
            </a:pPr>
            <a:r>
              <a:rPr lang="en-US" dirty="0"/>
              <a:t>ISA customization can be your differentiator…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…while keeping vast majority of ecosystem benefits.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0EA58-BC06-444C-BF54-C0AE87E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1AB8-8BFB-492B-8AF1-CBBA07EC41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8F4976E-8351-41D3-8A4A-B6918BE8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279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</p:spTree>
    <p:extLst>
      <p:ext uri="{BB962C8B-B14F-4D97-AF65-F5344CB8AC3E}">
        <p14:creationId xmlns:p14="http://schemas.microsoft.com/office/powerpoint/2010/main" val="92839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2" y="269875"/>
            <a:ext cx="1054893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Example</a:t>
            </a:r>
            <a:r>
              <a:rPr lang="cs-CZ" sz="3600" dirty="0"/>
              <a:t>:</a:t>
            </a:r>
            <a:r>
              <a:rPr lang="en-US" sz="3600" dirty="0"/>
              <a:t> B Extension Functional Model</a:t>
            </a:r>
            <a:endParaRPr lang="en-GB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412F32-FBF1-472A-A4B2-6335482DB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5439"/>
            <a:ext cx="5181600" cy="41953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Written in </a:t>
            </a:r>
            <a:r>
              <a:rPr lang="en-US" dirty="0" err="1"/>
              <a:t>CodAL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 10 days by a single engineer</a:t>
            </a:r>
          </a:p>
          <a:p>
            <a:pPr>
              <a:lnSpc>
                <a:spcPct val="110000"/>
              </a:lnSpc>
            </a:pPr>
            <a:r>
              <a:rPr lang="en-US" dirty="0"/>
              <a:t>900 LOC</a:t>
            </a:r>
          </a:p>
          <a:p>
            <a:pPr>
              <a:lnSpc>
                <a:spcPct val="110000"/>
              </a:lnSpc>
            </a:pPr>
            <a:r>
              <a:rPr lang="en-GB" dirty="0"/>
              <a:t>SDK with C compiler, ISS and profiler to check the impact of the extensions is automatically generated by Studio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Compiler can use a subset of instructions automatically (rotations, compact instructions, shifts, etc.)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95438"/>
            <a:ext cx="5181599" cy="183356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18347"/>
            <a:ext cx="3720737" cy="207243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561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BA652C1-D45D-47CA-BBA6-CE5B5121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269875"/>
            <a:ext cx="1054893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Example: B Extension Implementation Model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F14B54-0623-42B6-8472-C145DEC50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584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Written in </a:t>
            </a:r>
            <a:r>
              <a:rPr lang="en-US" dirty="0" err="1"/>
              <a:t>CodAL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In 3 weeks by a single engineer</a:t>
            </a:r>
          </a:p>
          <a:p>
            <a:pPr>
              <a:lnSpc>
                <a:spcPct val="110000"/>
              </a:lnSpc>
            </a:pPr>
            <a:r>
              <a:rPr lang="en-US" dirty="0"/>
              <a:t>1500 LOC</a:t>
            </a:r>
          </a:p>
          <a:p>
            <a:pPr>
              <a:lnSpc>
                <a:spcPct val="110000"/>
              </a:lnSpc>
            </a:pPr>
            <a:r>
              <a:rPr lang="en-US" dirty="0"/>
              <a:t>Hardware design kit (HDK) with RTL, testbench and UVM based verification environment automatically generated by Studio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99" y="1825625"/>
            <a:ext cx="4886101" cy="335849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820FFD-5868-4678-ACC2-C353669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5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13A76B9-A588-4ACD-9283-F7F432EE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Customization-Aware SDK?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FAD32D6-2AEF-4FED-B5D9-C387002FB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5" y="1608083"/>
            <a:ext cx="10515599" cy="953596"/>
          </a:xfrm>
          <a:ln>
            <a:solidFill>
              <a:schemeClr val="accent2"/>
            </a:solidFill>
          </a:ln>
        </p:spPr>
        <p:txBody>
          <a:bodyPr lIns="180000" rIns="180000" anchor="ctr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200" dirty="0"/>
              <a:t>One of the biggest advantage</a:t>
            </a:r>
            <a:r>
              <a:rPr lang="cs-CZ" sz="2200" dirty="0"/>
              <a:t>s</a:t>
            </a:r>
            <a:r>
              <a:rPr lang="en-US" sz="2200" dirty="0"/>
              <a:t> of the RISC-V open ISA is </a:t>
            </a:r>
            <a:r>
              <a:rPr lang="en-US" sz="2200" dirty="0">
                <a:solidFill>
                  <a:schemeClr val="accent2"/>
                </a:solidFill>
              </a:rPr>
              <a:t>customization</a:t>
            </a:r>
            <a:r>
              <a:rPr lang="en-US" sz="2200" dirty="0"/>
              <a:t>. However, a customized processor also needs a customized SDK…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ED1E8E-3B98-49EA-8502-EF7B59EF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2009-B4CA-4A1E-A890-693728650569}" type="slidenum">
              <a:rPr lang="en-US" smtClean="0"/>
              <a:t>14</a:t>
            </a:fld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5E5370-BE58-4B27-A2BC-B810C860FE56}"/>
              </a:ext>
            </a:extLst>
          </p:cNvPr>
          <p:cNvSpPr txBox="1"/>
          <p:nvPr/>
        </p:nvSpPr>
        <p:spPr>
          <a:xfrm>
            <a:off x="838199" y="2754039"/>
            <a:ext cx="5257801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Standard customization (manually adding custom ISA extensions):</a:t>
            </a:r>
          </a:p>
          <a:p>
            <a:pPr marL="914400" lvl="1" indent="-457200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1900" dirty="0"/>
              <a:t>Model and simulate a new instruction</a:t>
            </a:r>
          </a:p>
          <a:p>
            <a:pPr marL="914400" lvl="1" indent="-457200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1900" dirty="0"/>
              <a:t>Modify the compiler</a:t>
            </a:r>
          </a:p>
          <a:p>
            <a:pPr marL="914400" lvl="1" indent="-457200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1900" dirty="0"/>
              <a:t>Modify assembler</a:t>
            </a:r>
          </a:p>
          <a:p>
            <a:pPr marL="914400" lvl="1" indent="-457200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1900" dirty="0"/>
              <a:t>Add support in the debugger</a:t>
            </a:r>
          </a:p>
          <a:p>
            <a:pPr marL="914400" lvl="1" indent="-457200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1900" dirty="0"/>
              <a:t>Verify, verify, verify…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 dirty="0"/>
              <a:t> </a:t>
            </a:r>
            <a:r>
              <a:rPr lang="en-US" sz="2000" b="1" dirty="0"/>
              <a:t>Challenging, time-consuming, expensive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D289C3-A271-4A8E-9334-8A841C26538C}"/>
              </a:ext>
            </a:extLst>
          </p:cNvPr>
          <p:cNvSpPr txBox="1"/>
          <p:nvPr/>
        </p:nvSpPr>
        <p:spPr>
          <a:xfrm>
            <a:off x="6316910" y="2754039"/>
            <a:ext cx="503688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Benefits of automatic generation of </a:t>
            </a:r>
            <a:r>
              <a:rPr lang="cs-CZ" sz="2400" dirty="0"/>
              <a:t>a</a:t>
            </a:r>
            <a:r>
              <a:rPr lang="en-US" sz="2400" dirty="0"/>
              <a:t> customized LLVM compiler: </a:t>
            </a:r>
            <a:endParaRPr lang="cs-CZ" sz="2400" dirty="0"/>
          </a:p>
          <a:p>
            <a:pPr marL="342900" indent="-3429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Reduced time needed for compiler modification</a:t>
            </a:r>
          </a:p>
          <a:p>
            <a:pPr marL="342900" indent="-3429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Reduced cost of custom processor development</a:t>
            </a:r>
          </a:p>
          <a:p>
            <a:pPr marL="342900" indent="-3429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The resultant processor will be easily programmable using standard C/C++</a:t>
            </a:r>
          </a:p>
          <a:p>
            <a:pPr marL="342900" indent="-3429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Proven open-source LLVM framework allows for easy integration</a:t>
            </a:r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62544FB-5876-4779-BDF4-3402BB18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279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</p:spTree>
    <p:extLst>
      <p:ext uri="{BB962C8B-B14F-4D97-AF65-F5344CB8AC3E}">
        <p14:creationId xmlns:p14="http://schemas.microsoft.com/office/powerpoint/2010/main" val="260572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959E0-911E-426F-B33A-D7EB68FF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645"/>
            <a:ext cx="5426519" cy="4415705"/>
          </a:xfrm>
        </p:spPr>
        <p:txBody>
          <a:bodyPr>
            <a:normAutofit fontScale="7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Based on LLVM compiler and debugger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SDK management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 can change the SDK for a software project with just a few clicks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Profiler perspective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Integration with profiler tools directly with editors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Enhanced debugging perspective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 can view ports, signals, or pipeline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On-chip debugging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 can move from ISS to on-chip debugging within the same environment with the same software project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2ED825-5E3B-490F-9A3D-781BE5D9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BF3CA-BCB6-490D-B930-F2FEB0FB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1AB8-8BFB-492B-8AF1-CBBA07E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48475F-6121-44EE-894B-E4A43466E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25" y="4105343"/>
            <a:ext cx="3850203" cy="25125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3C19B-B939-4E50-9CF0-CCCB634FC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53" y="2086377"/>
            <a:ext cx="4114800" cy="26852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3FEFC-EEFD-4AA7-AE11-B5B498B5E2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19" y="1323377"/>
            <a:ext cx="3719838" cy="24275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D24023-F09F-43DA-B4C1-33BBF6BAEB5B}"/>
              </a:ext>
            </a:extLst>
          </p:cNvPr>
          <p:cNvSpPr txBox="1">
            <a:spLocks/>
          </p:cNvSpPr>
          <p:nvPr/>
        </p:nvSpPr>
        <p:spPr>
          <a:xfrm>
            <a:off x="838200" y="2400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Semibold"/>
                <a:ea typeface="+mj-ea"/>
                <a:cs typeface="+mj-cs"/>
              </a:rPr>
              <a:t>CodeSpace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Semibold"/>
                <a:ea typeface="+mj-ea"/>
                <a:cs typeface="+mj-cs"/>
              </a:rPr>
              <a:t>: Eclipse-based IDE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Open Sans Semi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852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75370-57A5-4C1E-93A1-FB39F331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Successes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BE364E-C891-4855-857E-CDDBC64D9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Customers and How We Helped Them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2CDC6E-AAC2-4DC4-811C-C6665F8D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7DD20-5F44-4CC6-91E3-3C224BB7340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C946BEA-F6C9-454B-8DEB-6EF3647B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279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</p:spTree>
    <p:extLst>
      <p:ext uri="{BB962C8B-B14F-4D97-AF65-F5344CB8AC3E}">
        <p14:creationId xmlns:p14="http://schemas.microsoft.com/office/powerpoint/2010/main" val="256294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E6D65964-7AE9-432D-920F-C69B5C6D5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879135"/>
              </p:ext>
            </p:extLst>
          </p:nvPr>
        </p:nvGraphicFramePr>
        <p:xfrm>
          <a:off x="838200" y="1491445"/>
          <a:ext cx="6722096" cy="2929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5FB7BC-93C0-4D7D-88E4-CA312199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Codasip GmbH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B303A6-DD9A-4398-AA02-C4ACBEC1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D20-5F44-4CC6-91E3-3C224BB7340D}" type="slidenum">
              <a:rPr lang="cs-CZ" smtClean="0"/>
              <a:t>17</a:t>
            </a:fld>
            <a:endParaRPr lang="cs-CZ"/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0FDF547B-45AD-4672-A0F0-3C9C4FFDB4E0}"/>
              </a:ext>
            </a:extLst>
          </p:cNvPr>
          <p:cNvSpPr/>
          <p:nvPr/>
        </p:nvSpPr>
        <p:spPr>
          <a:xfrm>
            <a:off x="8077198" y="0"/>
            <a:ext cx="4114801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60000" tIns="2160000" rIns="360000" bIns="360000" numCol="1" spcCol="1270" anchor="t" anchorCtr="1">
            <a:noAutofit/>
          </a:bodyPr>
          <a:lstStyle/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600" b="1" kern="1200" dirty="0">
                <a:solidFill>
                  <a:schemeClr val="tx2"/>
                </a:solidFill>
              </a:rPr>
              <a:t>Hangzhou, China</a:t>
            </a:r>
            <a:endParaRPr lang="en-US" sz="1600" kern="1200" dirty="0">
              <a:solidFill>
                <a:schemeClr val="tx2"/>
              </a:solidFill>
            </a:endParaRPr>
          </a:p>
          <a:p>
            <a:pPr marL="0" lvl="0" indent="0" algn="l" defTabSz="5778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600" kern="1200" dirty="0">
                <a:solidFill>
                  <a:schemeClr val="tx2"/>
                </a:solidFill>
              </a:rPr>
              <a:t>Leader in semiconductor products for HPC (high-performance computing), artificial intelligence and machine learning platforms:</a:t>
            </a:r>
          </a:p>
          <a:p>
            <a:pPr marL="180000" lvl="1" indent="-180000" algn="l" defTabSz="4445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2"/>
                </a:solidFill>
              </a:rPr>
              <a:t>Inference engines for data centers</a:t>
            </a:r>
          </a:p>
          <a:p>
            <a:pPr marL="180000" lvl="1" indent="-180000" algn="l" defTabSz="4445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2"/>
                </a:solidFill>
              </a:rPr>
              <a:t>3D video processing technologies for industrial IoT applications</a:t>
            </a:r>
          </a:p>
          <a:p>
            <a:pPr marL="180000" lvl="1" indent="-180000" algn="l" defTabSz="4445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2"/>
                </a:solidFill>
              </a:rPr>
              <a:t>SR (Simulated Reality)/MR (Mixed Reality) applications with on-chip decision-making capabilities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6D7623-D98C-44FD-885C-C76838638328}"/>
              </a:ext>
            </a:extLst>
          </p:cNvPr>
          <p:cNvSpPr txBox="1"/>
          <p:nvPr/>
        </p:nvSpPr>
        <p:spPr>
          <a:xfrm>
            <a:off x="838200" y="4593382"/>
            <a:ext cx="67220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“After careful consideration, we determined that Codasip offered the best combination of performance, value and design expansion ability. Those traits, plus best-in-class support and the broad ecosystem that the open RISC-V ISA brings, gave us confidence that Codasip was the right choice.” 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Thomas Hu, CEO of </a:t>
            </a:r>
            <a:r>
              <a:rPr lang="en-US" sz="1400" b="1" dirty="0" err="1">
                <a:solidFill>
                  <a:schemeClr val="accent2"/>
                </a:solidFill>
              </a:rPr>
              <a:t>Vidtoo</a:t>
            </a:r>
            <a:r>
              <a:rPr lang="en-US" sz="1400" b="1" dirty="0">
                <a:solidFill>
                  <a:schemeClr val="accent2"/>
                </a:solidFill>
              </a:rPr>
              <a:t> Technologies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5F4F1BEC-6BCE-408C-A3A6-B2844E031D0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238998" cy="954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/>
              <a:t>Vidtoo</a:t>
            </a:r>
            <a:r>
              <a:rPr lang="en-US" sz="4400" b="1" dirty="0"/>
              <a:t> Technology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6D1B65D-2821-4FF2-8D19-3BE0652F9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94" y="509609"/>
            <a:ext cx="3238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9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E6D65964-7AE9-432D-920F-C69B5C6D5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57787"/>
              </p:ext>
            </p:extLst>
          </p:nvPr>
        </p:nvGraphicFramePr>
        <p:xfrm>
          <a:off x="838200" y="1319234"/>
          <a:ext cx="6722096" cy="330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5FB7BC-93C0-4D7D-88E4-CA312199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Codasip GmbH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B303A6-DD9A-4398-AA02-C4ACBEC1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D20-5F44-4CC6-91E3-3C224BB7340D}" type="slidenum">
              <a:rPr lang="cs-CZ" smtClean="0"/>
              <a:t>18</a:t>
            </a:fld>
            <a:endParaRPr lang="cs-CZ"/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0FDF547B-45AD-4672-A0F0-3C9C4FFDB4E0}"/>
              </a:ext>
            </a:extLst>
          </p:cNvPr>
          <p:cNvSpPr/>
          <p:nvPr/>
        </p:nvSpPr>
        <p:spPr>
          <a:xfrm>
            <a:off x="8077198" y="0"/>
            <a:ext cx="4114801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60000" tIns="2160000" rIns="360000" bIns="360000" numCol="1" spcCol="1270" anchor="t" anchorCtr="1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</a:rPr>
              <a:t>Redwood City, California</a:t>
            </a: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tx2"/>
                </a:solidFill>
              </a:rPr>
              <a:t>Austin, Texas</a:t>
            </a:r>
            <a:endParaRPr lang="en-US" sz="1600" kern="1200" dirty="0">
              <a:solidFill>
                <a:schemeClr val="tx2"/>
              </a:solidFill>
            </a:endParaRPr>
          </a:p>
          <a:p>
            <a:pPr lvl="0" defTabSz="577850">
              <a:spcBef>
                <a:spcPct val="0"/>
              </a:spcBef>
              <a:spcAft>
                <a:spcPts val="1200"/>
              </a:spcAft>
            </a:pPr>
            <a:r>
              <a:rPr lang="en-US" sz="1600" kern="1200" dirty="0">
                <a:solidFill>
                  <a:schemeClr val="tx2"/>
                </a:solidFill>
              </a:rPr>
              <a:t>Leader </a:t>
            </a:r>
            <a:r>
              <a:rPr lang="en-US" sz="1600" dirty="0">
                <a:solidFill>
                  <a:schemeClr val="tx2"/>
                </a:solidFill>
              </a:rPr>
              <a:t>in artificial intelligence (AI) computing technology based on a unique approach to neural network processing. </a:t>
            </a:r>
            <a:r>
              <a:rPr lang="en-US" sz="1600" dirty="0" err="1">
                <a:solidFill>
                  <a:schemeClr val="tx2"/>
                </a:solidFill>
              </a:rPr>
              <a:t>Mythic’s</a:t>
            </a:r>
            <a:r>
              <a:rPr lang="en-US" sz="1600" dirty="0">
                <a:solidFill>
                  <a:schemeClr val="tx2"/>
                </a:solidFill>
              </a:rPr>
              <a:t> powerful, yet energy-efficient life-enhancing AI solutions can be pushed into anything, from fitness bands and hearing aids to self-driving cars and security cameras.</a:t>
            </a:r>
            <a:endParaRPr lang="en-US" sz="1600" kern="1200" dirty="0">
              <a:solidFill>
                <a:schemeClr val="tx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6D7623-D98C-44FD-885C-C76838638328}"/>
              </a:ext>
            </a:extLst>
          </p:cNvPr>
          <p:cNvSpPr txBox="1"/>
          <p:nvPr/>
        </p:nvSpPr>
        <p:spPr>
          <a:xfrm>
            <a:off x="838200" y="4752206"/>
            <a:ext cx="672209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“Codasip gave us the flexibility to create a truly unique RISC-V processor, specific to our needs. This saved us the effort to build our own processor from scratch and allowed us to focus on other critical areas of the product development.”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Ty Garibay, VP of Hardware Engineering at Mythic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5F4F1BEC-6BCE-408C-A3A6-B2844E031D0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238998" cy="954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 err="1"/>
              <a:t>Mythic</a:t>
            </a:r>
            <a:endParaRPr lang="en-US" sz="4400" b="1" dirty="0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6D1B65D-2821-4FF2-8D19-3BE0652F9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94" y="509609"/>
            <a:ext cx="3238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08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E6D65964-7AE9-432D-920F-C69B5C6D501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91445"/>
          <a:ext cx="6722096" cy="2929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0FDF547B-45AD-4672-A0F0-3C9C4FFDB4E0}"/>
              </a:ext>
            </a:extLst>
          </p:cNvPr>
          <p:cNvSpPr/>
          <p:nvPr/>
        </p:nvSpPr>
        <p:spPr>
          <a:xfrm>
            <a:off x="8077198" y="0"/>
            <a:ext cx="4114801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60000" tIns="2160000" rIns="360000" bIns="360000" numCol="1" spcCol="1270" anchor="t" anchorCtr="1">
            <a:noAutofit/>
          </a:bodyPr>
          <a:lstStyle/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600" b="1" kern="1200" dirty="0">
                <a:solidFill>
                  <a:schemeClr val="tx2"/>
                </a:solidFill>
              </a:rPr>
              <a:t>Seoul, Korea</a:t>
            </a:r>
            <a:endParaRPr lang="en-US" sz="1600" kern="1200" dirty="0">
              <a:solidFill>
                <a:schemeClr val="tx2"/>
              </a:solidFill>
            </a:endParaRPr>
          </a:p>
          <a:p>
            <a:pPr lvl="0" defTabSz="577850">
              <a:spcBef>
                <a:spcPct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2"/>
                </a:solidFill>
              </a:rPr>
              <a:t>Leader in analog and power ICs (integrated circuits) for mobile phones. Analog product portfolio includes</a:t>
            </a:r>
            <a:r>
              <a:rPr lang="en-US" sz="1600" kern="1200" dirty="0">
                <a:solidFill>
                  <a:schemeClr val="tx2"/>
                </a:solidFill>
              </a:rPr>
              <a:t>:</a:t>
            </a:r>
          </a:p>
          <a:p>
            <a:pPr marL="180000" lvl="1" indent="-180000" defTabSz="4445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Auto-focus driver IC for smartphones</a:t>
            </a:r>
          </a:p>
          <a:p>
            <a:pPr marL="180000" lvl="1" indent="-180000" defTabSz="4445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AMOLED DC-DC converter</a:t>
            </a:r>
          </a:p>
          <a:p>
            <a:pPr marL="180000" lvl="1" indent="-180000" defTabSz="4445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Display power driver IC</a:t>
            </a:r>
          </a:p>
          <a:p>
            <a:pPr marL="180000" lvl="1" indent="-180000" defTabSz="4445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Haptic driver IC</a:t>
            </a:r>
            <a:endParaRPr lang="en-US" sz="1200" kern="12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5FB7BC-93C0-4D7D-88E4-CA312199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Codasip GmbH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B303A6-DD9A-4398-AA02-C4ACBEC1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D20-5F44-4CC6-91E3-3C224BB7340D}" type="slidenum">
              <a:rPr lang="cs-CZ" smtClean="0"/>
              <a:t>19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6D7623-D98C-44FD-885C-C76838638328}"/>
              </a:ext>
            </a:extLst>
          </p:cNvPr>
          <p:cNvSpPr txBox="1"/>
          <p:nvPr/>
        </p:nvSpPr>
        <p:spPr>
          <a:xfrm>
            <a:off x="838200" y="4593382"/>
            <a:ext cx="67220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“The RISC-V instruction set with custom DSP extensions delivers the performance we require while keeping silicon area to a minimum. The best-in-class Codasip Studio development tools enable us to profile our software and find an optimal set of instructions for our application.” </a:t>
            </a:r>
          </a:p>
          <a:p>
            <a:pPr>
              <a:spcBef>
                <a:spcPts val="600"/>
              </a:spcBef>
            </a:pPr>
            <a:r>
              <a:rPr lang="en-US" sz="1400" b="1" dirty="0" err="1">
                <a:solidFill>
                  <a:schemeClr val="accent2"/>
                </a:solidFill>
              </a:rPr>
              <a:t>Jin</a:t>
            </a:r>
            <a:r>
              <a:rPr lang="en-US" sz="1400" b="1" dirty="0">
                <a:solidFill>
                  <a:schemeClr val="accent2"/>
                </a:solidFill>
              </a:rPr>
              <a:t> Park, CTO of </a:t>
            </a:r>
            <a:r>
              <a:rPr lang="en-US" sz="1400" b="1" dirty="0" err="1">
                <a:solidFill>
                  <a:schemeClr val="accent2"/>
                </a:solidFill>
              </a:rPr>
              <a:t>Dongwoon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</a:rPr>
              <a:t>Anatech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5F4F1BEC-6BCE-408C-A3A6-B2844E031D0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238998" cy="954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/>
              <a:t>Dongwoon</a:t>
            </a:r>
            <a:r>
              <a:rPr lang="en-US" sz="4400" b="1" dirty="0"/>
              <a:t> </a:t>
            </a:r>
            <a:r>
              <a:rPr lang="en-US" sz="4400" b="1" dirty="0" err="1"/>
              <a:t>Anatech</a:t>
            </a:r>
            <a:endParaRPr lang="en-US" sz="4400" b="1" dirty="0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6D1B65D-2821-4FF2-8D19-3BE0652F9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94" y="509609"/>
            <a:ext cx="3238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84D1029-7B99-4E9D-8181-A300F152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Company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2141928-36A5-4E78-8BF8-290935475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We Are and What We Do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80F0BF-0483-434E-954C-E4039F7B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Codasip GmbH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77C8D6-19D2-4FD2-8248-8D92D0C4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D20-5F44-4CC6-91E3-3C224BB7340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86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E6D65964-7AE9-432D-920F-C69B5C6D501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19234"/>
          <a:ext cx="6722096" cy="330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0FDF547B-45AD-4672-A0F0-3C9C4FFDB4E0}"/>
              </a:ext>
            </a:extLst>
          </p:cNvPr>
          <p:cNvSpPr/>
          <p:nvPr/>
        </p:nvSpPr>
        <p:spPr>
          <a:xfrm>
            <a:off x="8077198" y="0"/>
            <a:ext cx="4114801" cy="3514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60000" tIns="2160000" rIns="360000" bIns="360000" numCol="1" spcCol="1270" anchor="t" anchorCtr="1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tx2"/>
                </a:solidFill>
              </a:rPr>
              <a:t>Hamburg, Germany</a:t>
            </a:r>
          </a:p>
          <a:p>
            <a:pPr lvl="0" defTabSz="577850">
              <a:spcBef>
                <a:spcPct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2"/>
                </a:solidFill>
              </a:rPr>
              <a:t>Global leader in embedded motor and motion control ICs and microsystems.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5FB7BC-93C0-4D7D-88E4-CA312199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Codasip GmbH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B303A6-DD9A-4398-AA02-C4ACBEC1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D20-5F44-4CC6-91E3-3C224BB7340D}" type="slidenum">
              <a:rPr lang="cs-CZ" smtClean="0"/>
              <a:t>20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6D7623-D98C-44FD-885C-C76838638328}"/>
              </a:ext>
            </a:extLst>
          </p:cNvPr>
          <p:cNvSpPr txBox="1"/>
          <p:nvPr/>
        </p:nvSpPr>
        <p:spPr>
          <a:xfrm>
            <a:off x="838200" y="4752206"/>
            <a:ext cx="672209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“We opted for RISC-V because the open ISA ensures the longevity our customers require. Among alternatives, </a:t>
            </a:r>
            <a:r>
              <a:rPr lang="en-US" sz="1400" dirty="0" err="1">
                <a:solidFill>
                  <a:schemeClr val="accent2"/>
                </a:solidFill>
              </a:rPr>
              <a:t>Codasip’s</a:t>
            </a:r>
            <a:r>
              <a:rPr lang="en-US" sz="1400" dirty="0">
                <a:solidFill>
                  <a:schemeClr val="accent2"/>
                </a:solidFill>
              </a:rPr>
              <a:t> Bk3 offered the ideal combination of performance and power efficiency that our applications demand.”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>Jonas P. </a:t>
            </a:r>
            <a:r>
              <a:rPr lang="en-US" sz="1400" b="1" dirty="0" err="1">
                <a:solidFill>
                  <a:schemeClr val="accent2"/>
                </a:solidFill>
              </a:rPr>
              <a:t>Proeger</a:t>
            </a:r>
            <a:r>
              <a:rPr lang="en-US" sz="1400" b="1" dirty="0">
                <a:solidFill>
                  <a:schemeClr val="accent2"/>
                </a:solidFill>
              </a:rPr>
              <a:t>, Marketing Director of </a:t>
            </a:r>
            <a:r>
              <a:rPr lang="en-US" sz="1400" b="1" dirty="0" err="1">
                <a:solidFill>
                  <a:schemeClr val="accent2"/>
                </a:solidFill>
              </a:rPr>
              <a:t>Trinamic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5F4F1BEC-6BCE-408C-A3A6-B2844E031D0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238998" cy="954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/>
              <a:t>Trinamic</a:t>
            </a:r>
            <a:endParaRPr lang="en-US" sz="4400" b="1" dirty="0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6D1B65D-2821-4FF2-8D19-3BE0652F98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94" y="509609"/>
            <a:ext cx="3238500" cy="161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66605-602F-4AF1-90AE-38CAFA7065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23" y="3620069"/>
            <a:ext cx="4681876" cy="30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0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A7CF2-BA9B-44EF-901A-D8E9360B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41F30-82C6-42E3-9111-2089F16E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88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Codasip provides </a:t>
            </a:r>
            <a:r>
              <a:rPr lang="en-US" b="1" dirty="0"/>
              <a:t>comprehensive RISC-V IP</a:t>
            </a:r>
            <a:r>
              <a:rPr lang="en-US" dirty="0"/>
              <a:t>, from 32bit embedded to 64bit Linux-ready RISC-V cores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Fully verified, complete IP packages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No need to obtain 3</a:t>
            </a:r>
            <a:r>
              <a:rPr lang="en-US" baseline="30000" dirty="0"/>
              <a:t>rd</a:t>
            </a:r>
            <a:r>
              <a:rPr lang="en-US" dirty="0"/>
              <a:t> party packages to start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No need to verify IP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Full-time customer support staff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Codasip Studio </a:t>
            </a:r>
            <a:r>
              <a:rPr lang="en-US" dirty="0"/>
              <a:t>enables </a:t>
            </a:r>
            <a:r>
              <a:rPr lang="en-US" b="1" dirty="0"/>
              <a:t>RISC-V optimization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Unique in the industry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5FB7BC-93C0-4D7D-88E4-CA312199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Codasip GmbH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B303A6-DD9A-4398-AA02-C4ACBEC1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D20-5F44-4CC6-91E3-3C224BB7340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1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C241D55-2323-4923-B879-899682C2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Who is </a:t>
            </a:r>
            <a:r>
              <a:rPr lang="en-US" sz="4000" b="1"/>
              <a:t>Codasip</a:t>
            </a:r>
            <a:r>
              <a:rPr lang="en-US" sz="400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1F11F-E3BF-47A7-91B8-A92BCDB4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391400" cy="41886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leading provider of </a:t>
            </a:r>
            <a:r>
              <a:rPr lang="en-US" sz="2000" b="1" dirty="0"/>
              <a:t>RISC-V</a:t>
            </a:r>
            <a:r>
              <a:rPr lang="en-US" sz="2000" dirty="0"/>
              <a:t> processor IP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cs typeface="Calibri" panose="020F0502020204030204" pitchFamily="34" charset="0"/>
              </a:rPr>
              <a:t>Founded in 2014 in the Czech Republic</a:t>
            </a:r>
          </a:p>
          <a:p>
            <a:pPr marL="684000" lvl="1" indent="-285750">
              <a:lnSpc>
                <a:spcPct val="110000"/>
              </a:lnSpc>
            </a:pPr>
            <a:r>
              <a:rPr lang="en-US" sz="1500" dirty="0">
                <a:cs typeface="Calibri" panose="020F0502020204030204" pitchFamily="34" charset="0"/>
              </a:rPr>
              <a:t>Based on 10 years of university research on processor design automation</a:t>
            </a:r>
          </a:p>
          <a:p>
            <a:pPr marL="684000" lvl="1" indent="-285750">
              <a:lnSpc>
                <a:spcPct val="110000"/>
              </a:lnSpc>
            </a:pPr>
            <a:r>
              <a:rPr lang="en-US" sz="1500" dirty="0">
                <a:cs typeface="Calibri" panose="020F0502020204030204" pitchFamily="34" charset="0"/>
              </a:rPr>
              <a:t>Founding member of the RISC-V Foundation, </a:t>
            </a:r>
            <a:r>
              <a:rPr lang="en-US" sz="1500" dirty="0"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www.riscv.org</a:t>
            </a:r>
            <a:r>
              <a:rPr lang="en-US" sz="1500" dirty="0">
                <a:cs typeface="Calibri" panose="020F0502020204030204" pitchFamily="34" charset="0"/>
              </a:rPr>
              <a:t> </a:t>
            </a:r>
          </a:p>
          <a:p>
            <a:pPr marL="684000" lvl="1" indent="-285750">
              <a:lnSpc>
                <a:spcPct val="110000"/>
              </a:lnSpc>
            </a:pPr>
            <a:r>
              <a:rPr lang="en-US" sz="1500" dirty="0">
                <a:cs typeface="Calibri" panose="020F0502020204030204" pitchFamily="34" charset="0"/>
              </a:rPr>
              <a:t>Now Codasip GmbH, with offices in Silicon Valley and Czech Republic</a:t>
            </a:r>
          </a:p>
          <a:p>
            <a:pPr>
              <a:lnSpc>
                <a:spcPct val="110000"/>
              </a:lnSpc>
            </a:pPr>
            <a:r>
              <a:rPr lang="en-US" sz="2000" b="0" i="0" dirty="0">
                <a:cs typeface="Calibri" panose="020F0502020204030204" pitchFamily="34" charset="0"/>
              </a:rPr>
              <a:t>Provides unique design automation tools for easy processor modification</a:t>
            </a:r>
            <a:endParaRPr lang="en-US" sz="2000" dirty="0">
              <a:cs typeface="Calibri" panose="020F0502020204030204" pitchFamily="34" charset="0"/>
            </a:endParaRPr>
          </a:p>
          <a:p>
            <a:pPr marL="684000" lvl="1" indent="-285750">
              <a:lnSpc>
                <a:spcPct val="110000"/>
              </a:lnSpc>
            </a:pPr>
            <a:r>
              <a:rPr lang="en-US" sz="1500" b="0" i="0" dirty="0">
                <a:cs typeface="Calibri" panose="020F0502020204030204" pitchFamily="34" charset="0"/>
              </a:rPr>
              <a:t>IoT: performance/power efficiency and low-cost</a:t>
            </a:r>
            <a:endParaRPr lang="en-US" sz="1500" dirty="0">
              <a:cs typeface="Calibri" panose="020F0502020204030204" pitchFamily="34" charset="0"/>
            </a:endParaRPr>
          </a:p>
          <a:p>
            <a:pPr marL="684000" lvl="1" indent="-285750">
              <a:lnSpc>
                <a:spcPct val="110000"/>
              </a:lnSpc>
            </a:pPr>
            <a:r>
              <a:rPr lang="en-US" sz="1500" b="0" i="0" dirty="0">
                <a:cs typeface="Calibri" panose="020F0502020204030204" pitchFamily="34" charset="0"/>
              </a:rPr>
              <a:t>Algorithm accelerators (DSP, security, audio, video, etc.)</a:t>
            </a:r>
            <a:endParaRPr lang="en-US" sz="1500" dirty="0">
              <a:cs typeface="Calibri" panose="020F0502020204030204" pitchFamily="34" charset="0"/>
            </a:endParaRPr>
          </a:p>
          <a:p>
            <a:pPr marL="684000" lvl="1" indent="-285750">
              <a:lnSpc>
                <a:spcPct val="110000"/>
              </a:lnSpc>
            </a:pPr>
            <a:r>
              <a:rPr lang="en-US" sz="1500" b="0" i="0" dirty="0">
                <a:cs typeface="Calibri" panose="020F0502020204030204" pitchFamily="34" charset="0"/>
              </a:rPr>
              <a:t>Profiling of embedded SW for tailoring processor IP</a:t>
            </a:r>
            <a:endParaRPr lang="en-US" sz="1500" dirty="0"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 b="1" i="0" dirty="0">
                <a:cs typeface="Calibri" panose="020F0502020204030204" pitchFamily="34" charset="0"/>
              </a:rPr>
              <a:t>Codasip Bk =</a:t>
            </a:r>
            <a:r>
              <a:rPr lang="en-US" sz="2000" b="0" i="0" dirty="0">
                <a:cs typeface="Calibri" panose="020F0502020204030204" pitchFamily="34" charset="0"/>
              </a:rPr>
              <a:t> portfolio of RISC-V processors</a:t>
            </a:r>
            <a:endParaRPr lang="en-US" sz="2000" dirty="0">
              <a:cs typeface="Calibri" panose="020F05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B8E37B-0B33-4492-8BA3-B1762B1A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E7BC6-A645-4D8F-9CAA-6B837915DB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7FCC83B7-C62B-4C3D-9B2B-17C765333FBC}"/>
              </a:ext>
            </a:extLst>
          </p:cNvPr>
          <p:cNvGrpSpPr/>
          <p:nvPr/>
        </p:nvGrpSpPr>
        <p:grpSpPr>
          <a:xfrm>
            <a:off x="8080521" y="2187575"/>
            <a:ext cx="3273279" cy="3194901"/>
            <a:chOff x="8370888" y="1810892"/>
            <a:chExt cx="3563796" cy="34749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6363" y="1810892"/>
              <a:ext cx="2972847" cy="29728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048A19-4F0F-4E36-A1B4-719D797BDB64}"/>
                </a:ext>
              </a:extLst>
            </p:cNvPr>
            <p:cNvSpPr txBox="1"/>
            <p:nvPr/>
          </p:nvSpPr>
          <p:spPr>
            <a:xfrm>
              <a:off x="8370888" y="4783739"/>
              <a:ext cx="3563796" cy="50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rgbClr val="898989"/>
                  </a:solidFill>
                  <a:effectLst/>
                  <a:uLnTx/>
                  <a:uFillTx/>
                  <a:ea typeface="+mn-ea"/>
                  <a:cs typeface="+mn-cs"/>
                </a:rPr>
                <a:t>Codasip introduced its first RISC-V processor in November 2015</a:t>
              </a:r>
            </a:p>
          </p:txBody>
        </p:sp>
      </p:grp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439885-9365-4785-8517-C20BA187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</p:spTree>
    <p:extLst>
      <p:ext uri="{BB962C8B-B14F-4D97-AF65-F5344CB8AC3E}">
        <p14:creationId xmlns:p14="http://schemas.microsoft.com/office/powerpoint/2010/main" val="76980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Codasip RISC-V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88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Reduce the cost </a:t>
            </a:r>
            <a:r>
              <a:rPr lang="en-US" dirty="0"/>
              <a:t>of custom processor development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Automation and usage of standards enable custom processors to easily integrate into any design environment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Simplify</a:t>
            </a:r>
            <a:r>
              <a:rPr lang="en-US" dirty="0"/>
              <a:t> custom processor programming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Generate open-source tools for any processor type to deliver powerful technology that is easy to integrate</a:t>
            </a:r>
          </a:p>
          <a:p>
            <a:pPr>
              <a:lnSpc>
                <a:spcPct val="100000"/>
              </a:lnSpc>
            </a:pPr>
            <a:r>
              <a:rPr lang="en-US" dirty="0"/>
              <a:t>Enable </a:t>
            </a:r>
            <a:r>
              <a:rPr lang="en-US" b="1" dirty="0"/>
              <a:t>extensible and fully custom </a:t>
            </a:r>
            <a:r>
              <a:rPr lang="en-US" dirty="0"/>
              <a:t>processor methodologies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Make small optimizations to proven processor IP, or implement a completely unique processor solution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7BC6-A645-4D8F-9CAA-6B837915DBEF}" type="slidenum">
              <a:rPr lang="en-US" smtClean="0"/>
              <a:t>4</a:t>
            </a:fld>
            <a:endParaRPr 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4691DDC-0F05-4551-93A3-0428C19D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279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</p:spTree>
    <p:extLst>
      <p:ext uri="{BB962C8B-B14F-4D97-AF65-F5344CB8AC3E}">
        <p14:creationId xmlns:p14="http://schemas.microsoft.com/office/powerpoint/2010/main" val="320195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5BDC-A4A8-4C25-B6D0-6D9E5C20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BK: Customizable RISC-V 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BF5C-F21E-4E6A-A6E3-F0CFB279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5901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Codasip RISC-V cores are all </a:t>
            </a:r>
            <a:r>
              <a:rPr lang="en-US" b="1" dirty="0"/>
              <a:t>pre-verified, tape-out quality IP</a:t>
            </a:r>
          </a:p>
          <a:p>
            <a:pPr>
              <a:lnSpc>
                <a:spcPct val="100000"/>
              </a:lnSpc>
            </a:pPr>
            <a:r>
              <a:rPr lang="en-US" dirty="0"/>
              <a:t>Codasip RISC-V cores are all customizable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RISC-V ISA extensions for your application needs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Easily create new processor resources</a:t>
            </a:r>
          </a:p>
          <a:p>
            <a:pPr marL="1428750" lvl="2" indent="-285750">
              <a:lnSpc>
                <a:spcPct val="100000"/>
              </a:lnSpc>
            </a:pPr>
            <a:r>
              <a:rPr lang="en-US" dirty="0"/>
              <a:t>Custom registers for computations</a:t>
            </a:r>
          </a:p>
          <a:p>
            <a:pPr marL="1428750" lvl="2" indent="-285750">
              <a:lnSpc>
                <a:spcPct val="100000"/>
              </a:lnSpc>
            </a:pPr>
            <a:r>
              <a:rPr lang="en-US" dirty="0"/>
              <a:t>Custom control-status registers</a:t>
            </a:r>
          </a:p>
          <a:p>
            <a:pPr marL="1428750" lvl="2" indent="-285750">
              <a:lnSpc>
                <a:spcPct val="100000"/>
              </a:lnSpc>
            </a:pPr>
            <a:r>
              <a:rPr lang="en-US" dirty="0"/>
              <a:t>Custom interfaces such as GPIO, FIFO, scratch-pad memory</a:t>
            </a:r>
          </a:p>
          <a:p>
            <a:pPr marL="1428750" lvl="2" indent="-285750">
              <a:lnSpc>
                <a:spcPct val="100000"/>
              </a:lnSpc>
            </a:pPr>
            <a:r>
              <a:rPr lang="en-US" dirty="0"/>
              <a:t>Even modify the pipeline… </a:t>
            </a:r>
          </a:p>
          <a:p>
            <a:pPr lvl="2">
              <a:lnSpc>
                <a:spcPct val="100000"/>
              </a:lnSpc>
            </a:pPr>
            <a:endParaRPr lang="en-US" dirty="0"/>
          </a:p>
          <a:p>
            <a:pPr lvl="2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6BD5A-1168-408C-9A24-99AD0D30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1AB8-8BFB-492B-8AF1-CBBA07EC418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0788C-FC3A-4458-928C-C897FC12E8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1680" y="2730749"/>
            <a:ext cx="1396502" cy="1396502"/>
          </a:xfrm>
          <a:prstGeom prst="rect">
            <a:avLst/>
          </a:prstGeom>
        </p:spPr>
      </p:pic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49527524-B2E4-45C1-AD3D-6635E76C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279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</p:spTree>
    <p:extLst>
      <p:ext uri="{BB962C8B-B14F-4D97-AF65-F5344CB8AC3E}">
        <p14:creationId xmlns:p14="http://schemas.microsoft.com/office/powerpoint/2010/main" val="185398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BK cores Roadmap</a:t>
            </a:r>
            <a:endParaRPr lang="en-US" b="1" u="sng" dirty="0">
              <a:highlight>
                <a:srgbClr val="00FFFF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F2053-9419-435C-BFBC-80487EE47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3897" y="1707515"/>
            <a:ext cx="4909903" cy="40442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</a:rPr>
              <a:t>Bk3, Bk5, Bk5-64, Bk7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Available </a:t>
            </a:r>
            <a:r>
              <a:rPr lang="en-US" sz="2000" dirty="0">
                <a:solidFill>
                  <a:schemeClr val="accent5"/>
                </a:solidFill>
              </a:rPr>
              <a:t>now</a:t>
            </a:r>
            <a:r>
              <a:rPr lang="en-US" sz="2000" dirty="0"/>
              <a:t>, 100% RISC-V compliant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Fully customizable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Address wide performance range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</a:rPr>
              <a:t>Bk future cores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High-performance cores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Advanced pipelines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Comprehensive DSP features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Most energy-efficient cores</a:t>
            </a:r>
          </a:p>
        </p:txBody>
      </p:sp>
      <p:sp>
        <p:nvSpPr>
          <p:cNvPr id="25" name="Zástupný symbol pro zápatí 4">
            <a:extLst>
              <a:ext uri="{FF2B5EF4-FFF2-40B4-BE49-F238E27FC236}">
                <a16:creationId xmlns:a16="http://schemas.microsoft.com/office/drawing/2014/main" id="{B919659E-9382-4A00-8D56-4DA1DB64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Codasip GmbH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98D7DCF-EB8E-4093-99CB-0D3E017E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1AB8-8BFB-492B-8AF1-CBBA07EC4181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733AF76E-3507-46B2-8F1B-DB07B27FAC79}"/>
              </a:ext>
            </a:extLst>
          </p:cNvPr>
          <p:cNvGrpSpPr/>
          <p:nvPr/>
        </p:nvGrpSpPr>
        <p:grpSpPr>
          <a:xfrm>
            <a:off x="1166454" y="4730971"/>
            <a:ext cx="1506364" cy="447885"/>
            <a:chOff x="1525458" y="4384909"/>
            <a:chExt cx="1506364" cy="447885"/>
          </a:xfrm>
        </p:grpSpPr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E6927E73-635D-453E-92D7-6DC9A42214CF}"/>
                </a:ext>
              </a:extLst>
            </p:cNvPr>
            <p:cNvSpPr/>
            <p:nvPr/>
          </p:nvSpPr>
          <p:spPr>
            <a:xfrm rot="20041062">
              <a:off x="1525458" y="4432004"/>
              <a:ext cx="1317421" cy="400790"/>
            </a:xfrm>
            <a:prstGeom prst="ellipse">
              <a:avLst/>
            </a:prstGeom>
            <a:ln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B6E7B44B-1F2B-4090-AE9B-DD3CD2C3E0E1}"/>
                </a:ext>
              </a:extLst>
            </p:cNvPr>
            <p:cNvSpPr txBox="1"/>
            <p:nvPr/>
          </p:nvSpPr>
          <p:spPr>
            <a:xfrm rot="20003446">
              <a:off x="1708976" y="4384909"/>
              <a:ext cx="1322846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Calibri" panose="020F0502020204030204" pitchFamily="34" charset="0"/>
                </a:rPr>
                <a:t>Bk future</a:t>
              </a:r>
            </a:p>
          </p:txBody>
        </p:sp>
      </p:grpSp>
      <p:sp>
        <p:nvSpPr>
          <p:cNvPr id="35" name="Arrow: Pentagon 18">
            <a:extLst>
              <a:ext uri="{FF2B5EF4-FFF2-40B4-BE49-F238E27FC236}">
                <a16:creationId xmlns:a16="http://schemas.microsoft.com/office/drawing/2014/main" id="{09F4C6F9-6C15-4B1A-9A9F-2C156D3E47D9}"/>
              </a:ext>
            </a:extLst>
          </p:cNvPr>
          <p:cNvSpPr/>
          <p:nvPr/>
        </p:nvSpPr>
        <p:spPr>
          <a:xfrm>
            <a:off x="1181278" y="5393196"/>
            <a:ext cx="4955582" cy="3586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Calibri" panose="020F0502020204030204" pitchFamily="34" charset="0"/>
              </a:rPr>
              <a:t>Complexity </a:t>
            </a:r>
          </a:p>
        </p:txBody>
      </p:sp>
      <p:sp>
        <p:nvSpPr>
          <p:cNvPr id="36" name="Arrow: Pentagon 19">
            <a:extLst>
              <a:ext uri="{FF2B5EF4-FFF2-40B4-BE49-F238E27FC236}">
                <a16:creationId xmlns:a16="http://schemas.microsoft.com/office/drawing/2014/main" id="{B2EC40A3-EADA-4590-9EF5-F8BC60E3DF4B}"/>
              </a:ext>
            </a:extLst>
          </p:cNvPr>
          <p:cNvSpPr/>
          <p:nvPr/>
        </p:nvSpPr>
        <p:spPr>
          <a:xfrm rot="16200000">
            <a:off x="-625450" y="3945064"/>
            <a:ext cx="3270381" cy="343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Calibri" panose="020F0502020204030204" pitchFamily="34" charset="0"/>
              </a:rPr>
              <a:t>Performance</a:t>
            </a:r>
          </a:p>
        </p:txBody>
      </p:sp>
      <p:sp>
        <p:nvSpPr>
          <p:cNvPr id="37" name="Oval 20">
            <a:extLst>
              <a:ext uri="{FF2B5EF4-FFF2-40B4-BE49-F238E27FC236}">
                <a16:creationId xmlns:a16="http://schemas.microsoft.com/office/drawing/2014/main" id="{8708D855-9725-4152-9D47-5BB7CE9FD263}"/>
              </a:ext>
            </a:extLst>
          </p:cNvPr>
          <p:cNvSpPr/>
          <p:nvPr/>
        </p:nvSpPr>
        <p:spPr>
          <a:xfrm rot="20032952">
            <a:off x="2144653" y="4263644"/>
            <a:ext cx="1233022" cy="477685"/>
          </a:xfrm>
          <a:prstGeom prst="ellipse">
            <a:avLst/>
          </a:prstGeom>
          <a:solidFill>
            <a:srgbClr val="2153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Calibri" panose="020F0502020204030204" pitchFamily="34" charset="0"/>
              </a:rPr>
              <a:t>Bk3</a:t>
            </a: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2CC6AFDB-E3D1-4B28-86F0-C6DDF179882F}"/>
              </a:ext>
            </a:extLst>
          </p:cNvPr>
          <p:cNvSpPr/>
          <p:nvPr/>
        </p:nvSpPr>
        <p:spPr>
          <a:xfrm rot="20032952">
            <a:off x="2967097" y="3807138"/>
            <a:ext cx="1127981" cy="6075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Calibri" panose="020F0502020204030204" pitchFamily="34" charset="0"/>
              </a:rPr>
              <a:t>Bk5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Calibri" panose="020F0502020204030204" pitchFamily="34" charset="0"/>
              </a:rPr>
              <a:t>Bk5-64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Oval 22">
            <a:extLst>
              <a:ext uri="{FF2B5EF4-FFF2-40B4-BE49-F238E27FC236}">
                <a16:creationId xmlns:a16="http://schemas.microsoft.com/office/drawing/2014/main" id="{C2ECC958-F4D7-493D-BFCF-1614FA51B740}"/>
              </a:ext>
            </a:extLst>
          </p:cNvPr>
          <p:cNvSpPr/>
          <p:nvPr/>
        </p:nvSpPr>
        <p:spPr>
          <a:xfrm rot="20032952">
            <a:off x="3808740" y="3428362"/>
            <a:ext cx="1125368" cy="4875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Calibri" panose="020F0502020204030204" pitchFamily="34" charset="0"/>
              </a:rPr>
              <a:t>Bk7</a:t>
            </a:r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8F6EDC41-B9ED-491D-8AB0-160FE4D9E72B}"/>
              </a:ext>
            </a:extLst>
          </p:cNvPr>
          <p:cNvGrpSpPr/>
          <p:nvPr/>
        </p:nvGrpSpPr>
        <p:grpSpPr>
          <a:xfrm>
            <a:off x="4635195" y="2940729"/>
            <a:ext cx="1502793" cy="459753"/>
            <a:chOff x="1525458" y="4373041"/>
            <a:chExt cx="1502793" cy="459753"/>
          </a:xfrm>
        </p:grpSpPr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76A36704-257D-41D5-8139-717C08293022}"/>
                </a:ext>
              </a:extLst>
            </p:cNvPr>
            <p:cNvSpPr/>
            <p:nvPr/>
          </p:nvSpPr>
          <p:spPr>
            <a:xfrm rot="20041062">
              <a:off x="1525458" y="4432004"/>
              <a:ext cx="1317421" cy="400790"/>
            </a:xfrm>
            <a:prstGeom prst="ellipse">
              <a:avLst/>
            </a:prstGeom>
            <a:ln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TextBox 6">
              <a:extLst>
                <a:ext uri="{FF2B5EF4-FFF2-40B4-BE49-F238E27FC236}">
                  <a16:creationId xmlns:a16="http://schemas.microsoft.com/office/drawing/2014/main" id="{374B79AE-10EA-4CB7-A3FE-EF0638B6784E}"/>
                </a:ext>
              </a:extLst>
            </p:cNvPr>
            <p:cNvSpPr txBox="1"/>
            <p:nvPr/>
          </p:nvSpPr>
          <p:spPr>
            <a:xfrm rot="20003446">
              <a:off x="1705405" y="4373041"/>
              <a:ext cx="1322846" cy="30777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Open Sans Light"/>
                  <a:ea typeface="+mn-ea"/>
                  <a:cs typeface="Calibri" panose="020F0502020204030204" pitchFamily="34" charset="0"/>
                </a:rPr>
                <a:t>Bk future</a:t>
              </a:r>
            </a:p>
          </p:txBody>
        </p: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C6790A6E-8464-4426-A4BE-50374697EBAE}"/>
              </a:ext>
            </a:extLst>
          </p:cNvPr>
          <p:cNvSpPr txBox="1">
            <a:spLocks/>
          </p:cNvSpPr>
          <p:nvPr/>
        </p:nvSpPr>
        <p:spPr>
          <a:xfrm>
            <a:off x="838200" y="1707515"/>
            <a:ext cx="5298659" cy="49071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44000" tIns="180000" rIns="144000" bIns="144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Char char="·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5BF"/>
              </a:buClr>
              <a:buSzPct val="80000"/>
              <a:buFont typeface="Symbol" panose="05050102010706020507" pitchFamily="18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/>
                <a:ea typeface="+mn-ea"/>
                <a:cs typeface="Calibri" panose="020F0502020204030204" pitchFamily="34" charset="0"/>
              </a:rPr>
              <a:t>Comprehensive offering including new advanced designs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 Ligh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2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676F55C-D700-451D-8279-447CD0B4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 &amp; Tools</a:t>
            </a: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2B224AF-0282-423D-B9F4-D91EDCD19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Solutions for Easy RISC-V Customization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2C60F1-E860-4CA4-92AC-12BF229D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/>
                </a:solidFill>
              </a:rPr>
              <a:t>Codasip GmbH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E011D6-1454-4521-997B-ABD77BD9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DD20-5F44-4CC6-91E3-3C224BB7340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21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425"/>
            <a:ext cx="10515600" cy="1325563"/>
          </a:xfrm>
        </p:spPr>
        <p:txBody>
          <a:bodyPr/>
          <a:lstStyle/>
          <a:p>
            <a:r>
              <a:rPr lang="en-US" b="1" dirty="0"/>
              <a:t>Codasip Studio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8AE8340D-31A4-4E52-B551-BB163CBA2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2659" y="2667698"/>
            <a:ext cx="5724423" cy="3556685"/>
          </a:xfr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24000" tIns="144000" rIns="91440" bIns="45720" rtlCol="0" anchor="t">
            <a:no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2000" b="1" dirty="0" err="1">
                <a:solidFill>
                  <a:schemeClr val="accent1"/>
                </a:solidFill>
                <a:ea typeface="MS PGothic" panose="020B0600070205080204" pitchFamily="34" charset="-128"/>
              </a:rPr>
              <a:t>Codasip</a:t>
            </a:r>
            <a:r>
              <a:rPr lang="en-US" sz="2000" b="1" dirty="0">
                <a:solidFill>
                  <a:schemeClr val="accent1"/>
                </a:solidFill>
                <a:ea typeface="MS PGothic" panose="020B0600070205080204" pitchFamily="34" charset="-128"/>
              </a:rPr>
              <a:t> Studio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56909B-9F58-4F37-BF68-D9A4E89C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2009-B4CA-4A1E-A890-693728650569}" type="slidenum">
              <a:rPr lang="en-US" smtClean="0"/>
              <a:t>8</a:t>
            </a:fld>
            <a:endParaRPr lang="en-US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3DF7A71-873F-4E94-B0C3-2FA449C6A188}"/>
              </a:ext>
            </a:extLst>
          </p:cNvPr>
          <p:cNvGrpSpPr/>
          <p:nvPr/>
        </p:nvGrpSpPr>
        <p:grpSpPr>
          <a:xfrm>
            <a:off x="5761718" y="2759977"/>
            <a:ext cx="5509057" cy="3344221"/>
            <a:chOff x="5853996" y="2941775"/>
            <a:chExt cx="5927693" cy="3430872"/>
          </a:xfrm>
        </p:grpSpPr>
        <p:sp>
          <p:nvSpPr>
            <p:cNvPr id="16" name="Text Placeholder 11">
              <a:extLst>
                <a:ext uri="{FF2B5EF4-FFF2-40B4-BE49-F238E27FC236}">
                  <a16:creationId xmlns:a16="http://schemas.microsoft.com/office/drawing/2014/main" id="{5EA7589F-C9A6-4587-8A47-81156FDA48B2}"/>
                </a:ext>
              </a:extLst>
            </p:cNvPr>
            <p:cNvSpPr txBox="1">
              <a:spLocks/>
            </p:cNvSpPr>
            <p:nvPr/>
          </p:nvSpPr>
          <p:spPr>
            <a:xfrm>
              <a:off x="8258497" y="2941775"/>
              <a:ext cx="3523192" cy="16594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180000" tIns="36000" rIns="91440" bIns="45720" rtlCol="0" anchor="t">
              <a:noAutofit/>
            </a:bodyPr>
            <a:lstStyle>
              <a:lvl1pPr marL="342900" indent="-342900" algn="ctr" defTabSz="457200" rtl="0" eaLnBrk="1" latinLnBrk="0" hangingPunct="1">
                <a:spcBef>
                  <a:spcPts val="1968"/>
                </a:spcBef>
                <a:buFont typeface="Arial"/>
                <a:buNone/>
                <a:defRPr lang="en-US" sz="24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ct val="0"/>
                </a:spcBef>
                <a:buFontTx/>
                <a:buNone/>
              </a:pPr>
              <a:r>
                <a:rPr lang="en-US" sz="1200" b="1" dirty="0" err="1">
                  <a:solidFill>
                    <a:schemeClr val="tx1"/>
                  </a:solidFill>
                  <a:ea typeface="MS PGothic" panose="020B0600070205080204" pitchFamily="34" charset="-128"/>
                </a:rPr>
                <a:t>CodAL</a:t>
              </a:r>
              <a:r>
                <a:rPr lang="cs-CZ" sz="12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 – p</a:t>
              </a:r>
              <a:r>
                <a:rPr lang="en-US" sz="1200" dirty="0" err="1">
                  <a:solidFill>
                    <a:schemeClr val="tx1"/>
                  </a:solidFill>
                  <a:ea typeface="MS PGothic" panose="020B0600070205080204" pitchFamily="34" charset="-128"/>
                </a:rPr>
                <a:t>rocessor</a:t>
              </a:r>
              <a:r>
                <a:rPr lang="cs-CZ" sz="12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description</a:t>
              </a:r>
              <a:r>
                <a:rPr lang="cs-CZ" sz="12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language</a:t>
              </a:r>
            </a:p>
          </p:txBody>
        </p:sp>
        <p:sp>
          <p:nvSpPr>
            <p:cNvPr id="17" name="Content Placeholder 7">
              <a:extLst>
                <a:ext uri="{FF2B5EF4-FFF2-40B4-BE49-F238E27FC236}">
                  <a16:creationId xmlns:a16="http://schemas.microsoft.com/office/drawing/2014/main" id="{069B40F0-88FB-403C-8724-2F08CFE3ADD4}"/>
                </a:ext>
              </a:extLst>
            </p:cNvPr>
            <p:cNvSpPr txBox="1">
              <a:spLocks/>
            </p:cNvSpPr>
            <p:nvPr/>
          </p:nvSpPr>
          <p:spPr>
            <a:xfrm>
              <a:off x="8399130" y="3280962"/>
              <a:ext cx="3222014" cy="120109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0" bIns="4572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ts val="1968"/>
                </a:spcBef>
                <a:buFont typeface="Arial"/>
                <a:buChar char="•"/>
                <a:defRPr lang="en-US" sz="2800" b="1" kern="1200" smtClean="0">
                  <a:solidFill>
                    <a:srgbClr val="0A559A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lang="en-US" sz="24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lang="en-US" sz="20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lang="en-US" sz="1800" kern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lang="en-US"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900" dirty="0">
                  <a:solidFill>
                    <a:schemeClr val="tx2"/>
                  </a:solidFill>
                  <a:cs typeface="Courier New" panose="02070309020205020404" pitchFamily="49" charset="0"/>
                </a:rPr>
                <a:t>element </a:t>
              </a:r>
              <a:r>
                <a:rPr lang="en-US" sz="900" dirty="0" err="1">
                  <a:solidFill>
                    <a:schemeClr val="tx1"/>
                  </a:solidFill>
                  <a:cs typeface="Courier New" panose="02070309020205020404" pitchFamily="49" charset="0"/>
                </a:rPr>
                <a:t>i_mac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 {</a:t>
              </a:r>
              <a:b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</a:b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   </a:t>
              </a:r>
              <a:r>
                <a:rPr lang="en-US" sz="900" dirty="0">
                  <a:solidFill>
                    <a:schemeClr val="accent2">
                      <a:lumMod val="75000"/>
                    </a:schemeClr>
                  </a:solidFill>
                  <a:cs typeface="Courier New" panose="02070309020205020404" pitchFamily="49" charset="0"/>
                </a:rPr>
                <a:t>use </a:t>
              </a:r>
              <a:r>
                <a:rPr lang="en-US" sz="900" dirty="0" err="1">
                  <a:solidFill>
                    <a:schemeClr val="tx1"/>
                  </a:solidFill>
                  <a:cs typeface="Courier New" panose="02070309020205020404" pitchFamily="49" charset="0"/>
                </a:rPr>
                <a:t>reg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 as </a:t>
              </a:r>
              <a:r>
                <a:rPr lang="en-US" sz="900" dirty="0" err="1">
                  <a:solidFill>
                    <a:schemeClr val="tx1"/>
                  </a:solidFill>
                  <a:cs typeface="Courier New" panose="02070309020205020404" pitchFamily="49" charset="0"/>
                </a:rPr>
                <a:t>dst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, src1, src2;</a:t>
              </a:r>
              <a:b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</a:b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   </a:t>
              </a:r>
              <a:r>
                <a:rPr lang="en-US" sz="900" dirty="0">
                  <a:solidFill>
                    <a:schemeClr val="accent2">
                      <a:lumMod val="75000"/>
                    </a:schemeClr>
                  </a:solidFill>
                  <a:cs typeface="Courier New" panose="02070309020205020404" pitchFamily="49" charset="0"/>
                </a:rPr>
                <a:t>assembly 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{ “mac” </a:t>
              </a:r>
              <a:r>
                <a:rPr lang="en-US" sz="900" dirty="0" err="1">
                  <a:solidFill>
                    <a:schemeClr val="tx1"/>
                  </a:solidFill>
                  <a:cs typeface="Courier New" panose="02070309020205020404" pitchFamily="49" charset="0"/>
                </a:rPr>
                <a:t>dst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 “,” src1 “,” src2 };</a:t>
              </a:r>
              <a:b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</a:b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   </a:t>
              </a:r>
              <a:r>
                <a:rPr lang="en-US" sz="900" dirty="0">
                  <a:solidFill>
                    <a:schemeClr val="accent2">
                      <a:lumMod val="75000"/>
                    </a:schemeClr>
                  </a:solidFill>
                  <a:cs typeface="Courier New" panose="02070309020205020404" pitchFamily="49" charset="0"/>
                </a:rPr>
                <a:t>binary 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{ OP_MAC </a:t>
              </a:r>
              <a:r>
                <a:rPr lang="en-US" sz="900" dirty="0" err="1">
                  <a:solidFill>
                    <a:schemeClr val="tx1"/>
                  </a:solidFill>
                  <a:cs typeface="Courier New" panose="02070309020205020404" pitchFamily="49" charset="0"/>
                </a:rPr>
                <a:t>dst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 src1 src2 0:bit[9] };</a:t>
              </a:r>
              <a:b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</a:b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      </a:t>
              </a:r>
              <a:r>
                <a:rPr lang="en-US" sz="900" dirty="0">
                  <a:solidFill>
                    <a:schemeClr val="accent2">
                      <a:lumMod val="75000"/>
                    </a:schemeClr>
                  </a:solidFill>
                  <a:cs typeface="Courier New" panose="02070309020205020404" pitchFamily="49" charset="0"/>
                </a:rPr>
                <a:t>semantics 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{</a:t>
              </a:r>
              <a:b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</a:b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         </a:t>
              </a:r>
              <a:r>
                <a:rPr lang="en-US" sz="900" dirty="0" err="1">
                  <a:solidFill>
                    <a:schemeClr val="tx1"/>
                  </a:solidFill>
                  <a:cs typeface="Courier New" panose="02070309020205020404" pitchFamily="49" charset="0"/>
                </a:rPr>
                <a:t>rf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[</a:t>
              </a:r>
              <a:r>
                <a:rPr lang="en-US" sz="900" dirty="0" err="1">
                  <a:solidFill>
                    <a:schemeClr val="tx1"/>
                  </a:solidFill>
                  <a:cs typeface="Courier New" panose="02070309020205020404" pitchFamily="49" charset="0"/>
                </a:rPr>
                <a:t>dst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] += </a:t>
              </a:r>
              <a:r>
                <a:rPr lang="en-US" sz="900" dirty="0" err="1">
                  <a:solidFill>
                    <a:schemeClr val="tx1"/>
                  </a:solidFill>
                  <a:cs typeface="Courier New" panose="02070309020205020404" pitchFamily="49" charset="0"/>
                </a:rPr>
                <a:t>rf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[src1] * </a:t>
              </a:r>
              <a:r>
                <a:rPr lang="en-US" sz="900" dirty="0" err="1">
                  <a:solidFill>
                    <a:schemeClr val="tx1"/>
                  </a:solidFill>
                  <a:cs typeface="Courier New" panose="02070309020205020404" pitchFamily="49" charset="0"/>
                </a:rPr>
                <a:t>rf</a:t>
              </a: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[src2];</a:t>
              </a:r>
              <a:b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</a:b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      };</a:t>
              </a:r>
              <a:b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</a:br>
              <a:r>
                <a:rPr lang="en-US" sz="900" dirty="0">
                  <a:solidFill>
                    <a:schemeClr val="tx1"/>
                  </a:solidFill>
                  <a:cs typeface="Courier New" panose="02070309020205020404" pitchFamily="49" charset="0"/>
                </a:rPr>
                <a:t>};</a:t>
              </a:r>
            </a:p>
          </p:txBody>
        </p:sp>
        <p:sp>
          <p:nvSpPr>
            <p:cNvPr id="19" name="Content Placeholder 9">
              <a:extLst>
                <a:ext uri="{FF2B5EF4-FFF2-40B4-BE49-F238E27FC236}">
                  <a16:creationId xmlns:a16="http://schemas.microsoft.com/office/drawing/2014/main" id="{1D74614F-AADA-41A8-940D-F777857460D6}"/>
                </a:ext>
              </a:extLst>
            </p:cNvPr>
            <p:cNvSpPr txBox="1">
              <a:spLocks/>
            </p:cNvSpPr>
            <p:nvPr/>
          </p:nvSpPr>
          <p:spPr>
            <a:xfrm>
              <a:off x="8245492" y="4702675"/>
              <a:ext cx="3526241" cy="165946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72000" tIns="72000" rIns="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ts val="1000"/>
                </a:spcBef>
                <a:buFont typeface="Arial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31775" indent="-231775" algn="l" defTabSz="40005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en-US" sz="1000" dirty="0">
                  <a:solidFill>
                    <a:schemeClr val="bg1"/>
                  </a:solidFill>
                </a:rPr>
                <a:t>Integrated processor</a:t>
              </a:r>
              <a:r>
                <a:rPr lang="cs-CZ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development</a:t>
              </a:r>
              <a:r>
                <a:rPr lang="cs-CZ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environment</a:t>
              </a:r>
            </a:p>
          </p:txBody>
        </p:sp>
        <p:pic>
          <p:nvPicPr>
            <p:cNvPr id="20" name="Obrázek 6">
              <a:extLst>
                <a:ext uri="{FF2B5EF4-FFF2-40B4-BE49-F238E27FC236}">
                  <a16:creationId xmlns:a16="http://schemas.microsoft.com/office/drawing/2014/main" id="{15737BA9-0846-4A15-B361-FDCFD5AC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29301" y="5010841"/>
              <a:ext cx="3363346" cy="1305342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22" name="Content Placeholder 9">
              <a:extLst>
                <a:ext uri="{FF2B5EF4-FFF2-40B4-BE49-F238E27FC236}">
                  <a16:creationId xmlns:a16="http://schemas.microsoft.com/office/drawing/2014/main" id="{6109ADDB-E5BF-4B47-BD71-BF81D7B05A0C}"/>
                </a:ext>
              </a:extLst>
            </p:cNvPr>
            <p:cNvSpPr txBox="1">
              <a:spLocks/>
            </p:cNvSpPr>
            <p:nvPr/>
          </p:nvSpPr>
          <p:spPr>
            <a:xfrm>
              <a:off x="5863954" y="4356380"/>
              <a:ext cx="2304291" cy="97042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ts val="1000"/>
                </a:spcBef>
                <a:buFont typeface="Arial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31775" indent="-231775" algn="l" defTabSz="40005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SDK automation</a:t>
              </a:r>
            </a:p>
          </p:txBody>
        </p:sp>
        <p:pic>
          <p:nvPicPr>
            <p:cNvPr id="23" name="Obrázek 5" descr="http://llvm.org/img/LLVM-Logo-Derivative-2.png">
              <a:extLst>
                <a:ext uri="{FF2B5EF4-FFF2-40B4-BE49-F238E27FC236}">
                  <a16:creationId xmlns:a16="http://schemas.microsoft.com/office/drawing/2014/main" id="{AF2413E0-8E53-4F30-A580-50DD10475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5011" y="4747947"/>
              <a:ext cx="1146877" cy="402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24" name="Obrázek 6" descr="http://images.mentor.com.s3.amazonaws.com/embedded/gnu.png">
              <a:extLst>
                <a:ext uri="{FF2B5EF4-FFF2-40B4-BE49-F238E27FC236}">
                  <a16:creationId xmlns:a16="http://schemas.microsoft.com/office/drawing/2014/main" id="{3CB5B879-AD1E-4CE9-8C10-47E5207AE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24719" y="4747947"/>
              <a:ext cx="415135" cy="418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sp>
          <p:nvSpPr>
            <p:cNvPr id="26" name="Content Placeholder 9">
              <a:extLst>
                <a:ext uri="{FF2B5EF4-FFF2-40B4-BE49-F238E27FC236}">
                  <a16:creationId xmlns:a16="http://schemas.microsoft.com/office/drawing/2014/main" id="{84D2E2F6-B49C-454A-B163-E98BA08B250B}"/>
                </a:ext>
              </a:extLst>
            </p:cNvPr>
            <p:cNvSpPr txBox="1">
              <a:spLocks/>
            </p:cNvSpPr>
            <p:nvPr/>
          </p:nvSpPr>
          <p:spPr>
            <a:xfrm>
              <a:off x="5863954" y="5402227"/>
              <a:ext cx="2304291" cy="97042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90000" tIns="46800" rIns="9000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ts val="1000"/>
                </a:spcBef>
                <a:buFont typeface="Arial"/>
                <a:buNone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31775" indent="-231775" algn="l" defTabSz="400050" rtl="0" eaLnBrk="1" latinLnBrk="0" hangingPunct="1">
                <a:spcBef>
                  <a:spcPct val="20000"/>
                </a:spcBef>
                <a:buFont typeface="Arial"/>
                <a:buChar char="•"/>
                <a:tabLst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Verification Automation</a:t>
              </a:r>
            </a:p>
          </p:txBody>
        </p:sp>
        <p:pic>
          <p:nvPicPr>
            <p:cNvPr id="27" name="Obrázek 8" descr="http://www.accellera.org/about/policies/logos/uvm_logo.png">
              <a:extLst>
                <a:ext uri="{FF2B5EF4-FFF2-40B4-BE49-F238E27FC236}">
                  <a16:creationId xmlns:a16="http://schemas.microsoft.com/office/drawing/2014/main" id="{593F927D-453F-4A4F-9378-6B282CDDD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4892" y="5784434"/>
              <a:ext cx="532747" cy="365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pic>
          <p:nvPicPr>
            <p:cNvPr id="28" name="Picture 21" descr="systemc_logo.jpg">
              <a:extLst>
                <a:ext uri="{FF2B5EF4-FFF2-40B4-BE49-F238E27FC236}">
                  <a16:creationId xmlns:a16="http://schemas.microsoft.com/office/drawing/2014/main" id="{705DDD42-0A7C-4CF1-B2B0-F361A4FBA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655" y="5784434"/>
              <a:ext cx="1030186" cy="365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sp>
          <p:nvSpPr>
            <p:cNvPr id="30" name="Content Placeholder 9">
              <a:extLst>
                <a:ext uri="{FF2B5EF4-FFF2-40B4-BE49-F238E27FC236}">
                  <a16:creationId xmlns:a16="http://schemas.microsoft.com/office/drawing/2014/main" id="{99409946-A055-4D95-A69A-3B96A109A76B}"/>
                </a:ext>
              </a:extLst>
            </p:cNvPr>
            <p:cNvSpPr txBox="1">
              <a:spLocks/>
            </p:cNvSpPr>
            <p:nvPr/>
          </p:nvSpPr>
          <p:spPr>
            <a:xfrm>
              <a:off x="5853996" y="3510324"/>
              <a:ext cx="2304291" cy="78860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ts val="1968"/>
                </a:spcBef>
                <a:buFont typeface="Arial"/>
                <a:buChar char="•"/>
                <a:defRPr sz="32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/>
                <a:buNone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RTL Automation</a:t>
              </a: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E610D25B-E6A7-4DAB-8D35-391F3ACD616C}"/>
                </a:ext>
              </a:extLst>
            </p:cNvPr>
            <p:cNvSpPr txBox="1"/>
            <p:nvPr/>
          </p:nvSpPr>
          <p:spPr>
            <a:xfrm>
              <a:off x="6096529" y="3936927"/>
              <a:ext cx="919570" cy="215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dirty="0">
                  <a:ln w="18000">
                    <a:solidFill>
                      <a:srgbClr val="000000"/>
                    </a:solidFill>
                    <a:prstDash val="solid"/>
                    <a:miter lim="800000"/>
                  </a:ln>
                  <a:solidFill>
                    <a:srgbClr val="000000"/>
                  </a:solidFill>
                </a:rPr>
                <a:t>Verilog</a:t>
              </a: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ACE24608-2A65-4CAB-A19B-0CACF8BF43A3}"/>
                </a:ext>
              </a:extLst>
            </p:cNvPr>
            <p:cNvSpPr txBox="1"/>
            <p:nvPr/>
          </p:nvSpPr>
          <p:spPr>
            <a:xfrm>
              <a:off x="7096395" y="3897352"/>
              <a:ext cx="871784" cy="303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000000"/>
                  </a:solidFill>
                </a:rPr>
                <a:t>VHDL</a:t>
              </a:r>
            </a:p>
          </p:txBody>
        </p:sp>
      </p:grpSp>
      <p:sp>
        <p:nvSpPr>
          <p:cNvPr id="33" name="Zástupný obsah 3">
            <a:extLst>
              <a:ext uri="{FF2B5EF4-FFF2-40B4-BE49-F238E27FC236}">
                <a16:creationId xmlns:a16="http://schemas.microsoft.com/office/drawing/2014/main" id="{55534788-7ABC-4591-A062-26A157F056F5}"/>
              </a:ext>
            </a:extLst>
          </p:cNvPr>
          <p:cNvSpPr txBox="1">
            <a:spLocks/>
          </p:cNvSpPr>
          <p:nvPr/>
        </p:nvSpPr>
        <p:spPr>
          <a:xfrm>
            <a:off x="838199" y="2676755"/>
            <a:ext cx="4896739" cy="348773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Char char="·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5000" dirty="0"/>
              <a:t>Customization of base instruction set: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Symbol" panose="05050102010706020507" pitchFamily="18" charset="2"/>
              <a:buChar char="·"/>
            </a:pPr>
            <a:r>
              <a:rPr lang="en-US" sz="4100" dirty="0"/>
              <a:t>Single cycle MAC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Symbol" panose="05050102010706020507" pitchFamily="18" charset="2"/>
              <a:buChar char="·"/>
            </a:pPr>
            <a:r>
              <a:rPr lang="en-US" sz="4100" dirty="0"/>
              <a:t>Custom crypto functions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Symbol" panose="05050102010706020507" pitchFamily="18" charset="2"/>
              <a:buChar char="·"/>
            </a:pPr>
            <a:r>
              <a:rPr lang="en-US" sz="4100" dirty="0"/>
              <a:t>And many more…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000" dirty="0"/>
              <a:t>Complete IP package on output: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Symbol" panose="05050102010706020507" pitchFamily="18" charset="2"/>
              <a:buChar char="·"/>
            </a:pPr>
            <a:r>
              <a:rPr lang="en-US" sz="4100" dirty="0"/>
              <a:t>C/C++ LLVM-based compiler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Symbol" panose="05050102010706020507" pitchFamily="18" charset="2"/>
              <a:buChar char="·"/>
            </a:pPr>
            <a:r>
              <a:rPr lang="en-US" sz="4100" dirty="0"/>
              <a:t>C/C++ Libraries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Symbol" panose="05050102010706020507" pitchFamily="18" charset="2"/>
              <a:buChar char="·"/>
            </a:pPr>
            <a:r>
              <a:rPr lang="en-US" sz="4100" dirty="0"/>
              <a:t>Assembler, disassembler, linker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Symbol" panose="05050102010706020507" pitchFamily="18" charset="2"/>
              <a:buChar char="·"/>
            </a:pPr>
            <a:r>
              <a:rPr lang="en-US" sz="4100" dirty="0"/>
              <a:t>ISS (incl. cycle accurate), debugger, profiler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Symbol" panose="05050102010706020507" pitchFamily="18" charset="2"/>
              <a:buChar char="·"/>
            </a:pPr>
            <a:r>
              <a:rPr lang="en-US" sz="4100" dirty="0"/>
              <a:t>UVM </a:t>
            </a:r>
            <a:r>
              <a:rPr lang="en-US" sz="4100" dirty="0" err="1"/>
              <a:t>SystemVerilog</a:t>
            </a:r>
            <a:r>
              <a:rPr lang="en-US" sz="4100" dirty="0"/>
              <a:t> testbench</a:t>
            </a:r>
          </a:p>
          <a:p>
            <a:endParaRPr lang="en-US" sz="3300" dirty="0"/>
          </a:p>
        </p:txBody>
      </p:sp>
      <p:sp>
        <p:nvSpPr>
          <p:cNvPr id="35" name="Zástupný obsah 8">
            <a:extLst>
              <a:ext uri="{FF2B5EF4-FFF2-40B4-BE49-F238E27FC236}">
                <a16:creationId xmlns:a16="http://schemas.microsoft.com/office/drawing/2014/main" id="{206D1CC3-E509-4C75-ACE1-6C965A2328D1}"/>
              </a:ext>
            </a:extLst>
          </p:cNvPr>
          <p:cNvSpPr txBox="1">
            <a:spLocks/>
          </p:cNvSpPr>
          <p:nvPr/>
        </p:nvSpPr>
        <p:spPr>
          <a:xfrm>
            <a:off x="838199" y="1357314"/>
            <a:ext cx="10515601" cy="103332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180000" tIns="0" rIns="18000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Char char="·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Symbol" panose="05050102010706020507" pitchFamily="18" charset="2"/>
              <a:buChar char="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1800" b="1"/>
              <a:t>Studio</a:t>
            </a:r>
            <a:r>
              <a:rPr lang="en-US" sz="1800"/>
              <a:t> = unique collection of tools for </a:t>
            </a:r>
            <a:r>
              <a:rPr lang="en-US" sz="1800">
                <a:solidFill>
                  <a:schemeClr val="accent2"/>
                </a:solidFill>
              </a:rPr>
              <a:t>fast &amp; easy modification </a:t>
            </a:r>
            <a:r>
              <a:rPr lang="en-US" sz="1800"/>
              <a:t>of RISC-V processors. </a:t>
            </a:r>
            <a:r>
              <a:rPr lang="en-US" sz="1800">
                <a:solidFill>
                  <a:schemeClr val="accent2"/>
                </a:solidFill>
              </a:rPr>
              <a:t>All-in-one</a:t>
            </a:r>
            <a:r>
              <a:rPr lang="en-US" sz="1800"/>
              <a:t>, highly automated. Introduced in 2014, </a:t>
            </a:r>
            <a:r>
              <a:rPr lang="en-US" sz="1800">
                <a:solidFill>
                  <a:schemeClr val="accent2"/>
                </a:solidFill>
              </a:rPr>
              <a:t>silicon-proven</a:t>
            </a:r>
            <a:r>
              <a:rPr lang="en-US" sz="1800"/>
              <a:t> by major vendors.</a:t>
            </a:r>
          </a:p>
        </p:txBody>
      </p:sp>
      <p:sp>
        <p:nvSpPr>
          <p:cNvPr id="25" name="Zástupný symbol pro zápatí 4">
            <a:extLst>
              <a:ext uri="{FF2B5EF4-FFF2-40B4-BE49-F238E27FC236}">
                <a16:creationId xmlns:a16="http://schemas.microsoft.com/office/drawing/2014/main" id="{A4AF0A80-3D68-4DAA-9A60-BB54C9E7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279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</p:spTree>
    <p:extLst>
      <p:ext uri="{BB962C8B-B14F-4D97-AF65-F5344CB8AC3E}">
        <p14:creationId xmlns:p14="http://schemas.microsoft.com/office/powerpoint/2010/main" val="87284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2541" y="-6649"/>
            <a:ext cx="11306919" cy="130710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Bk Core Customization with Codasip Studio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23" name="Zástupný symbol pro zápatí 4">
            <a:extLst>
              <a:ext uri="{FF2B5EF4-FFF2-40B4-BE49-F238E27FC236}">
                <a16:creationId xmlns:a16="http://schemas.microsoft.com/office/drawing/2014/main" id="{2ECF69CE-5BE8-45CC-9D26-A93FD49A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GmbH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B59C5-0220-4927-96C8-5ECAD261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1AB8-8BFB-492B-8AF1-CBBA07E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1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820" y="1098999"/>
            <a:ext cx="3009852" cy="198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27"/>
          <p:cNvSpPr txBox="1">
            <a:spLocks noChangeArrowheads="1"/>
          </p:cNvSpPr>
          <p:nvPr/>
        </p:nvSpPr>
        <p:spPr bwMode="auto">
          <a:xfrm>
            <a:off x="9458573" y="4015957"/>
            <a:ext cx="1996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17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/>
                <a:ea typeface="MS PGothic" charset="0"/>
              </a:rPr>
              <a:t>ISA extensions are quickly implemented and analyzed during design space exploration</a:t>
            </a:r>
          </a:p>
        </p:txBody>
      </p:sp>
      <p:pic>
        <p:nvPicPr>
          <p:cNvPr id="52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3080" y="2003630"/>
            <a:ext cx="2532180" cy="18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28"/>
          <p:cNvSpPr txBox="1">
            <a:spLocks noChangeArrowheads="1"/>
          </p:cNvSpPr>
          <p:nvPr/>
        </p:nvSpPr>
        <p:spPr bwMode="auto">
          <a:xfrm>
            <a:off x="8923080" y="1511365"/>
            <a:ext cx="2532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prstClr val="black">
                    <a:lumMod val="85000"/>
                    <a:lumOff val="15000"/>
                  </a:prstClr>
                </a:solidFill>
                <a:latin typeface="Helvetica Light"/>
                <a:ea typeface="MS PGothic" charset="0"/>
                <a:cs typeface="MS PGothic" charset="0"/>
              </a:defRPr>
            </a:lvl1pPr>
            <a:lvl2pPr>
              <a:defRPr sz="1700">
                <a:latin typeface="Arial" charset="0"/>
                <a:ea typeface="MS PGothic" charset="0"/>
                <a:cs typeface="MS PGothic" charset="0"/>
              </a:defRPr>
            </a:lvl2pPr>
            <a:lvl3pPr>
              <a:defRPr sz="1600">
                <a:latin typeface="Arial" charset="0"/>
                <a:ea typeface="MS PGothic" charset="0"/>
                <a:cs typeface="MS PGothic" charset="0"/>
              </a:defRPr>
            </a:lvl3pPr>
            <a:lvl4pPr>
              <a:defRPr sz="1500">
                <a:latin typeface="Arial" charset="0"/>
                <a:ea typeface="MS PGothic" charset="0"/>
                <a:cs typeface="MS PGothic" charset="0"/>
              </a:defRPr>
            </a:lvl4pPr>
            <a:lvl5pPr>
              <a:defRPr sz="1400">
                <a:latin typeface="Arial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latin typeface="Arial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latin typeface="Arial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latin typeface="Arial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/>
                <a:ea typeface="MS PGothic" charset="0"/>
              </a:rPr>
              <a:t>Profiling of embedded application SW enables processor optimizations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361" y="2718501"/>
            <a:ext cx="3009851" cy="2028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2990" y="3218337"/>
            <a:ext cx="1485471" cy="609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Your RISC-V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HDK</a:t>
            </a:r>
          </a:p>
        </p:txBody>
      </p:sp>
      <p:sp>
        <p:nvSpPr>
          <p:cNvPr id="13" name="Flowchart: Magnetic Disk 12"/>
          <p:cNvSpPr/>
          <p:nvPr/>
        </p:nvSpPr>
        <p:spPr>
          <a:xfrm>
            <a:off x="2538562" y="1278975"/>
            <a:ext cx="1712860" cy="698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Your RISC-V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Models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093336" y="2258383"/>
            <a:ext cx="0" cy="225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2538562" y="2739859"/>
            <a:ext cx="231696" cy="443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4056626" y="2760792"/>
            <a:ext cx="194796" cy="380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736740" y="5132390"/>
            <a:ext cx="10718520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17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15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MS PGothic" charset="0"/>
              </a:rPr>
              <a:t>Codasip Studio automatically generates all processor IP design kits and verifies for RISC-V compliance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MS PGothic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MS PGothic" charset="0"/>
              </a:rPr>
              <a:t>(you still need to verify your own resources and instructions)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MS PGothic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/>
              <a:ea typeface="MS PGothic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338A8-CA5F-454E-8707-0F8D5524DF92}"/>
              </a:ext>
            </a:extLst>
          </p:cNvPr>
          <p:cNvSpPr txBox="1"/>
          <p:nvPr/>
        </p:nvSpPr>
        <p:spPr>
          <a:xfrm>
            <a:off x="1632989" y="3827937"/>
            <a:ext cx="1485471" cy="114568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Hardware Design Kit</a:t>
            </a:r>
          </a:p>
          <a:p>
            <a:pPr marL="216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RTL models</a:t>
            </a:r>
          </a:p>
          <a:p>
            <a:pPr marL="216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Synthesis scripts</a:t>
            </a:r>
          </a:p>
          <a:p>
            <a:pPr marL="216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Verification models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and simulators</a:t>
            </a:r>
          </a:p>
          <a:p>
            <a:pPr marL="216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Virtual prototypes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E578B-A5DD-47B4-A805-D97B17BB9358}"/>
              </a:ext>
            </a:extLst>
          </p:cNvPr>
          <p:cNvSpPr txBox="1"/>
          <p:nvPr/>
        </p:nvSpPr>
        <p:spPr>
          <a:xfrm>
            <a:off x="3772735" y="3830564"/>
            <a:ext cx="1485471" cy="1145680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marL="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Software Design Kit</a:t>
            </a:r>
          </a:p>
          <a:p>
            <a:pPr marL="216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Compiler</a:t>
            </a:r>
          </a:p>
          <a:p>
            <a:pPr marL="216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Assembler</a:t>
            </a:r>
          </a:p>
          <a:p>
            <a:pPr marL="216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Linker</a:t>
            </a:r>
          </a:p>
          <a:p>
            <a:pPr marL="216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Debugger</a:t>
            </a:r>
          </a:p>
          <a:p>
            <a:pPr marL="216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IDE 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etc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D430F73-D68E-4F8E-8C08-749501F560D1}"/>
              </a:ext>
            </a:extLst>
          </p:cNvPr>
          <p:cNvSpPr/>
          <p:nvPr/>
        </p:nvSpPr>
        <p:spPr>
          <a:xfrm>
            <a:off x="2133714" y="2160440"/>
            <a:ext cx="2504412" cy="598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Codasip Studio Toolset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2315E3-F0BA-4293-9800-10D696595485}"/>
              </a:ext>
            </a:extLst>
          </p:cNvPr>
          <p:cNvSpPr/>
          <p:nvPr/>
        </p:nvSpPr>
        <p:spPr>
          <a:xfrm>
            <a:off x="3772735" y="3218337"/>
            <a:ext cx="1485471" cy="609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Your RISC-V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SDK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F455D7-20EA-4D8E-B555-7E0740D5EAEF}"/>
              </a:ext>
            </a:extLst>
          </p:cNvPr>
          <p:cNvCxnSpPr>
            <a:cxnSpLocks/>
          </p:cNvCxnSpPr>
          <p:nvPr/>
        </p:nvCxnSpPr>
        <p:spPr>
          <a:xfrm>
            <a:off x="2064470" y="1430614"/>
            <a:ext cx="399684" cy="19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B2A584-175B-429F-928A-71822B4EFE53}"/>
              </a:ext>
            </a:extLst>
          </p:cNvPr>
          <p:cNvSpPr txBox="1"/>
          <p:nvPr/>
        </p:nvSpPr>
        <p:spPr>
          <a:xfrm>
            <a:off x="736740" y="1101798"/>
            <a:ext cx="1603324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Start from Bk3/5/7 cores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Add instructions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Add resources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Modify pipeline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1672781"/>
      </p:ext>
    </p:extLst>
  </p:cSld>
  <p:clrMapOvr>
    <a:masterClrMapping/>
  </p:clrMapOvr>
</p:sld>
</file>

<file path=ppt/theme/theme1.xml><?xml version="1.0" encoding="utf-8"?>
<a:theme xmlns:a="http://schemas.openxmlformats.org/drawingml/2006/main" name="1_Codasip_PowerPoint_Theme1">
  <a:themeElements>
    <a:clrScheme name="Codasip">
      <a:dk1>
        <a:srgbClr val="000000"/>
      </a:dk1>
      <a:lt1>
        <a:sysClr val="window" lastClr="FFFFFF"/>
      </a:lt1>
      <a:dk2>
        <a:srgbClr val="58595B"/>
      </a:dk2>
      <a:lt2>
        <a:srgbClr val="ECECEC"/>
      </a:lt2>
      <a:accent1>
        <a:srgbClr val="164194"/>
      </a:accent1>
      <a:accent2>
        <a:srgbClr val="0075BF"/>
      </a:accent2>
      <a:accent3>
        <a:srgbClr val="FFFF00"/>
      </a:accent3>
      <a:accent4>
        <a:srgbClr val="FFC000"/>
      </a:accent4>
      <a:accent5>
        <a:srgbClr val="FF0000"/>
      </a:accent5>
      <a:accent6>
        <a:srgbClr val="878787"/>
      </a:accent6>
      <a:hlink>
        <a:srgbClr val="0075BF"/>
      </a:hlink>
      <a:folHlink>
        <a:srgbClr val="AD4482"/>
      </a:folHlink>
    </a:clrScheme>
    <a:fontScheme name="Codasip Open Sans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C-V-vs-ARM-intro" id="{3B224721-90B0-4E56-A1F1-FBAB86197C0B}" vid="{1F2DF337-3DAB-4464-BCAE-F20F1EE67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Codasip Corp Overview Q219 rev1</Template>
  <TotalTime>1046</TotalTime>
  <Words>1509</Words>
  <Application>Microsoft Office PowerPoint</Application>
  <PresentationFormat>宽屏</PresentationFormat>
  <Paragraphs>269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Open Sans</vt:lpstr>
      <vt:lpstr>Open Sans Light</vt:lpstr>
      <vt:lpstr>Open Sans Semibold</vt:lpstr>
      <vt:lpstr>Arial</vt:lpstr>
      <vt:lpstr>Calibri</vt:lpstr>
      <vt:lpstr>Courier New</vt:lpstr>
      <vt:lpstr>Symbol</vt:lpstr>
      <vt:lpstr>Wingdings</vt:lpstr>
      <vt:lpstr>1_Codasip_PowerPoint_Theme1</vt:lpstr>
      <vt:lpstr>Introduction to Codasip and RISC-V IP</vt:lpstr>
      <vt:lpstr>The Company</vt:lpstr>
      <vt:lpstr>Who is Codasip?</vt:lpstr>
      <vt:lpstr>Codasip RISC-V Solutions</vt:lpstr>
      <vt:lpstr>BK: Customizable RISC-V Cores</vt:lpstr>
      <vt:lpstr>BK cores Roadmap</vt:lpstr>
      <vt:lpstr>Customization &amp; Tools</vt:lpstr>
      <vt:lpstr>Codasip Studio</vt:lpstr>
      <vt:lpstr>Bk Core Customization with Codasip Studio</vt:lpstr>
      <vt:lpstr>Configuration and Custom Extensions</vt:lpstr>
      <vt:lpstr>ISA Customization Benefits</vt:lpstr>
      <vt:lpstr>Example: B Extension Functional Model</vt:lpstr>
      <vt:lpstr>Example: B Extension Implementation Model</vt:lpstr>
      <vt:lpstr>Why Customization-Aware SDK?</vt:lpstr>
      <vt:lpstr>PowerPoint 演示文稿</vt:lpstr>
      <vt:lpstr>Customer Successes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WDC with Codasip</dc:title>
  <dc:creator>Zdenek Prikryl</dc:creator>
  <cp:lastModifiedBy>Tina</cp:lastModifiedBy>
  <cp:revision>96</cp:revision>
  <dcterms:created xsi:type="dcterms:W3CDTF">2019-03-28T12:48:44Z</dcterms:created>
  <dcterms:modified xsi:type="dcterms:W3CDTF">2019-05-05T23:18:51Z</dcterms:modified>
</cp:coreProperties>
</file>