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8" r:id="rId1"/>
  </p:sldMasterIdLst>
  <p:notesMasterIdLst>
    <p:notesMasterId r:id="rId25"/>
  </p:notesMasterIdLst>
  <p:sldIdLst>
    <p:sldId id="257" r:id="rId2"/>
    <p:sldId id="342" r:id="rId3"/>
    <p:sldId id="339" r:id="rId4"/>
    <p:sldId id="337" r:id="rId5"/>
    <p:sldId id="338" r:id="rId6"/>
    <p:sldId id="336" r:id="rId7"/>
    <p:sldId id="282" r:id="rId8"/>
    <p:sldId id="334" r:id="rId9"/>
    <p:sldId id="267" r:id="rId10"/>
    <p:sldId id="262" r:id="rId11"/>
    <p:sldId id="261" r:id="rId12"/>
    <p:sldId id="340" r:id="rId13"/>
    <p:sldId id="345" r:id="rId14"/>
    <p:sldId id="346" r:id="rId15"/>
    <p:sldId id="343" r:id="rId16"/>
    <p:sldId id="347" r:id="rId17"/>
    <p:sldId id="269" r:id="rId18"/>
    <p:sldId id="344" r:id="rId19"/>
    <p:sldId id="268" r:id="rId20"/>
    <p:sldId id="348" r:id="rId21"/>
    <p:sldId id="271" r:id="rId22"/>
    <p:sldId id="280" r:id="rId23"/>
    <p:sldId id="341"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663300"/>
    <a:srgbClr val="02326D"/>
    <a:srgbClr val="F8F8F8"/>
    <a:srgbClr val="FEFEFE"/>
    <a:srgbClr val="0D8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7BAEA9-6DA3-43AB-93FE-A62356C5D4F6}">
  <a:tblStyle styleId="{B87BAEA9-6DA3-43AB-93FE-A62356C5D4F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30522B4-6CB3-4368-A87B-AFC621FAF7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22D495-E428-4E21-BDE2-E3D3574FB85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8" autoAdjust="0"/>
    <p:restoredTop sz="94444" autoAdjust="0"/>
  </p:normalViewPr>
  <p:slideViewPr>
    <p:cSldViewPr snapToGrid="0">
      <p:cViewPr varScale="1">
        <p:scale>
          <a:sx n="131" d="100"/>
          <a:sy n="131" d="100"/>
        </p:scale>
        <p:origin x="108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ista Redmond" userId="2bb2292730fdb359" providerId="LiveId" clId="{BB5A7F29-6D5A-41E3-BE8E-C84B49CD3B4B}"/>
    <pc:docChg chg="undo custSel modSld">
      <pc:chgData name="Calista Redmond" userId="2bb2292730fdb359" providerId="LiveId" clId="{BB5A7F29-6D5A-41E3-BE8E-C84B49CD3B4B}" dt="2020-12-05T13:45:01.923" v="674" actId="1037"/>
      <pc:docMkLst>
        <pc:docMk/>
      </pc:docMkLst>
      <pc:sldChg chg="addSp delSp modSp mod">
        <pc:chgData name="Calista Redmond" userId="2bb2292730fdb359" providerId="LiveId" clId="{BB5A7F29-6D5A-41E3-BE8E-C84B49CD3B4B}" dt="2020-12-05T13:45:01.923" v="674" actId="1037"/>
        <pc:sldMkLst>
          <pc:docMk/>
          <pc:sldMk cId="3210340910" sldId="342"/>
        </pc:sldMkLst>
        <pc:spChg chg="mod">
          <ac:chgData name="Calista Redmond" userId="2bb2292730fdb359" providerId="LiveId" clId="{BB5A7F29-6D5A-41E3-BE8E-C84B49CD3B4B}" dt="2020-12-05T13:43:35.966" v="647" actId="20577"/>
          <ac:spMkLst>
            <pc:docMk/>
            <pc:sldMk cId="3210340910" sldId="342"/>
            <ac:spMk id="3" creationId="{8C3A95AE-3DA3-491C-91A3-1C9ACB4BC2D5}"/>
          </ac:spMkLst>
        </pc:spChg>
        <pc:picChg chg="add mod">
          <ac:chgData name="Calista Redmond" userId="2bb2292730fdb359" providerId="LiveId" clId="{BB5A7F29-6D5A-41E3-BE8E-C84B49CD3B4B}" dt="2020-12-05T13:44:56.450" v="669" actId="1037"/>
          <ac:picMkLst>
            <pc:docMk/>
            <pc:sldMk cId="3210340910" sldId="342"/>
            <ac:picMk id="4" creationId="{BBC00D1D-5575-48C5-A902-D7C5007716B6}"/>
          </ac:picMkLst>
        </pc:picChg>
        <pc:picChg chg="add mod">
          <ac:chgData name="Calista Redmond" userId="2bb2292730fdb359" providerId="LiveId" clId="{BB5A7F29-6D5A-41E3-BE8E-C84B49CD3B4B}" dt="2020-12-05T13:44:46.486" v="665" actId="1036"/>
          <ac:picMkLst>
            <pc:docMk/>
            <pc:sldMk cId="3210340910" sldId="342"/>
            <ac:picMk id="6" creationId="{1605BC88-FD2D-45A2-9037-769A0EFF246C}"/>
          </ac:picMkLst>
        </pc:picChg>
        <pc:picChg chg="mod">
          <ac:chgData name="Calista Redmond" userId="2bb2292730fdb359" providerId="LiveId" clId="{BB5A7F29-6D5A-41E3-BE8E-C84B49CD3B4B}" dt="2020-12-05T13:44:46.486" v="665" actId="1036"/>
          <ac:picMkLst>
            <pc:docMk/>
            <pc:sldMk cId="3210340910" sldId="342"/>
            <ac:picMk id="7" creationId="{541C2102-359A-4A73-B3D4-4FE2AEF09DA7}"/>
          </ac:picMkLst>
        </pc:picChg>
        <pc:picChg chg="mod">
          <ac:chgData name="Calista Redmond" userId="2bb2292730fdb359" providerId="LiveId" clId="{BB5A7F29-6D5A-41E3-BE8E-C84B49CD3B4B}" dt="2020-12-05T13:44:46.486" v="665" actId="1036"/>
          <ac:picMkLst>
            <pc:docMk/>
            <pc:sldMk cId="3210340910" sldId="342"/>
            <ac:picMk id="9" creationId="{E5C0DE2C-FB80-4C56-904C-262D5A12BA6D}"/>
          </ac:picMkLst>
        </pc:picChg>
        <pc:picChg chg="add mod">
          <ac:chgData name="Calista Redmond" userId="2bb2292730fdb359" providerId="LiveId" clId="{BB5A7F29-6D5A-41E3-BE8E-C84B49CD3B4B}" dt="2020-12-05T13:44:46.486" v="665" actId="1036"/>
          <ac:picMkLst>
            <pc:docMk/>
            <pc:sldMk cId="3210340910" sldId="342"/>
            <ac:picMk id="10" creationId="{7EB2B8D7-78F7-442E-875D-6654CD6A6E2C}"/>
          </ac:picMkLst>
        </pc:picChg>
        <pc:picChg chg="mod">
          <ac:chgData name="Calista Redmond" userId="2bb2292730fdb359" providerId="LiveId" clId="{BB5A7F29-6D5A-41E3-BE8E-C84B49CD3B4B}" dt="2020-12-05T13:44:46.486" v="665" actId="1036"/>
          <ac:picMkLst>
            <pc:docMk/>
            <pc:sldMk cId="3210340910" sldId="342"/>
            <ac:picMk id="11" creationId="{2CF4AE5F-3E03-4909-843A-680AF906735C}"/>
          </ac:picMkLst>
        </pc:picChg>
        <pc:picChg chg="mod">
          <ac:chgData name="Calista Redmond" userId="2bb2292730fdb359" providerId="LiveId" clId="{BB5A7F29-6D5A-41E3-BE8E-C84B49CD3B4B}" dt="2020-12-05T13:44:46.486" v="665" actId="1036"/>
          <ac:picMkLst>
            <pc:docMk/>
            <pc:sldMk cId="3210340910" sldId="342"/>
            <ac:picMk id="13" creationId="{5FB4EC1F-3B15-42F7-BBE8-CA298AFBBA3A}"/>
          </ac:picMkLst>
        </pc:picChg>
        <pc:picChg chg="add mod">
          <ac:chgData name="Calista Redmond" userId="2bb2292730fdb359" providerId="LiveId" clId="{BB5A7F29-6D5A-41E3-BE8E-C84B49CD3B4B}" dt="2020-12-05T13:44:46.486" v="665" actId="1036"/>
          <ac:picMkLst>
            <pc:docMk/>
            <pc:sldMk cId="3210340910" sldId="342"/>
            <ac:picMk id="14" creationId="{4A2E381F-5E2A-4878-9264-333225850571}"/>
          </ac:picMkLst>
        </pc:picChg>
        <pc:picChg chg="mod">
          <ac:chgData name="Calista Redmond" userId="2bb2292730fdb359" providerId="LiveId" clId="{BB5A7F29-6D5A-41E3-BE8E-C84B49CD3B4B}" dt="2020-12-05T13:44:46.486" v="665" actId="1036"/>
          <ac:picMkLst>
            <pc:docMk/>
            <pc:sldMk cId="3210340910" sldId="342"/>
            <ac:picMk id="15" creationId="{8958F645-45DE-44D5-A165-2DB97E2CEA97}"/>
          </ac:picMkLst>
        </pc:picChg>
        <pc:picChg chg="mod">
          <ac:chgData name="Calista Redmond" userId="2bb2292730fdb359" providerId="LiveId" clId="{BB5A7F29-6D5A-41E3-BE8E-C84B49CD3B4B}" dt="2020-12-05T13:44:46.486" v="665" actId="1036"/>
          <ac:picMkLst>
            <pc:docMk/>
            <pc:sldMk cId="3210340910" sldId="342"/>
            <ac:picMk id="17" creationId="{DB13E5E3-F766-4573-8643-EBF845B1E6D4}"/>
          </ac:picMkLst>
        </pc:picChg>
        <pc:picChg chg="add mod">
          <ac:chgData name="Calista Redmond" userId="2bb2292730fdb359" providerId="LiveId" clId="{BB5A7F29-6D5A-41E3-BE8E-C84B49CD3B4B}" dt="2020-12-05T13:44:46.486" v="665" actId="1036"/>
          <ac:picMkLst>
            <pc:docMk/>
            <pc:sldMk cId="3210340910" sldId="342"/>
            <ac:picMk id="18" creationId="{4EC85866-A3E7-4D83-BCEB-382428DBDF1E}"/>
          </ac:picMkLst>
        </pc:picChg>
        <pc:picChg chg="mod">
          <ac:chgData name="Calista Redmond" userId="2bb2292730fdb359" providerId="LiveId" clId="{BB5A7F29-6D5A-41E3-BE8E-C84B49CD3B4B}" dt="2020-12-05T13:44:46.486" v="665" actId="1036"/>
          <ac:picMkLst>
            <pc:docMk/>
            <pc:sldMk cId="3210340910" sldId="342"/>
            <ac:picMk id="19" creationId="{99B5CE64-C1B1-4E97-ACBB-1D8AF5665E7D}"/>
          </ac:picMkLst>
        </pc:picChg>
        <pc:picChg chg="mod">
          <ac:chgData name="Calista Redmond" userId="2bb2292730fdb359" providerId="LiveId" clId="{BB5A7F29-6D5A-41E3-BE8E-C84B49CD3B4B}" dt="2020-12-05T13:44:46.486" v="665" actId="1036"/>
          <ac:picMkLst>
            <pc:docMk/>
            <pc:sldMk cId="3210340910" sldId="342"/>
            <ac:picMk id="21" creationId="{5288475A-A416-466D-B549-F283791D25D9}"/>
          </ac:picMkLst>
        </pc:picChg>
        <pc:picChg chg="add mod">
          <ac:chgData name="Calista Redmond" userId="2bb2292730fdb359" providerId="LiveId" clId="{BB5A7F29-6D5A-41E3-BE8E-C84B49CD3B4B}" dt="2020-12-05T13:44:46.486" v="665" actId="1036"/>
          <ac:picMkLst>
            <pc:docMk/>
            <pc:sldMk cId="3210340910" sldId="342"/>
            <ac:picMk id="22" creationId="{60C8F57F-7DF5-418D-8CCB-FF7CB0AED986}"/>
          </ac:picMkLst>
        </pc:picChg>
        <pc:picChg chg="mod">
          <ac:chgData name="Calista Redmond" userId="2bb2292730fdb359" providerId="LiveId" clId="{BB5A7F29-6D5A-41E3-BE8E-C84B49CD3B4B}" dt="2020-12-05T13:44:46.486" v="665" actId="1036"/>
          <ac:picMkLst>
            <pc:docMk/>
            <pc:sldMk cId="3210340910" sldId="342"/>
            <ac:picMk id="23" creationId="{871D8409-6ED6-4906-8D10-44A6DF56D783}"/>
          </ac:picMkLst>
        </pc:picChg>
        <pc:picChg chg="mod">
          <ac:chgData name="Calista Redmond" userId="2bb2292730fdb359" providerId="LiveId" clId="{BB5A7F29-6D5A-41E3-BE8E-C84B49CD3B4B}" dt="2020-12-05T13:44:46.486" v="665" actId="1036"/>
          <ac:picMkLst>
            <pc:docMk/>
            <pc:sldMk cId="3210340910" sldId="342"/>
            <ac:picMk id="25" creationId="{05635AF3-FE04-4975-A344-FC20231613C0}"/>
          </ac:picMkLst>
        </pc:picChg>
        <pc:picChg chg="mod">
          <ac:chgData name="Calista Redmond" userId="2bb2292730fdb359" providerId="LiveId" clId="{BB5A7F29-6D5A-41E3-BE8E-C84B49CD3B4B}" dt="2020-12-05T13:44:46.486" v="665" actId="1036"/>
          <ac:picMkLst>
            <pc:docMk/>
            <pc:sldMk cId="3210340910" sldId="342"/>
            <ac:picMk id="27" creationId="{E80E6B33-508D-4A52-9041-5FF403D7AB78}"/>
          </ac:picMkLst>
        </pc:picChg>
        <pc:picChg chg="mod">
          <ac:chgData name="Calista Redmond" userId="2bb2292730fdb359" providerId="LiveId" clId="{BB5A7F29-6D5A-41E3-BE8E-C84B49CD3B4B}" dt="2020-12-05T13:44:46.486" v="665" actId="1036"/>
          <ac:picMkLst>
            <pc:docMk/>
            <pc:sldMk cId="3210340910" sldId="342"/>
            <ac:picMk id="29" creationId="{A8C0BB22-20E6-41C4-975F-160082433C5F}"/>
          </ac:picMkLst>
        </pc:picChg>
        <pc:picChg chg="mod">
          <ac:chgData name="Calista Redmond" userId="2bb2292730fdb359" providerId="LiveId" clId="{BB5A7F29-6D5A-41E3-BE8E-C84B49CD3B4B}" dt="2020-12-05T13:44:46.486" v="665" actId="1036"/>
          <ac:picMkLst>
            <pc:docMk/>
            <pc:sldMk cId="3210340910" sldId="342"/>
            <ac:picMk id="31" creationId="{E2AA1F3D-ECBC-443C-9FD4-939F96A8EED4}"/>
          </ac:picMkLst>
        </pc:picChg>
        <pc:picChg chg="mod">
          <ac:chgData name="Calista Redmond" userId="2bb2292730fdb359" providerId="LiveId" clId="{BB5A7F29-6D5A-41E3-BE8E-C84B49CD3B4B}" dt="2020-12-05T13:44:46.486" v="665" actId="1036"/>
          <ac:picMkLst>
            <pc:docMk/>
            <pc:sldMk cId="3210340910" sldId="342"/>
            <ac:picMk id="33" creationId="{DA88DB09-256E-4C10-8B72-57C4407468BA}"/>
          </ac:picMkLst>
        </pc:picChg>
        <pc:picChg chg="mod">
          <ac:chgData name="Calista Redmond" userId="2bb2292730fdb359" providerId="LiveId" clId="{BB5A7F29-6D5A-41E3-BE8E-C84B49CD3B4B}" dt="2020-12-05T13:44:46.486" v="665" actId="1036"/>
          <ac:picMkLst>
            <pc:docMk/>
            <pc:sldMk cId="3210340910" sldId="342"/>
            <ac:picMk id="35" creationId="{79E15AFD-5A54-4547-ADC3-3BBBB2D5886E}"/>
          </ac:picMkLst>
        </pc:picChg>
        <pc:picChg chg="mod">
          <ac:chgData name="Calista Redmond" userId="2bb2292730fdb359" providerId="LiveId" clId="{BB5A7F29-6D5A-41E3-BE8E-C84B49CD3B4B}" dt="2020-12-05T13:44:53.686" v="668" actId="1037"/>
          <ac:picMkLst>
            <pc:docMk/>
            <pc:sldMk cId="3210340910" sldId="342"/>
            <ac:picMk id="37" creationId="{F9464F75-67E4-44C5-B6B9-402A7AF4606F}"/>
          </ac:picMkLst>
        </pc:picChg>
        <pc:picChg chg="add del mod">
          <ac:chgData name="Calista Redmond" userId="2bb2292730fdb359" providerId="LiveId" clId="{BB5A7F29-6D5A-41E3-BE8E-C84B49CD3B4B}" dt="2020-12-05T13:33:07.299" v="125" actId="478"/>
          <ac:picMkLst>
            <pc:docMk/>
            <pc:sldMk cId="3210340910" sldId="342"/>
            <ac:picMk id="38" creationId="{3A2AFAE1-D5E6-4529-871C-6E1DF5DC2DEC}"/>
          </ac:picMkLst>
        </pc:picChg>
        <pc:picChg chg="mod">
          <ac:chgData name="Calista Redmond" userId="2bb2292730fdb359" providerId="LiveId" clId="{BB5A7F29-6D5A-41E3-BE8E-C84B49CD3B4B}" dt="2020-12-05T13:44:58.824" v="671" actId="1037"/>
          <ac:picMkLst>
            <pc:docMk/>
            <pc:sldMk cId="3210340910" sldId="342"/>
            <ac:picMk id="39" creationId="{22453680-D3CB-428B-A056-23C6ABA699A7}"/>
          </ac:picMkLst>
        </pc:picChg>
        <pc:picChg chg="add del mod">
          <ac:chgData name="Calista Redmond" userId="2bb2292730fdb359" providerId="LiveId" clId="{BB5A7F29-6D5A-41E3-BE8E-C84B49CD3B4B}" dt="2020-12-05T13:33:07.299" v="125" actId="478"/>
          <ac:picMkLst>
            <pc:docMk/>
            <pc:sldMk cId="3210340910" sldId="342"/>
            <ac:picMk id="40" creationId="{F73F55C7-147E-456E-BDAC-B025A8A23ABC}"/>
          </ac:picMkLst>
        </pc:picChg>
        <pc:picChg chg="mod">
          <ac:chgData name="Calista Redmond" userId="2bb2292730fdb359" providerId="LiveId" clId="{BB5A7F29-6D5A-41E3-BE8E-C84B49CD3B4B}" dt="2020-12-05T13:45:01.923" v="674" actId="1037"/>
          <ac:picMkLst>
            <pc:docMk/>
            <pc:sldMk cId="3210340910" sldId="342"/>
            <ac:picMk id="41" creationId="{5A367B41-3F64-41F0-AEF1-A8CC4738A53A}"/>
          </ac:picMkLst>
        </pc:picChg>
        <pc:picChg chg="add del mod">
          <ac:chgData name="Calista Redmond" userId="2bb2292730fdb359" providerId="LiveId" clId="{BB5A7F29-6D5A-41E3-BE8E-C84B49CD3B4B}" dt="2020-12-05T13:33:07.299" v="125" actId="478"/>
          <ac:picMkLst>
            <pc:docMk/>
            <pc:sldMk cId="3210340910" sldId="342"/>
            <ac:picMk id="42" creationId="{E71CF357-4DE6-4947-BD11-7F4F6F9787B4}"/>
          </ac:picMkLst>
        </pc:picChg>
        <pc:picChg chg="mod">
          <ac:chgData name="Calista Redmond" userId="2bb2292730fdb359" providerId="LiveId" clId="{BB5A7F29-6D5A-41E3-BE8E-C84B49CD3B4B}" dt="2020-12-05T13:44:46.486" v="665" actId="1036"/>
          <ac:picMkLst>
            <pc:docMk/>
            <pc:sldMk cId="3210340910" sldId="342"/>
            <ac:picMk id="43" creationId="{81945CF8-8D21-4115-A15A-BBA2422CA70D}"/>
          </ac:picMkLst>
        </pc:picChg>
        <pc:picChg chg="add del mod">
          <ac:chgData name="Calista Redmond" userId="2bb2292730fdb359" providerId="LiveId" clId="{BB5A7F29-6D5A-41E3-BE8E-C84B49CD3B4B}" dt="2020-12-05T13:33:07.299" v="125" actId="478"/>
          <ac:picMkLst>
            <pc:docMk/>
            <pc:sldMk cId="3210340910" sldId="342"/>
            <ac:picMk id="44" creationId="{559B24EA-52D3-4C3E-8BFF-C0E7D3FCCB00}"/>
          </ac:picMkLst>
        </pc:picChg>
        <pc:picChg chg="mod">
          <ac:chgData name="Calista Redmond" userId="2bb2292730fdb359" providerId="LiveId" clId="{BB5A7F29-6D5A-41E3-BE8E-C84B49CD3B4B}" dt="2020-12-05T13:44:46.486" v="665" actId="1036"/>
          <ac:picMkLst>
            <pc:docMk/>
            <pc:sldMk cId="3210340910" sldId="342"/>
            <ac:picMk id="45" creationId="{B4731A5A-7AE6-4CB5-BAB4-DA2ED4585206}"/>
          </ac:picMkLst>
        </pc:picChg>
        <pc:picChg chg="add del mod">
          <ac:chgData name="Calista Redmond" userId="2bb2292730fdb359" providerId="LiveId" clId="{BB5A7F29-6D5A-41E3-BE8E-C84B49CD3B4B}" dt="2020-12-05T13:33:07.299" v="125" actId="478"/>
          <ac:picMkLst>
            <pc:docMk/>
            <pc:sldMk cId="3210340910" sldId="342"/>
            <ac:picMk id="46" creationId="{8BEBF213-971B-4A9C-A8FC-CE28AEA1761F}"/>
          </ac:picMkLst>
        </pc:picChg>
        <pc:picChg chg="mod">
          <ac:chgData name="Calista Redmond" userId="2bb2292730fdb359" providerId="LiveId" clId="{BB5A7F29-6D5A-41E3-BE8E-C84B49CD3B4B}" dt="2020-12-05T13:44:46.486" v="665" actId="1036"/>
          <ac:picMkLst>
            <pc:docMk/>
            <pc:sldMk cId="3210340910" sldId="342"/>
            <ac:picMk id="47" creationId="{A3EC6968-6A87-46FA-AB2E-67DD314B83A0}"/>
          </ac:picMkLst>
        </pc:picChg>
        <pc:picChg chg="add del mod">
          <ac:chgData name="Calista Redmond" userId="2bb2292730fdb359" providerId="LiveId" clId="{BB5A7F29-6D5A-41E3-BE8E-C84B49CD3B4B}" dt="2020-12-05T13:33:07.299" v="125" actId="478"/>
          <ac:picMkLst>
            <pc:docMk/>
            <pc:sldMk cId="3210340910" sldId="342"/>
            <ac:picMk id="48" creationId="{68612A79-67F7-42E3-A76D-A12F83D0BD78}"/>
          </ac:picMkLst>
        </pc:picChg>
        <pc:picChg chg="mod">
          <ac:chgData name="Calista Redmond" userId="2bb2292730fdb359" providerId="LiveId" clId="{BB5A7F29-6D5A-41E3-BE8E-C84B49CD3B4B}" dt="2020-12-05T13:44:46.486" v="665" actId="1036"/>
          <ac:picMkLst>
            <pc:docMk/>
            <pc:sldMk cId="3210340910" sldId="342"/>
            <ac:picMk id="49" creationId="{FFFADE69-FEAA-4943-8182-1344A1FF0843}"/>
          </ac:picMkLst>
        </pc:picChg>
        <pc:picChg chg="add del mod">
          <ac:chgData name="Calista Redmond" userId="2bb2292730fdb359" providerId="LiveId" clId="{BB5A7F29-6D5A-41E3-BE8E-C84B49CD3B4B}" dt="2020-12-05T13:33:07.299" v="125" actId="478"/>
          <ac:picMkLst>
            <pc:docMk/>
            <pc:sldMk cId="3210340910" sldId="342"/>
            <ac:picMk id="50" creationId="{48EE3D44-F207-4A06-84CC-CAB75EDAE609}"/>
          </ac:picMkLst>
        </pc:picChg>
        <pc:picChg chg="mod">
          <ac:chgData name="Calista Redmond" userId="2bb2292730fdb359" providerId="LiveId" clId="{BB5A7F29-6D5A-41E3-BE8E-C84B49CD3B4B}" dt="2020-12-05T13:44:46.486" v="665" actId="1036"/>
          <ac:picMkLst>
            <pc:docMk/>
            <pc:sldMk cId="3210340910" sldId="342"/>
            <ac:picMk id="51" creationId="{A40B53A4-EFEB-4A78-9CE7-E261F951A668}"/>
          </ac:picMkLst>
        </pc:picChg>
        <pc:picChg chg="add del mod">
          <ac:chgData name="Calista Redmond" userId="2bb2292730fdb359" providerId="LiveId" clId="{BB5A7F29-6D5A-41E3-BE8E-C84B49CD3B4B}" dt="2020-12-05T13:33:07.299" v="125" actId="478"/>
          <ac:picMkLst>
            <pc:docMk/>
            <pc:sldMk cId="3210340910" sldId="342"/>
            <ac:picMk id="52" creationId="{CC47080B-8161-479F-AB17-CAD420E4A51A}"/>
          </ac:picMkLst>
        </pc:picChg>
        <pc:picChg chg="mod">
          <ac:chgData name="Calista Redmond" userId="2bb2292730fdb359" providerId="LiveId" clId="{BB5A7F29-6D5A-41E3-BE8E-C84B49CD3B4B}" dt="2020-12-05T13:44:46.486" v="665" actId="1036"/>
          <ac:picMkLst>
            <pc:docMk/>
            <pc:sldMk cId="3210340910" sldId="342"/>
            <ac:picMk id="53" creationId="{E1D7A97E-25D6-4CC4-925A-DF8051DCFA85}"/>
          </ac:picMkLst>
        </pc:picChg>
        <pc:picChg chg="add del mod">
          <ac:chgData name="Calista Redmond" userId="2bb2292730fdb359" providerId="LiveId" clId="{BB5A7F29-6D5A-41E3-BE8E-C84B49CD3B4B}" dt="2020-12-05T13:33:07.299" v="125" actId="478"/>
          <ac:picMkLst>
            <pc:docMk/>
            <pc:sldMk cId="3210340910" sldId="342"/>
            <ac:picMk id="54" creationId="{A4A340E7-BCB9-4919-A548-6564950AE14B}"/>
          </ac:picMkLst>
        </pc:picChg>
        <pc:picChg chg="mod">
          <ac:chgData name="Calista Redmond" userId="2bb2292730fdb359" providerId="LiveId" clId="{BB5A7F29-6D5A-41E3-BE8E-C84B49CD3B4B}" dt="2020-12-05T13:44:46.486" v="665" actId="1036"/>
          <ac:picMkLst>
            <pc:docMk/>
            <pc:sldMk cId="3210340910" sldId="342"/>
            <ac:picMk id="55" creationId="{5E8BC068-DA94-4068-B6D4-E066F5EFB6DC}"/>
          </ac:picMkLst>
        </pc:picChg>
        <pc:picChg chg="add del mod">
          <ac:chgData name="Calista Redmond" userId="2bb2292730fdb359" providerId="LiveId" clId="{BB5A7F29-6D5A-41E3-BE8E-C84B49CD3B4B}" dt="2020-12-05T13:33:07.299" v="125" actId="478"/>
          <ac:picMkLst>
            <pc:docMk/>
            <pc:sldMk cId="3210340910" sldId="342"/>
            <ac:picMk id="56" creationId="{7B48BE6C-8858-4B2D-B36B-E55A22C52BD9}"/>
          </ac:picMkLst>
        </pc:picChg>
        <pc:picChg chg="mod">
          <ac:chgData name="Calista Redmond" userId="2bb2292730fdb359" providerId="LiveId" clId="{BB5A7F29-6D5A-41E3-BE8E-C84B49CD3B4B}" dt="2020-12-05T13:44:46.486" v="665" actId="1036"/>
          <ac:picMkLst>
            <pc:docMk/>
            <pc:sldMk cId="3210340910" sldId="342"/>
            <ac:picMk id="57" creationId="{44FA61A6-8A95-40E9-A3B4-0AD3966C2DB7}"/>
          </ac:picMkLst>
        </pc:picChg>
        <pc:picChg chg="add del mod">
          <ac:chgData name="Calista Redmond" userId="2bb2292730fdb359" providerId="LiveId" clId="{BB5A7F29-6D5A-41E3-BE8E-C84B49CD3B4B}" dt="2020-12-05T13:33:07.299" v="125" actId="478"/>
          <ac:picMkLst>
            <pc:docMk/>
            <pc:sldMk cId="3210340910" sldId="342"/>
            <ac:picMk id="58" creationId="{4EE1E2DA-9EDA-4D2E-AFDC-D197BEF65789}"/>
          </ac:picMkLst>
        </pc:picChg>
        <pc:picChg chg="mod">
          <ac:chgData name="Calista Redmond" userId="2bb2292730fdb359" providerId="LiveId" clId="{BB5A7F29-6D5A-41E3-BE8E-C84B49CD3B4B}" dt="2020-12-05T13:44:46.486" v="665" actId="1036"/>
          <ac:picMkLst>
            <pc:docMk/>
            <pc:sldMk cId="3210340910" sldId="342"/>
            <ac:picMk id="59" creationId="{05FF785D-CDD4-41E9-985D-EA6165A0249B}"/>
          </ac:picMkLst>
        </pc:picChg>
        <pc:picChg chg="add del mod">
          <ac:chgData name="Calista Redmond" userId="2bb2292730fdb359" providerId="LiveId" clId="{BB5A7F29-6D5A-41E3-BE8E-C84B49CD3B4B}" dt="2020-12-05T13:33:07.299" v="125" actId="478"/>
          <ac:picMkLst>
            <pc:docMk/>
            <pc:sldMk cId="3210340910" sldId="342"/>
            <ac:picMk id="60" creationId="{837E2DD5-A19B-44FE-8763-61A70BB8D810}"/>
          </ac:picMkLst>
        </pc:picChg>
        <pc:picChg chg="mod">
          <ac:chgData name="Calista Redmond" userId="2bb2292730fdb359" providerId="LiveId" clId="{BB5A7F29-6D5A-41E3-BE8E-C84B49CD3B4B}" dt="2020-12-05T13:44:46.486" v="665" actId="1036"/>
          <ac:picMkLst>
            <pc:docMk/>
            <pc:sldMk cId="3210340910" sldId="342"/>
            <ac:picMk id="61" creationId="{B8A919F6-978E-4DAC-BB46-7FB5E974E25B}"/>
          </ac:picMkLst>
        </pc:picChg>
        <pc:picChg chg="add del mod">
          <ac:chgData name="Calista Redmond" userId="2bb2292730fdb359" providerId="LiveId" clId="{BB5A7F29-6D5A-41E3-BE8E-C84B49CD3B4B}" dt="2020-12-05T13:33:07.299" v="125" actId="478"/>
          <ac:picMkLst>
            <pc:docMk/>
            <pc:sldMk cId="3210340910" sldId="342"/>
            <ac:picMk id="62" creationId="{A829D382-F1CF-41B2-8E8A-D530AEE6680D}"/>
          </ac:picMkLst>
        </pc:picChg>
        <pc:picChg chg="mod">
          <ac:chgData name="Calista Redmond" userId="2bb2292730fdb359" providerId="LiveId" clId="{BB5A7F29-6D5A-41E3-BE8E-C84B49CD3B4B}" dt="2020-12-05T13:44:46.486" v="665" actId="1036"/>
          <ac:picMkLst>
            <pc:docMk/>
            <pc:sldMk cId="3210340910" sldId="342"/>
            <ac:picMk id="63" creationId="{CB0E0C79-CAF7-422F-9DF0-2DC4B6C07956}"/>
          </ac:picMkLst>
        </pc:picChg>
        <pc:picChg chg="add del mod">
          <ac:chgData name="Calista Redmond" userId="2bb2292730fdb359" providerId="LiveId" clId="{BB5A7F29-6D5A-41E3-BE8E-C84B49CD3B4B}" dt="2020-12-05T13:33:07.299" v="125" actId="478"/>
          <ac:picMkLst>
            <pc:docMk/>
            <pc:sldMk cId="3210340910" sldId="342"/>
            <ac:picMk id="64" creationId="{00F548D0-D938-43F1-80A0-C338F85C5774}"/>
          </ac:picMkLst>
        </pc:picChg>
        <pc:picChg chg="add del mod">
          <ac:chgData name="Calista Redmond" userId="2bb2292730fdb359" providerId="LiveId" clId="{BB5A7F29-6D5A-41E3-BE8E-C84B49CD3B4B}" dt="2020-12-05T13:33:07.299" v="125" actId="478"/>
          <ac:picMkLst>
            <pc:docMk/>
            <pc:sldMk cId="3210340910" sldId="342"/>
            <ac:picMk id="65" creationId="{754D2A30-A009-4D4B-B4CB-4117C967E6FC}"/>
          </ac:picMkLst>
        </pc:picChg>
        <pc:picChg chg="add del mod">
          <ac:chgData name="Calista Redmond" userId="2bb2292730fdb359" providerId="LiveId" clId="{BB5A7F29-6D5A-41E3-BE8E-C84B49CD3B4B}" dt="2020-12-05T13:33:07.299" v="125" actId="478"/>
          <ac:picMkLst>
            <pc:docMk/>
            <pc:sldMk cId="3210340910" sldId="342"/>
            <ac:picMk id="66" creationId="{40D0399D-0948-4EED-8E54-D9762749B418}"/>
          </ac:picMkLst>
        </pc:picChg>
        <pc:picChg chg="add del mod">
          <ac:chgData name="Calista Redmond" userId="2bb2292730fdb359" providerId="LiveId" clId="{BB5A7F29-6D5A-41E3-BE8E-C84B49CD3B4B}" dt="2020-12-05T13:33:07.299" v="125" actId="478"/>
          <ac:picMkLst>
            <pc:docMk/>
            <pc:sldMk cId="3210340910" sldId="342"/>
            <ac:picMk id="67" creationId="{AC7E372A-6A30-4996-970F-16BBB2D29C7D}"/>
          </ac:picMkLst>
        </pc:picChg>
        <pc:picChg chg="add del mod">
          <ac:chgData name="Calista Redmond" userId="2bb2292730fdb359" providerId="LiveId" clId="{BB5A7F29-6D5A-41E3-BE8E-C84B49CD3B4B}" dt="2020-12-05T13:33:07.299" v="125" actId="478"/>
          <ac:picMkLst>
            <pc:docMk/>
            <pc:sldMk cId="3210340910" sldId="342"/>
            <ac:picMk id="69" creationId="{4E066073-6F46-4EEB-A5CA-AB0E0BA62799}"/>
          </ac:picMkLst>
        </pc:picChg>
        <pc:picChg chg="add del mod">
          <ac:chgData name="Calista Redmond" userId="2bb2292730fdb359" providerId="LiveId" clId="{BB5A7F29-6D5A-41E3-BE8E-C84B49CD3B4B}" dt="2020-12-05T13:33:07.299" v="125" actId="478"/>
          <ac:picMkLst>
            <pc:docMk/>
            <pc:sldMk cId="3210340910" sldId="342"/>
            <ac:picMk id="70" creationId="{928E3ADA-1DFF-4AC1-9F36-51C023B27ED2}"/>
          </ac:picMkLst>
        </pc:picChg>
        <pc:picChg chg="add del mod">
          <ac:chgData name="Calista Redmond" userId="2bb2292730fdb359" providerId="LiveId" clId="{BB5A7F29-6D5A-41E3-BE8E-C84B49CD3B4B}" dt="2020-12-05T13:33:07.299" v="125" actId="478"/>
          <ac:picMkLst>
            <pc:docMk/>
            <pc:sldMk cId="3210340910" sldId="342"/>
            <ac:picMk id="71" creationId="{4B0C9388-9DC3-46B5-828F-C14CA638FF9E}"/>
          </ac:picMkLst>
        </pc:picChg>
        <pc:picChg chg="add del mod">
          <ac:chgData name="Calista Redmond" userId="2bb2292730fdb359" providerId="LiveId" clId="{BB5A7F29-6D5A-41E3-BE8E-C84B49CD3B4B}" dt="2020-12-05T13:33:07.299" v="125" actId="478"/>
          <ac:picMkLst>
            <pc:docMk/>
            <pc:sldMk cId="3210340910" sldId="342"/>
            <ac:picMk id="72" creationId="{832860B7-3D81-45A5-A9E7-FAF4F9723F87}"/>
          </ac:picMkLst>
        </pc:picChg>
        <pc:picChg chg="add del mod">
          <ac:chgData name="Calista Redmond" userId="2bb2292730fdb359" providerId="LiveId" clId="{BB5A7F29-6D5A-41E3-BE8E-C84B49CD3B4B}" dt="2020-12-05T13:33:07.299" v="125" actId="478"/>
          <ac:picMkLst>
            <pc:docMk/>
            <pc:sldMk cId="3210340910" sldId="342"/>
            <ac:picMk id="73" creationId="{62092DA1-AD5D-4DC9-87E0-82417232DD97}"/>
          </ac:picMkLst>
        </pc:picChg>
        <pc:picChg chg="add del mod">
          <ac:chgData name="Calista Redmond" userId="2bb2292730fdb359" providerId="LiveId" clId="{BB5A7F29-6D5A-41E3-BE8E-C84B49CD3B4B}" dt="2020-12-05T13:33:07.299" v="125" actId="478"/>
          <ac:picMkLst>
            <pc:docMk/>
            <pc:sldMk cId="3210340910" sldId="342"/>
            <ac:picMk id="74" creationId="{87716497-2353-49F6-AF6B-676F5656BA05}"/>
          </ac:picMkLst>
        </pc:picChg>
        <pc:picChg chg="add del mod">
          <ac:chgData name="Calista Redmond" userId="2bb2292730fdb359" providerId="LiveId" clId="{BB5A7F29-6D5A-41E3-BE8E-C84B49CD3B4B}" dt="2020-12-05T13:33:07.299" v="125" actId="478"/>
          <ac:picMkLst>
            <pc:docMk/>
            <pc:sldMk cId="3210340910" sldId="342"/>
            <ac:picMk id="75" creationId="{C3B72A51-F1CC-41F9-A25F-D1B8A7B4198B}"/>
          </ac:picMkLst>
        </pc:picChg>
        <pc:picChg chg="add del mod">
          <ac:chgData name="Calista Redmond" userId="2bb2292730fdb359" providerId="LiveId" clId="{BB5A7F29-6D5A-41E3-BE8E-C84B49CD3B4B}" dt="2020-12-05T13:33:07.299" v="125" actId="478"/>
          <ac:picMkLst>
            <pc:docMk/>
            <pc:sldMk cId="3210340910" sldId="342"/>
            <ac:picMk id="76" creationId="{8B80F6FA-FD18-4D3E-A3DE-F28A2D0D122E}"/>
          </ac:picMkLst>
        </pc:picChg>
        <pc:picChg chg="add del mod">
          <ac:chgData name="Calista Redmond" userId="2bb2292730fdb359" providerId="LiveId" clId="{BB5A7F29-6D5A-41E3-BE8E-C84B49CD3B4B}" dt="2020-12-05T13:33:07.299" v="125" actId="478"/>
          <ac:picMkLst>
            <pc:docMk/>
            <pc:sldMk cId="3210340910" sldId="342"/>
            <ac:picMk id="77" creationId="{56309CDA-5B41-4475-8D03-83BA78FF3770}"/>
          </ac:picMkLst>
        </pc:picChg>
        <pc:picChg chg="add del mod">
          <ac:chgData name="Calista Redmond" userId="2bb2292730fdb359" providerId="LiveId" clId="{BB5A7F29-6D5A-41E3-BE8E-C84B49CD3B4B}" dt="2020-12-05T13:33:07.299" v="125" actId="478"/>
          <ac:picMkLst>
            <pc:docMk/>
            <pc:sldMk cId="3210340910" sldId="342"/>
            <ac:picMk id="78" creationId="{32BBA6FD-C21D-47FF-8D09-8B17D9019159}"/>
          </ac:picMkLst>
        </pc:picChg>
        <pc:picChg chg="add del mod">
          <ac:chgData name="Calista Redmond" userId="2bb2292730fdb359" providerId="LiveId" clId="{BB5A7F29-6D5A-41E3-BE8E-C84B49CD3B4B}" dt="2020-12-05T13:33:07.299" v="125" actId="478"/>
          <ac:picMkLst>
            <pc:docMk/>
            <pc:sldMk cId="3210340910" sldId="342"/>
            <ac:picMk id="79" creationId="{0AC4F578-1F2C-4E05-900A-C94B85CF26E6}"/>
          </ac:picMkLst>
        </pc:picChg>
        <pc:picChg chg="add del mod">
          <ac:chgData name="Calista Redmond" userId="2bb2292730fdb359" providerId="LiveId" clId="{BB5A7F29-6D5A-41E3-BE8E-C84B49CD3B4B}" dt="2020-12-05T13:33:07.299" v="125" actId="478"/>
          <ac:picMkLst>
            <pc:docMk/>
            <pc:sldMk cId="3210340910" sldId="342"/>
            <ac:picMk id="80" creationId="{C2F726C4-546F-457E-A92D-44BE3DA366A7}"/>
          </ac:picMkLst>
        </pc:picChg>
        <pc:picChg chg="add del mod">
          <ac:chgData name="Calista Redmond" userId="2bb2292730fdb359" providerId="LiveId" clId="{BB5A7F29-6D5A-41E3-BE8E-C84B49CD3B4B}" dt="2020-12-05T13:33:07.299" v="125" actId="478"/>
          <ac:picMkLst>
            <pc:docMk/>
            <pc:sldMk cId="3210340910" sldId="342"/>
            <ac:picMk id="81" creationId="{9C420FC5-A648-4297-9E0E-F08E881EB148}"/>
          </ac:picMkLst>
        </pc:picChg>
        <pc:picChg chg="add del mod">
          <ac:chgData name="Calista Redmond" userId="2bb2292730fdb359" providerId="LiveId" clId="{BB5A7F29-6D5A-41E3-BE8E-C84B49CD3B4B}" dt="2020-12-05T13:33:07.299" v="125" actId="478"/>
          <ac:picMkLst>
            <pc:docMk/>
            <pc:sldMk cId="3210340910" sldId="342"/>
            <ac:picMk id="82" creationId="{D986B178-1A1B-45D3-9C11-1E7146C834A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2bb2292730fdb359/Documents/RISC-V/Members/Quarterly%20membership%20growth%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'[Quarterly membership growth 2020.xlsx]Sheet1'!$B$1</c:f>
              <c:strCache>
                <c:ptCount val="1"/>
                <c:pt idx="0">
                  <c:v>Total</c:v>
                </c:pt>
              </c:strCache>
            </c:strRef>
          </c:tx>
          <c:spPr>
            <a:ln w="22225" cap="rnd">
              <a:solidFill>
                <a:srgbClr val="FFC000"/>
              </a:solidFill>
              <a:round/>
            </a:ln>
            <a:effectLst/>
          </c:spPr>
          <c:marker>
            <c:symbol val="none"/>
          </c:marker>
          <c:cat>
            <c:strRef>
              <c:f>'[Quarterly membership growth 2020.xlsx]Sheet1'!$A$2:$A$23</c:f>
              <c:strCache>
                <c:ptCount val="22"/>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pt idx="21">
                  <c:v>Q4 2020</c:v>
                </c:pt>
              </c:strCache>
            </c:strRef>
          </c:cat>
          <c:val>
            <c:numRef>
              <c:f>'[Quarterly membership growth 2020.xlsx]Sheet1'!$B$2:$B$23</c:f>
              <c:numCache>
                <c:formatCode>General</c:formatCode>
                <c:ptCount val="22"/>
                <c:pt idx="0">
                  <c:v>7</c:v>
                </c:pt>
                <c:pt idx="1">
                  <c:v>17</c:v>
                </c:pt>
                <c:pt idx="2">
                  <c:v>27</c:v>
                </c:pt>
                <c:pt idx="3">
                  <c:v>44</c:v>
                </c:pt>
                <c:pt idx="4">
                  <c:v>48</c:v>
                </c:pt>
                <c:pt idx="5">
                  <c:v>46</c:v>
                </c:pt>
                <c:pt idx="6">
                  <c:v>57</c:v>
                </c:pt>
                <c:pt idx="7">
                  <c:v>76</c:v>
                </c:pt>
                <c:pt idx="8">
                  <c:v>107</c:v>
                </c:pt>
                <c:pt idx="9">
                  <c:v>122</c:v>
                </c:pt>
                <c:pt idx="10">
                  <c:v>137</c:v>
                </c:pt>
                <c:pt idx="11">
                  <c:v>166</c:v>
                </c:pt>
                <c:pt idx="12">
                  <c:v>191</c:v>
                </c:pt>
                <c:pt idx="13">
                  <c:v>210</c:v>
                </c:pt>
                <c:pt idx="14">
                  <c:v>236</c:v>
                </c:pt>
                <c:pt idx="15">
                  <c:v>291</c:v>
                </c:pt>
                <c:pt idx="16">
                  <c:v>346</c:v>
                </c:pt>
                <c:pt idx="17">
                  <c:v>462</c:v>
                </c:pt>
                <c:pt idx="18">
                  <c:v>573</c:v>
                </c:pt>
                <c:pt idx="19">
                  <c:v>595</c:v>
                </c:pt>
                <c:pt idx="20">
                  <c:v>747</c:v>
                </c:pt>
                <c:pt idx="21">
                  <c:v>754</c:v>
                </c:pt>
              </c:numCache>
            </c:numRef>
          </c:val>
          <c:smooth val="0"/>
          <c:extLst>
            <c:ext xmlns:c16="http://schemas.microsoft.com/office/drawing/2014/chart" uri="{C3380CC4-5D6E-409C-BE32-E72D297353CC}">
              <c16:uniqueId val="{00000000-9C59-4B66-8B2D-CACF3DA46897}"/>
            </c:ext>
          </c:extLst>
        </c:ser>
        <c:dLbls>
          <c:showLegendKey val="0"/>
          <c:showVal val="0"/>
          <c:showCatName val="0"/>
          <c:showSerName val="0"/>
          <c:showPercent val="0"/>
          <c:showBubbleSize val="0"/>
        </c:dLbls>
        <c:smooth val="0"/>
        <c:axId val="1184587616"/>
        <c:axId val="1359470832"/>
      </c:lineChart>
      <c:catAx>
        <c:axId val="11845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59470832"/>
        <c:crosses val="autoZero"/>
        <c:auto val="1"/>
        <c:lblAlgn val="ctr"/>
        <c:lblOffset val="100"/>
        <c:noMultiLvlLbl val="0"/>
      </c:catAx>
      <c:valAx>
        <c:axId val="1359470832"/>
        <c:scaling>
          <c:orientation val="minMax"/>
          <c:max val="800"/>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8458761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50000"/>
              <a:lumOff val="50000"/>
            </a:schemeClr>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sign-reuse.com/news/48996/de-risc-h2020-project-risc-v-european-platform-space.html" TargetMode="External"/><Relationship Id="rId7" Type="http://schemas.openxmlformats.org/officeDocument/2006/relationships/hyperlink" Target="https://mobileidworld.com/huami-unveils-new-ai-chip-wearable-devices-061907"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techradar.com/news/alibabas-new-16-core-cpu-will-challenge-intel-xeon-in-datacenters" TargetMode="External"/><Relationship Id="rId5" Type="http://schemas.openxmlformats.org/officeDocument/2006/relationships/hyperlink" Target="https://chipsalliance.org/announcement/2020/05/14/newly-enhanced-swerv-cores/" TargetMode="External"/><Relationship Id="rId4" Type="http://schemas.openxmlformats.org/officeDocument/2006/relationships/hyperlink" Target="https://www.hackster.io/news/rvsoc-offers-a-lightweight-linux-capable-risc-v-core-in-just-5-000-lines-of-verilog-9a49976a66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ired.com/story/opinon-the-future-of-american-industry-depends-on-open-source-tech/"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engadget.com/risc-v-upscaled-120000950.html" TargetMode="External"/><Relationship Id="rId4" Type="http://schemas.openxmlformats.org/officeDocument/2006/relationships/hyperlink" Target="https://venturebeat.com/2020/09/27/will-risc-v-be-a-contender-now-that-nvidia-is-buying-ar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eepw.com.cn/article/202010/419088.htm" TargetMode="External"/><Relationship Id="rId3" Type="http://schemas.openxmlformats.org/officeDocument/2006/relationships/hyperlink" Target="https://www.european-processor-initiative.eu/european-processor-initiative-second-year-of-activities/" TargetMode="External"/><Relationship Id="rId7" Type="http://schemas.openxmlformats.org/officeDocument/2006/relationships/hyperlink" Target="https://www.microchip.com/en/pressreleasepage/industry-s-first-soc-fpga-development-kit-for-risc-v"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micromagic.com/news/CoreMark_PressRelease.pdf" TargetMode="External"/><Relationship Id="rId5" Type="http://schemas.openxmlformats.org/officeDocument/2006/relationships/hyperlink" Target="https://riscv.org/news/2020/02/imperas-announce-first-reference-model-with-uvm-encapsulation-for-risc-v-verification/" TargetMode="External"/><Relationship Id="rId4" Type="http://schemas.openxmlformats.org/officeDocument/2006/relationships/hyperlink" Target="https://riscv.org/blog/2020/11/picorio-the-raspberry-pi-like-small-board-computer-for-risc-v/" TargetMode="External"/><Relationship Id="rId9" Type="http://schemas.openxmlformats.org/officeDocument/2006/relationships/hyperlink" Target="https://www.hackster.io/news/sifive-unveils-the-world-s-fastest-risc-v-development-board-and-the-heart-of-its-risc-v-pc-1ad248f026a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de365c3bc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9de365c3bc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De-RISC, the Horizon 2020 project by the European Union that aims to create a market-ready platform based on RISC-V for the aerospace market, has achieved a number of hardware and software milestones since it was started a year ago.</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 team from the School of Computing at the Tokyo Institute of Technology</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developed</a:t>
            </a:r>
            <a:r>
              <a:rPr lang="en-US" sz="1800" b="0" i="0" u="none" strike="noStrike" dirty="0">
                <a:solidFill>
                  <a:srgbClr val="000000"/>
                </a:solidFill>
                <a:effectLst/>
                <a:latin typeface="Arial" panose="020B0604020202020204" pitchFamily="34" charset="0"/>
              </a:rPr>
              <a:t> a portable and Linux-capable RISC-V SoC design in just 5,000 lines of Verilog.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CHIPS Alliance</a:t>
            </a:r>
            <a:r>
              <a:rPr lang="en-US" sz="1800" b="0" i="0" u="none" strike="noStrike" dirty="0">
                <a:solidFill>
                  <a:srgbClr val="000000"/>
                </a:solidFill>
                <a:effectLst/>
                <a:latin typeface="Arial" panose="020B0604020202020204" pitchFamily="34" charset="0"/>
                <a:hlinkClick r:id="rId5"/>
              </a:rPr>
              <a:t> </a:t>
            </a:r>
            <a:r>
              <a:rPr lang="en-US" sz="1800" b="0" i="0" u="sng" strike="noStrike" dirty="0">
                <a:solidFill>
                  <a:srgbClr val="1155CC"/>
                </a:solidFill>
                <a:effectLst/>
                <a:latin typeface="Arial" panose="020B0604020202020204" pitchFamily="34" charset="0"/>
                <a:hlinkClick r:id="rId5"/>
              </a:rPr>
              <a:t>announced</a:t>
            </a:r>
            <a:r>
              <a:rPr lang="en-US" sz="1800" b="0" i="0" u="none" strike="noStrike" dirty="0">
                <a:solidFill>
                  <a:srgbClr val="000000"/>
                </a:solidFill>
                <a:effectLst/>
                <a:latin typeface="Arial" panose="020B0604020202020204" pitchFamily="34" charset="0"/>
              </a:rPr>
              <a:t> new enhancements to the RISC-V based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EH2 and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EL2. The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EH2 is the world’s first dual-threaded, commercial, embedded RISC-V core, and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EL2 is an ultra-small, ultra-low-power RISC-V core. </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Alibaba</a:t>
            </a:r>
            <a:r>
              <a:rPr lang="en-US" sz="1800" b="0" i="0" u="none" strike="noStrike" dirty="0">
                <a:solidFill>
                  <a:srgbClr val="000000"/>
                </a:solidFill>
                <a:effectLst/>
                <a:latin typeface="Arial" panose="020B0604020202020204" pitchFamily="34" charset="0"/>
                <a:hlinkClick r:id="rId6"/>
              </a:rPr>
              <a:t> </a:t>
            </a:r>
            <a:r>
              <a:rPr lang="en-US" sz="1800" b="0" i="0" u="sng" strike="noStrike" dirty="0">
                <a:solidFill>
                  <a:srgbClr val="1155CC"/>
                </a:solidFill>
                <a:effectLst/>
                <a:latin typeface="Arial" panose="020B0604020202020204" pitchFamily="34" charset="0"/>
                <a:hlinkClick r:id="rId6"/>
              </a:rPr>
              <a:t>unveiled</a:t>
            </a:r>
            <a:r>
              <a:rPr lang="en-US" sz="1800" b="0" i="0" u="none" strike="noStrike" dirty="0">
                <a:solidFill>
                  <a:srgbClr val="000000"/>
                </a:solidFill>
                <a:effectLst/>
                <a:latin typeface="Arial" panose="020B0604020202020204" pitchFamily="34" charset="0"/>
              </a:rPr>
              <a:t> its RISC-V RV64GCV core that will be used for its </a:t>
            </a:r>
            <a:r>
              <a:rPr lang="en-US" sz="1800" b="0" i="0" u="none" strike="noStrike" dirty="0" err="1">
                <a:solidFill>
                  <a:srgbClr val="000000"/>
                </a:solidFill>
                <a:effectLst/>
                <a:latin typeface="Arial" panose="020B0604020202020204" pitchFamily="34" charset="0"/>
              </a:rPr>
              <a:t>Xuantie</a:t>
            </a:r>
            <a:r>
              <a:rPr lang="en-US" sz="1800" b="0" i="0" u="none" strike="noStrike" dirty="0">
                <a:solidFill>
                  <a:srgbClr val="000000"/>
                </a:solidFill>
                <a:effectLst/>
                <a:latin typeface="Arial" panose="020B0604020202020204" pitchFamily="34" charset="0"/>
              </a:rPr>
              <a:t> 910 processor aimed at cloud and edge servers.</a:t>
            </a:r>
          </a:p>
          <a:p>
            <a:r>
              <a:rPr lang="en-US" sz="1800" b="0" i="0" u="none" strike="noStrike" dirty="0" err="1">
                <a:solidFill>
                  <a:srgbClr val="000000"/>
                </a:solidFill>
                <a:effectLst/>
                <a:latin typeface="Arial" panose="020B0604020202020204" pitchFamily="34" charset="0"/>
              </a:rPr>
              <a:t>Huami</a:t>
            </a:r>
            <a:r>
              <a:rPr lang="en-US" sz="1800" b="0" i="0" u="none" strike="noStrike" dirty="0">
                <a:solidFill>
                  <a:srgbClr val="000000"/>
                </a:solidFill>
                <a:effectLst/>
                <a:latin typeface="Arial" panose="020B0604020202020204" pitchFamily="34" charset="0"/>
              </a:rPr>
              <a:t> </a:t>
            </a:r>
            <a:r>
              <a:rPr lang="en-US" sz="1800" b="0" i="0" u="sng" strike="noStrike" dirty="0">
                <a:solidFill>
                  <a:srgbClr val="1155CC"/>
                </a:solidFill>
                <a:effectLst/>
                <a:latin typeface="Arial" panose="020B0604020202020204" pitchFamily="34" charset="0"/>
                <a:hlinkClick r:id="rId7"/>
              </a:rPr>
              <a:t>released </a:t>
            </a:r>
            <a:r>
              <a:rPr lang="en-US" sz="1800" b="0" i="0" u="none" strike="noStrike" dirty="0">
                <a:solidFill>
                  <a:srgbClr val="000000"/>
                </a:solidFill>
                <a:effectLst/>
                <a:latin typeface="Arial" panose="020B0604020202020204" pitchFamily="34" charset="0"/>
              </a:rPr>
              <a:t>a new RISC-V based AI chip for biometric wearables.</a:t>
            </a:r>
            <a:endParaRPr lang="en-US" dirty="0"/>
          </a:p>
        </p:txBody>
      </p:sp>
    </p:spTree>
    <p:extLst>
      <p:ext uri="{BB962C8B-B14F-4D97-AF65-F5344CB8AC3E}">
        <p14:creationId xmlns:p14="http://schemas.microsoft.com/office/powerpoint/2010/main" val="226435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de365c3bc_0_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de365c3bc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25755" algn="l" rtl="0">
              <a:spcBef>
                <a:spcPts val="0"/>
              </a:spcBef>
              <a:spcAft>
                <a:spcPts val="0"/>
              </a:spcAft>
              <a:buClr>
                <a:schemeClr val="dk1"/>
              </a:buClr>
              <a:buSzPts val="1530"/>
              <a:buFont typeface="Corbel"/>
              <a:buChar char="•"/>
            </a:pPr>
            <a:r>
              <a:rPr lang="en">
                <a:solidFill>
                  <a:schemeClr val="dk1"/>
                </a:solidFill>
              </a:rPr>
              <a:t>RISC-V membership has grown by 50%, continuing the trajectory since we formed 5 years ago</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Across our membership, more than 2,000 individuals are engaged in 37 RISC-V work groups and committees, this is nearly double the RISC-V groups and a 40% increase in engagement</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We’ve seen participation grow by 63% in our 23 local meetup and event groups around the world</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We’re getting a lot of attention! We’ve added more than 5,000 followers on social media and have participated in more than 80 news articles along with amplifying the RISC-V news of our community more than 300 times.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de365c3bc_0_1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de365c3bc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9de365c3bc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9de365c3bc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9de365c3bc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9de365c3b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Wired published an</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article</a:t>
            </a:r>
            <a:r>
              <a:rPr lang="en-US" sz="1800" b="0" i="0" u="none" strike="noStrike" dirty="0">
                <a:solidFill>
                  <a:srgbClr val="000000"/>
                </a:solidFill>
                <a:effectLst/>
                <a:latin typeface="Arial" panose="020B0604020202020204" pitchFamily="34" charset="0"/>
              </a:rPr>
              <a:t> about how “the future of American industry depends on open source tech,” and highlighted how “RISC-V is gaining traction in the hardware manufacturing space throughout the world, because it lowers barriers to entry and increases chip development speed.”</a:t>
            </a:r>
          </a:p>
          <a:p>
            <a:pPr rtl="0" fontAlgn="base">
              <a:spcBef>
                <a:spcPts val="0"/>
              </a:spcBef>
              <a:spcAft>
                <a:spcPts val="1200"/>
              </a:spcAft>
              <a:buFont typeface="Arial" panose="020B0604020202020204" pitchFamily="34" charset="0"/>
              <a:buChar char="•"/>
            </a:pPr>
            <a:r>
              <a:rPr lang="en-US" sz="1800" b="0" i="0" u="sng" strike="noStrike" dirty="0">
                <a:solidFill>
                  <a:srgbClr val="1155CC"/>
                </a:solidFill>
                <a:effectLst/>
                <a:latin typeface="Arial" panose="020B0604020202020204" pitchFamily="34" charset="0"/>
                <a:hlinkClick r:id="rId4"/>
              </a:rPr>
              <a:t>VentureBeat</a:t>
            </a:r>
            <a:r>
              <a:rPr lang="en-US" sz="1800" b="0" i="0" u="none" strike="noStrike" dirty="0">
                <a:solidFill>
                  <a:srgbClr val="000000"/>
                </a:solidFill>
                <a:effectLst/>
                <a:latin typeface="Arial" panose="020B0604020202020204" pitchFamily="34" charset="0"/>
              </a:rPr>
              <a:t> discussed the momentum of RISC-V writing, “Though the architecture was created a decade ago by university professors, RISC-V has been building its ecosystem for years and has started to hit its stride with big licensees like Western Digital, </a:t>
            </a:r>
            <a:r>
              <a:rPr lang="en-US" sz="1800" b="0" i="0" u="none" strike="noStrike" dirty="0" err="1">
                <a:solidFill>
                  <a:srgbClr val="000000"/>
                </a:solidFill>
                <a:effectLst/>
                <a:latin typeface="Arial" panose="020B0604020202020204" pitchFamily="34" charset="0"/>
              </a:rPr>
              <a:t>SiFive</a:t>
            </a:r>
            <a:r>
              <a:rPr lang="en-US" sz="1800" b="0" i="0" u="none" strike="noStrike" dirty="0">
                <a:solidFill>
                  <a:srgbClr val="000000"/>
                </a:solidFill>
                <a:effectLst/>
                <a:latin typeface="Arial" panose="020B0604020202020204" pitchFamily="34" charset="0"/>
              </a:rPr>
              <a:t>, and even Nvidia itself.”</a:t>
            </a:r>
          </a:p>
          <a:p>
            <a:r>
              <a:rPr lang="en-US" sz="1800" b="0" i="0" u="sng" strike="noStrike" dirty="0" err="1">
                <a:solidFill>
                  <a:srgbClr val="1155CC"/>
                </a:solidFill>
                <a:effectLst/>
                <a:latin typeface="Arial" panose="020B0604020202020204" pitchFamily="34" charset="0"/>
                <a:hlinkClick r:id="rId5"/>
              </a:rPr>
              <a:t>Engadget</a:t>
            </a:r>
            <a:r>
              <a:rPr lang="en-US" sz="1800" b="0" i="0" u="none" strike="noStrike" dirty="0">
                <a:solidFill>
                  <a:srgbClr val="000000"/>
                </a:solidFill>
                <a:effectLst/>
                <a:latin typeface="Arial" panose="020B0604020202020204" pitchFamily="34" charset="0"/>
              </a:rPr>
              <a:t> published a 14 minute video discussing RISC-V, and noted that “if it succeeds, RISC-V could lower the cost of developing a new chip and help companies of all sizes to build exactly the processors they need.”</a:t>
            </a:r>
            <a:endParaRPr lang="en-US" dirty="0"/>
          </a:p>
        </p:txBody>
      </p:sp>
    </p:spTree>
    <p:extLst>
      <p:ext uri="{BB962C8B-B14F-4D97-AF65-F5344CB8AC3E}">
        <p14:creationId xmlns:p14="http://schemas.microsoft.com/office/powerpoint/2010/main" val="281006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9de365c3bc_0_1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9de365c3bc_0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9de365c3bc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9de365c3bc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g9de365c3bc_0_3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ddb86a44a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ddb86a44a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https://www.gartner.com/en/documents/3986115/report-highlight-for-market-trends-custom-ics-based-on-r</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https://www.gartner.com/document/3981573?ref=solrAll&amp;refval=264798788</a:t>
            </a:r>
          </a:p>
        </p:txBody>
      </p:sp>
    </p:spTree>
    <p:extLst>
      <p:ext uri="{BB962C8B-B14F-4D97-AF65-F5344CB8AC3E}">
        <p14:creationId xmlns:p14="http://schemas.microsoft.com/office/powerpoint/2010/main" val="135663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9de365c3bc_0_1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9de365c3bc_0_1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"Companies are turning to </a:t>
            </a:r>
            <a:r>
              <a:rPr lang="en-US" b="1" dirty="0"/>
              <a:t>RISC</a:t>
            </a:r>
            <a:r>
              <a:rPr lang="en-US" dirty="0"/>
              <a:t>-</a:t>
            </a:r>
            <a:r>
              <a:rPr lang="en-US" b="1" dirty="0"/>
              <a:t>V</a:t>
            </a:r>
            <a:r>
              <a:rPr lang="en-US" dirty="0"/>
              <a:t> solutions for a wide variety of applications and to address a wide range of performance and volume requirements," says </a:t>
            </a:r>
            <a:r>
              <a:rPr lang="en-US" dirty="0" err="1"/>
              <a:t>Semico</a:t>
            </a:r>
            <a:r>
              <a:rPr lang="en-US" dirty="0"/>
              <a:t> president Jim </a:t>
            </a:r>
            <a:r>
              <a:rPr lang="en-US" dirty="0" err="1"/>
              <a:t>Feldhan</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https://riscv.org/wp-content/uploads/2019/12/12.11-14.20a9-Joshi-Tractica-Processor-IP-Showcase-with-Andes-Technology-CHIPS-Alliance-Codasip-Shakti-Project-SiFive-Syntacore-OpenHW-Group-1.pdf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https://tractica.omdia.com/research/risc-v-processors/</a:t>
            </a:r>
          </a:p>
          <a:p>
            <a:pPr marL="158750" indent="0">
              <a:buNone/>
            </a:pPr>
            <a:endParaRPr lang="en-US" dirty="0"/>
          </a:p>
        </p:txBody>
      </p:sp>
    </p:spTree>
    <p:extLst>
      <p:ext uri="{BB962C8B-B14F-4D97-AF65-F5344CB8AC3E}">
        <p14:creationId xmlns:p14="http://schemas.microsoft.com/office/powerpoint/2010/main" val="288147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de365c3bc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de365c3bc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5755" algn="l" rtl="0">
              <a:spcBef>
                <a:spcPts val="0"/>
              </a:spcBef>
              <a:spcAft>
                <a:spcPts val="0"/>
              </a:spcAft>
              <a:buClr>
                <a:srgbClr val="333333"/>
              </a:buClr>
              <a:buSzPts val="1530"/>
              <a:buFont typeface="Corbel"/>
              <a:buChar char="•"/>
            </a:pPr>
            <a:r>
              <a:rPr lang="en">
                <a:solidFill>
                  <a:schemeClr val="dk1"/>
                </a:solidFill>
              </a:rPr>
              <a:t>The RISC-V community is already making an impact across industries.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automotive, we’ve seen progress in safety and security from NVIDIA and have worked with them to form the Functional Safety Special Interest Group in RISC-V</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HPC, we continue to work with the European Commission on RISC-V acceleration for super computers through the EPI initiative as well as sharing insights on open source approaches to technology to reduce risk and dependency on any one entity.</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The future for RISC-V is incredibly bright in areas with legacy architectures as well as new arenas with growing adoption of custom processors.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the memory semiconductor space, growth projections range from 6-16% on this $100Billion market led by Flash, Telecomm, and Consumer electronics.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Industrial and Automotive are close behind as we bring more compute and memory solutions to safety, automated driving, infotainment and more.</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IOT continues to be hot growth area. IoT devices are includes a broad range of electronics, household appliances, automotive, and commercial IoT for manufacturing, logistics and transportation. Business insider forecasts more than 64 billion IoT devices by 2026, driving a $15 trillion market.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Predictions from Semico predict RISC-V cores to climb to 62.4 billion by 2025 across industrial, transportation, communications, consumer and other compute implementations.</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continuing to collaborate not only within our community, but externally across entities such as Global Platform for security standards as well as 15 other alliances including alliances for research, education, industry adoption, software support, and regional RISC-V groups.</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9de365c3bc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9de365c3bc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9de365c3bc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9de365c3bc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5755" algn="l" rtl="0">
              <a:spcBef>
                <a:spcPts val="0"/>
              </a:spcBef>
              <a:spcAft>
                <a:spcPts val="0"/>
              </a:spcAft>
              <a:buClr>
                <a:srgbClr val="333333"/>
              </a:buClr>
              <a:buSzPts val="1530"/>
              <a:buFont typeface="Corbel"/>
              <a:buChar char="•"/>
            </a:pPr>
            <a:r>
              <a:rPr lang="en">
                <a:solidFill>
                  <a:schemeClr val="dk1"/>
                </a:solidFill>
              </a:rPr>
              <a:t>Our community is incredible.</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Today we have more than 690 members spanning 50 countries. Our global community is distributed about 1/3 in North America, 1/3 in Europe, and 1/3 in APAC. </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RISC-V has seen tremendous engagement and collaboration across our 37 technical and industry committees and workgroups.</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Our dedicated community is driving progress. </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gaining momentum in open technical deliverables,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our members are growing their commercial success,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entrepreneurs are starting new companies,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investors are funding RISC-V companies,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multi-nationals are building beyond microcontrollers,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public institutions are specifying RISC-V,</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Students and professors are integrating RISC-V in research and studies</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rapidly cultivating an ecosystem of stakeholders across all dimensions</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European Processor Initiative partners have finalized the first version of its RISC-V accelerator architecture, named EPAC, and are working towards the delivery of the first EPAC Test Chip in 2021.</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RISC-V International Open Source Laboratory (also known as RIOS Lab), announced the </a:t>
            </a:r>
            <a:r>
              <a:rPr lang="en-US" sz="1800" b="0" i="0" u="none" strike="noStrike" dirty="0" err="1">
                <a:solidFill>
                  <a:srgbClr val="000000"/>
                </a:solidFill>
                <a:effectLst/>
                <a:latin typeface="Arial" panose="020B0604020202020204" pitchFamily="34" charset="0"/>
              </a:rPr>
              <a:t>PicoRio</a:t>
            </a:r>
            <a:r>
              <a:rPr lang="en-US" sz="1800" b="0" i="0" u="none" strike="noStrike" dirty="0">
                <a:solidFill>
                  <a:srgbClr val="000000"/>
                </a:solidFill>
                <a:effectLst/>
                <a:latin typeface="Arial" panose="020B0604020202020204" pitchFamily="34" charset="0"/>
              </a:rPr>
              <a:t> open-source project. The </a:t>
            </a:r>
            <a:r>
              <a:rPr lang="en-US" sz="1800" b="0" i="0" u="none" strike="noStrike" dirty="0" err="1">
                <a:solidFill>
                  <a:srgbClr val="000000"/>
                </a:solidFill>
                <a:effectLst/>
                <a:latin typeface="Arial" panose="020B0604020202020204" pitchFamily="34" charset="0"/>
              </a:rPr>
              <a:t>PicoRio</a:t>
            </a:r>
            <a:r>
              <a:rPr lang="en-US" sz="1800" b="0" i="0" u="none" strike="noStrike" dirty="0">
                <a:solidFill>
                  <a:srgbClr val="000000"/>
                </a:solidFill>
                <a:effectLst/>
                <a:latin typeface="Arial" panose="020B0604020202020204" pitchFamily="34" charset="0"/>
              </a:rPr>
              <a:t> will be a RISC-V-based small-board computer available at an affordable price point, and will be available to ship in the first half of 2021.</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Imperas</a:t>
            </a:r>
            <a:r>
              <a:rPr lang="en-US" sz="1800" b="0" i="0" u="none" strike="noStrike" dirty="0">
                <a:solidFill>
                  <a:srgbClr val="000000"/>
                </a:solidFill>
                <a:effectLst/>
                <a:latin typeface="Arial" panose="020B0604020202020204" pitchFamily="34" charset="0"/>
                <a:hlinkClick r:id="rId5"/>
              </a:rPr>
              <a:t> </a:t>
            </a:r>
            <a:r>
              <a:rPr lang="en-US" sz="1800" b="0" i="0" u="sng" strike="noStrike" dirty="0">
                <a:solidFill>
                  <a:srgbClr val="1155CC"/>
                </a:solidFill>
                <a:effectLst/>
                <a:latin typeface="Arial" panose="020B0604020202020204" pitchFamily="34" charset="0"/>
                <a:hlinkClick r:id="rId5"/>
              </a:rPr>
              <a:t>announced</a:t>
            </a:r>
            <a:r>
              <a:rPr lang="en-US" sz="1800" b="0" i="0" u="none" strike="noStrike" dirty="0">
                <a:solidFill>
                  <a:srgbClr val="000000"/>
                </a:solidFill>
                <a:effectLst/>
                <a:latin typeface="Arial" panose="020B0604020202020204" pitchFamily="34" charset="0"/>
              </a:rPr>
              <a:t> the first reference model with UVM encapsulation for RISC-V verification.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Micro Magic</a:t>
            </a:r>
            <a:r>
              <a:rPr lang="en-US" sz="1800" b="0" i="0" u="none" strike="noStrike" dirty="0">
                <a:solidFill>
                  <a:srgbClr val="1155CC"/>
                </a:solidFill>
                <a:effectLst/>
                <a:latin typeface="Arial" panose="020B0604020202020204" pitchFamily="34" charset="0"/>
                <a:hlinkClick r:id="rId6"/>
              </a:rPr>
              <a:t> </a:t>
            </a:r>
            <a:r>
              <a:rPr lang="en-US" sz="1800" b="0" i="0" u="sng" strike="noStrike" dirty="0">
                <a:solidFill>
                  <a:srgbClr val="1155CC"/>
                </a:solidFill>
                <a:effectLst/>
                <a:latin typeface="Arial" panose="020B0604020202020204" pitchFamily="34" charset="0"/>
                <a:hlinkClick r:id="rId6"/>
              </a:rPr>
              <a:t>announced</a:t>
            </a:r>
            <a:r>
              <a:rPr lang="en-US" sz="1800" b="0" i="0" u="none" strike="noStrike" dirty="0">
                <a:solidFill>
                  <a:srgbClr val="1155CC"/>
                </a:solidFill>
                <a:effectLst/>
                <a:latin typeface="Arial" panose="020B0604020202020204" pitchFamily="34" charset="0"/>
                <a:hlinkClick r:id="rId6"/>
              </a:rPr>
              <a:t> </a:t>
            </a:r>
            <a:r>
              <a:rPr lang="en-US" sz="1800" b="0" i="0" u="none" strike="noStrike" dirty="0">
                <a:solidFill>
                  <a:srgbClr val="000000"/>
                </a:solidFill>
                <a:effectLst/>
                <a:latin typeface="Arial" panose="020B0604020202020204" pitchFamily="34" charset="0"/>
              </a:rPr>
              <a:t>the world’s fastest 64-bit RISC-V core achieving 5GHz and 13,000 </a:t>
            </a:r>
            <a:r>
              <a:rPr lang="en-US" sz="1800" b="0" i="0" u="none" strike="noStrike" dirty="0" err="1">
                <a:solidFill>
                  <a:srgbClr val="000000"/>
                </a:solidFill>
                <a:effectLst/>
                <a:latin typeface="Arial" panose="020B0604020202020204" pitchFamily="34" charset="0"/>
              </a:rPr>
              <a:t>CoreMarks</a:t>
            </a:r>
            <a:r>
              <a:rPr lang="en-US" sz="1800" b="0" i="0" u="none" strike="noStrike" dirty="0">
                <a:solidFill>
                  <a:srgbClr val="000000"/>
                </a:solidFill>
                <a:effectLst/>
                <a:latin typeface="Arial" panose="020B0604020202020204" pitchFamily="34" charset="0"/>
              </a:rPr>
              <a:t> at 1.1V.</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Microchip</a:t>
            </a:r>
            <a:r>
              <a:rPr lang="en-US" sz="1800" b="0" i="0" u="none" strike="noStrike" dirty="0">
                <a:solidFill>
                  <a:srgbClr val="1155CC"/>
                </a:solidFill>
                <a:effectLst/>
                <a:latin typeface="Arial" panose="020B0604020202020204" pitchFamily="34" charset="0"/>
                <a:hlinkClick r:id="rId7"/>
              </a:rPr>
              <a:t> </a:t>
            </a:r>
            <a:r>
              <a:rPr lang="en-US" sz="1800" b="0" i="0" u="sng" strike="noStrike" dirty="0">
                <a:solidFill>
                  <a:srgbClr val="1155CC"/>
                </a:solidFill>
                <a:effectLst/>
                <a:latin typeface="Arial" panose="020B0604020202020204" pitchFamily="34" charset="0"/>
                <a:hlinkClick r:id="rId7"/>
              </a:rPr>
              <a:t>released</a:t>
            </a:r>
            <a:r>
              <a:rPr lang="en-US" sz="1800" b="0" i="0" u="none" strike="noStrike" dirty="0">
                <a:solidFill>
                  <a:srgbClr val="000000"/>
                </a:solidFill>
                <a:effectLst/>
                <a:latin typeface="Arial" panose="020B0604020202020204" pitchFamily="34" charset="0"/>
              </a:rPr>
              <a:t> the industry’s first SoC FPGA development kit based on the RISC-V ISA.</a:t>
            </a:r>
          </a:p>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Saifang</a:t>
            </a:r>
            <a:r>
              <a:rPr lang="en-US" sz="1800" b="0" i="0" u="none" strike="noStrike" dirty="0">
                <a:solidFill>
                  <a:srgbClr val="000000"/>
                </a:solidFill>
                <a:effectLst/>
                <a:latin typeface="Arial" panose="020B0604020202020204" pitchFamily="34" charset="0"/>
              </a:rPr>
              <a:t> Technology</a:t>
            </a:r>
            <a:r>
              <a:rPr lang="en-US" sz="1800" b="0" i="0" u="none" strike="noStrike" dirty="0">
                <a:solidFill>
                  <a:srgbClr val="000000"/>
                </a:solidFill>
                <a:effectLst/>
                <a:latin typeface="Arial" panose="020B0604020202020204" pitchFamily="34" charset="0"/>
                <a:hlinkClick r:id="rId8"/>
              </a:rPr>
              <a:t> </a:t>
            </a:r>
            <a:r>
              <a:rPr lang="en-US" sz="1800" b="0" i="0" u="sng" strike="noStrike" dirty="0">
                <a:solidFill>
                  <a:srgbClr val="1155CC"/>
                </a:solidFill>
                <a:effectLst/>
                <a:latin typeface="Arial" panose="020B0604020202020204" pitchFamily="34" charset="0"/>
                <a:hlinkClick r:id="rId8"/>
              </a:rPr>
              <a:t>released</a:t>
            </a:r>
            <a:r>
              <a:rPr lang="en-US" sz="1800" b="0" i="0" u="none" strike="noStrike" dirty="0">
                <a:solidFill>
                  <a:srgbClr val="000000"/>
                </a:solidFill>
                <a:effectLst/>
                <a:latin typeface="Arial" panose="020B0604020202020204" pitchFamily="34" charset="0"/>
              </a:rPr>
              <a:t> the world’s first RISC-V AI visual processing platform-</a:t>
            </a:r>
            <a:r>
              <a:rPr lang="en-US" sz="1800" b="0" i="0" u="none" strike="noStrike" dirty="0" err="1">
                <a:solidFill>
                  <a:srgbClr val="000000"/>
                </a:solidFill>
                <a:effectLst/>
                <a:latin typeface="Arial" panose="020B0604020202020204" pitchFamily="34" charset="0"/>
              </a:rPr>
              <a:t>Jinghong</a:t>
            </a:r>
            <a:r>
              <a:rPr lang="en-US" sz="1800" b="0" i="0" u="none" strike="noStrike" dirty="0">
                <a:solidFill>
                  <a:srgbClr val="000000"/>
                </a:solidFill>
                <a:effectLst/>
                <a:latin typeface="Arial" panose="020B0604020202020204" pitchFamily="34" charset="0"/>
              </a:rPr>
              <a:t> 7100.</a:t>
            </a:r>
          </a:p>
          <a:p>
            <a:pPr rtl="0" fontAlgn="base">
              <a:spcBef>
                <a:spcPts val="0"/>
              </a:spcBef>
              <a:spcAft>
                <a:spcPts val="120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SiFive</a:t>
            </a:r>
            <a:r>
              <a:rPr lang="en-US" sz="1800" b="0" i="0" u="none" strike="noStrike" dirty="0">
                <a:solidFill>
                  <a:srgbClr val="000000"/>
                </a:solidFill>
                <a:effectLst/>
                <a:latin typeface="Arial" panose="020B0604020202020204" pitchFamily="34" charset="0"/>
                <a:hlinkClick r:id="rId9"/>
              </a:rPr>
              <a:t> </a:t>
            </a:r>
            <a:r>
              <a:rPr lang="en-US" sz="1800" b="0" i="0" u="sng" strike="noStrike" dirty="0">
                <a:solidFill>
                  <a:srgbClr val="1155CC"/>
                </a:solidFill>
                <a:effectLst/>
                <a:latin typeface="Arial" panose="020B0604020202020204" pitchFamily="34" charset="0"/>
                <a:hlinkClick r:id="rId9"/>
              </a:rPr>
              <a:t>unveiled</a:t>
            </a:r>
            <a:r>
              <a:rPr lang="en-US" sz="1800" b="0" i="0" u="none" strike="noStrike" dirty="0">
                <a:solidFill>
                  <a:srgbClr val="000000"/>
                </a:solidFill>
                <a:effectLst/>
                <a:latin typeface="Arial" panose="020B0604020202020204" pitchFamily="34" charset="0"/>
              </a:rPr>
              <a:t> the world’s fastest RISC-V development board. The board is available for $665.</a:t>
            </a:r>
          </a:p>
          <a:p>
            <a:endParaRPr lang="en-US" dirty="0"/>
          </a:p>
        </p:txBody>
      </p:sp>
    </p:spTree>
    <p:extLst>
      <p:ext uri="{BB962C8B-B14F-4D97-AF65-F5344CB8AC3E}">
        <p14:creationId xmlns:p14="http://schemas.microsoft.com/office/powerpoint/2010/main" val="2000449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12" name="Google Shape;12;p2"/>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C72C"/>
              </a:buClr>
              <a:buSzPts val="2400"/>
              <a:buNone/>
              <a:defRPr sz="2400">
                <a:solidFill>
                  <a:srgbClr val="FFC72C"/>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13" name="Google Shape;13;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6226" y="954119"/>
            <a:ext cx="3791525" cy="603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7" name="Google Shape;77;p13"/>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78" name="Google Shape;78;p13"/>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9" name="Google Shape;79;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1 2 1">
  <p:cSld name="CUSTOM_1_2_1">
    <p:spTree>
      <p:nvGrpSpPr>
        <p:cNvPr id="1" name="Shape 80"/>
        <p:cNvGrpSpPr/>
        <p:nvPr/>
      </p:nvGrpSpPr>
      <p:grpSpPr>
        <a:xfrm>
          <a:off x="0" y="0"/>
          <a:ext cx="0" cy="0"/>
          <a:chOff x="0" y="0"/>
          <a:chExt cx="0" cy="0"/>
        </a:xfrm>
      </p:grpSpPr>
      <p:pic>
        <p:nvPicPr>
          <p:cNvPr id="81" name="Google Shape;81;p14"/>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82" name="Google Shape;82;p14"/>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83" name="Google Shape;83;p14"/>
          <p:cNvSpPr txBox="1">
            <a:spLocks noGrp="1"/>
          </p:cNvSpPr>
          <p:nvPr>
            <p:ph type="title"/>
          </p:nvPr>
        </p:nvSpPr>
        <p:spPr>
          <a:xfrm>
            <a:off x="467272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84" name="Google Shape;84;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85" name="Google Shape;85;p14"/>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86" name="Google Shape;86;p14"/>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4116975" y="0"/>
            <a:ext cx="5027024" cy="5143499"/>
          </a:xfrm>
          <a:prstGeom prst="rect">
            <a:avLst/>
          </a:prstGeom>
          <a:noFill/>
          <a:ln>
            <a:noFill/>
          </a:ln>
        </p:spPr>
      </p:pic>
      <p:sp>
        <p:nvSpPr>
          <p:cNvPr id="94" name="Google Shape;94;p16"/>
          <p:cNvSpPr txBox="1"/>
          <p:nvPr/>
        </p:nvSpPr>
        <p:spPr>
          <a:xfrm>
            <a:off x="4116975"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5" name="Google Shape;95;p16"/>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6" name="Google Shape;9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97"/>
        <p:cNvGrpSpPr/>
        <p:nvPr/>
      </p:nvGrpSpPr>
      <p:grpSpPr>
        <a:xfrm>
          <a:off x="0" y="0"/>
          <a:ext cx="0" cy="0"/>
          <a:chOff x="0" y="0"/>
          <a:chExt cx="0" cy="0"/>
        </a:xfrm>
      </p:grpSpPr>
      <p:pic>
        <p:nvPicPr>
          <p:cNvPr id="98" name="Google Shape;98;p17"/>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99" name="Google Shape;99;p17"/>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0" name="Google Shape;100;p17"/>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01" name="Google Shape;101;p17"/>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2" name="Google Shape;102;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105" name="Google Shape;105;p18"/>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6" name="Google Shape;106;p18"/>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7" name="Google Shape;107;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110" name="Google Shape;110;p19"/>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11" name="Google Shape;111;p19"/>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2" name="Google Shape;112;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13" name="Google Shape;113;p19"/>
          <p:cNvSpPr txBox="1">
            <a:spLocks noGrp="1"/>
          </p:cNvSpPr>
          <p:nvPr>
            <p:ph type="body" idx="1"/>
          </p:nvPr>
        </p:nvSpPr>
        <p:spPr>
          <a:xfrm>
            <a:off x="5112400" y="165750"/>
            <a:ext cx="3878400" cy="4760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116" name="Google Shape;116;p20"/>
          <p:cNvSpPr txBox="1">
            <a:spLocks noGrp="1"/>
          </p:cNvSpPr>
          <p:nvPr>
            <p:ph type="title"/>
          </p:nvPr>
        </p:nvSpPr>
        <p:spPr>
          <a:xfrm>
            <a:off x="199375" y="205750"/>
            <a:ext cx="44670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7" name="Google Shape;11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0" y="0"/>
            <a:ext cx="4303550" cy="5143499"/>
          </a:xfrm>
          <a:prstGeom prst="rect">
            <a:avLst/>
          </a:prstGeom>
          <a:noFill/>
          <a:ln>
            <a:noFill/>
          </a:ln>
        </p:spPr>
      </p:pic>
      <p:sp>
        <p:nvSpPr>
          <p:cNvPr id="120" name="Google Shape;120;p21"/>
          <p:cNvSpPr txBox="1">
            <a:spLocks noGrp="1"/>
          </p:cNvSpPr>
          <p:nvPr>
            <p:ph type="title"/>
          </p:nvPr>
        </p:nvSpPr>
        <p:spPr>
          <a:xfrm>
            <a:off x="4490200" y="174650"/>
            <a:ext cx="4538700" cy="480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21" name="Google Shape;121;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127"/>
        <p:cNvGrpSpPr/>
        <p:nvPr/>
      </p:nvGrpSpPr>
      <p:grpSpPr>
        <a:xfrm>
          <a:off x="0" y="0"/>
          <a:ext cx="0" cy="0"/>
          <a:chOff x="0" y="0"/>
          <a:chExt cx="0" cy="0"/>
        </a:xfrm>
      </p:grpSpPr>
      <p:pic>
        <p:nvPicPr>
          <p:cNvPr id="128" name="Google Shape;128;p23"/>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sp>
        <p:nvSpPr>
          <p:cNvPr id="129" name="Google Shape;129;p23"/>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0" name="Google Shape;130;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131"/>
        <p:cNvGrpSpPr/>
        <p:nvPr/>
      </p:nvGrpSpPr>
      <p:grpSpPr>
        <a:xfrm>
          <a:off x="0" y="0"/>
          <a:ext cx="0" cy="0"/>
          <a:chOff x="0" y="0"/>
          <a:chExt cx="0" cy="0"/>
        </a:xfrm>
      </p:grpSpPr>
      <p:pic>
        <p:nvPicPr>
          <p:cNvPr id="132" name="Google Shape;132;p24"/>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pic>
        <p:nvPicPr>
          <p:cNvPr id="133" name="Google Shape;133;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34" name="Google Shape;134;p24"/>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35" name="Google Shape;135;p24"/>
          <p:cNvSpPr txBox="1">
            <a:spLocks noGrp="1"/>
          </p:cNvSpPr>
          <p:nvPr>
            <p:ph type="title"/>
          </p:nvPr>
        </p:nvSpPr>
        <p:spPr>
          <a:xfrm>
            <a:off x="4527224" y="205750"/>
            <a:ext cx="44145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22" name="Google Shape;22;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23" name="Google Shape;23;p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4"/>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138" name="Google Shape;138;p25"/>
          <p:cNvSpPr txBox="1">
            <a:spLocks noGrp="1"/>
          </p:cNvSpPr>
          <p:nvPr>
            <p:ph type="title"/>
          </p:nvPr>
        </p:nvSpPr>
        <p:spPr>
          <a:xfrm>
            <a:off x="104550" y="143525"/>
            <a:ext cx="4634100" cy="45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9" name="Google Shape;139;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5 1 4">
  <p:cSld name="CUSTOM_4_1_4">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2">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147" name="Google Shape;147;p27"/>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48" name="Google Shape;14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149"/>
        <p:cNvGrpSpPr/>
        <p:nvPr/>
      </p:nvGrpSpPr>
      <p:grpSpPr>
        <a:xfrm>
          <a:off x="0" y="0"/>
          <a:ext cx="0" cy="0"/>
          <a:chOff x="0" y="0"/>
          <a:chExt cx="0" cy="0"/>
        </a:xfrm>
      </p:grpSpPr>
      <p:pic>
        <p:nvPicPr>
          <p:cNvPr id="150" name="Google Shape;150;p28"/>
          <p:cNvPicPr preferRelativeResize="0"/>
          <p:nvPr/>
        </p:nvPicPr>
        <p:blipFill rotWithShape="1">
          <a:blip r:embed="rId2">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pic>
        <p:nvPicPr>
          <p:cNvPr id="151" name="Google Shape;151;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52" name="Google Shape;152;p28"/>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53" name="Google Shape;153;p28"/>
          <p:cNvSpPr txBox="1">
            <a:spLocks noGrp="1"/>
          </p:cNvSpPr>
          <p:nvPr>
            <p:ph type="title"/>
          </p:nvPr>
        </p:nvSpPr>
        <p:spPr>
          <a:xfrm>
            <a:off x="4307924" y="205750"/>
            <a:ext cx="46242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5 1 1 1">
  <p:cSld name="CUSTOM_4_1_1_1">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2">
            <a:alphaModFix amt="61000"/>
            <a:extLst>
              <a:ext uri="{28A0092B-C50C-407E-A947-70E740481C1C}">
                <a14:useLocalDpi xmlns:a14="http://schemas.microsoft.com/office/drawing/2010/main"/>
              </a:ext>
            </a:extLst>
          </a:blip>
          <a:srcRect/>
          <a:stretch/>
        </p:blipFill>
        <p:spPr>
          <a:xfrm>
            <a:off x="5070375" y="0"/>
            <a:ext cx="4073625" cy="5143501"/>
          </a:xfrm>
          <a:prstGeom prst="rect">
            <a:avLst/>
          </a:prstGeom>
          <a:noFill/>
          <a:ln>
            <a:noFill/>
          </a:ln>
        </p:spPr>
      </p:pic>
      <p:sp>
        <p:nvSpPr>
          <p:cNvPr id="156" name="Google Shape;156;p29"/>
          <p:cNvSpPr txBox="1">
            <a:spLocks noGrp="1"/>
          </p:cNvSpPr>
          <p:nvPr>
            <p:ph type="title"/>
          </p:nvPr>
        </p:nvSpPr>
        <p:spPr>
          <a:xfrm>
            <a:off x="52725" y="113875"/>
            <a:ext cx="4634100" cy="45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57" name="Google Shape;157;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pic>
        <p:nvPicPr>
          <p:cNvPr id="158" name="Google Shape;158;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66" name="Google Shape;166;p3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67" name="Google Shape;167;p31"/>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68" name="Google Shape;168;p31"/>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69" name="Google Shape;169;p3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0"/>
        <p:cNvGrpSpPr/>
        <p:nvPr/>
      </p:nvGrpSpPr>
      <p:grpSpPr>
        <a:xfrm>
          <a:off x="0" y="0"/>
          <a:ext cx="0" cy="0"/>
          <a:chOff x="0" y="0"/>
          <a:chExt cx="0" cy="0"/>
        </a:xfrm>
      </p:grpSpPr>
      <p:sp>
        <p:nvSpPr>
          <p:cNvPr id="171" name="Google Shape;171;p32"/>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73" name="Google Shape;173;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74" name="Google Shape;174;p32"/>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75" name="Google Shape;175;p3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76" name="Google Shape;176;p3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7"/>
        <p:cNvGrpSpPr/>
        <p:nvPr/>
      </p:nvGrpSpPr>
      <p:grpSpPr>
        <a:xfrm>
          <a:off x="0" y="0"/>
          <a:ext cx="0" cy="0"/>
          <a:chOff x="0" y="0"/>
          <a:chExt cx="0" cy="0"/>
        </a:xfrm>
      </p:grpSpPr>
      <p:sp>
        <p:nvSpPr>
          <p:cNvPr id="178" name="Google Shape;178;p33"/>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180" name="Google Shape;180;p3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81" name="Google Shape;181;p3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82" name="Google Shape;182;p3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79575" y="4214971"/>
            <a:ext cx="1460651" cy="2324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86" name="Google Shape;18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7" name="Google Shape;18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3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3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92" name="Google Shape;19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3" name="Google Shape;1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3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3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98" name="Google Shape;198;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199" name="Google Shape;199;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200" name="Google Shape;20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3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5"/>
        <p:cNvGrpSpPr/>
        <p:nvPr/>
      </p:nvGrpSpPr>
      <p:grpSpPr>
        <a:xfrm>
          <a:off x="0" y="0"/>
          <a:ext cx="0" cy="0"/>
          <a:chOff x="0" y="0"/>
          <a:chExt cx="0" cy="0"/>
        </a:xfrm>
      </p:grpSpPr>
      <p:sp>
        <p:nvSpPr>
          <p:cNvPr id="26" name="Google Shape;26;p5"/>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29" name="Google Shape;29;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0" name="Google Shape;30;p5"/>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b="1">
                <a:solidFill>
                  <a:srgbClr val="FFFFFF"/>
                </a:solidFill>
              </a:defRPr>
            </a:lvl1pPr>
            <a:lvl2pPr lvl="1" algn="ctr">
              <a:spcBef>
                <a:spcPts val="0"/>
              </a:spcBef>
              <a:spcAft>
                <a:spcPts val="0"/>
              </a:spcAft>
              <a:buClr>
                <a:srgbClr val="FFFFFF"/>
              </a:buClr>
              <a:buSzPts val="3600"/>
              <a:buNone/>
              <a:defRPr sz="3600" b="1">
                <a:solidFill>
                  <a:srgbClr val="FFFFFF"/>
                </a:solidFill>
              </a:defRPr>
            </a:lvl2pPr>
            <a:lvl3pPr lvl="2" algn="ctr">
              <a:spcBef>
                <a:spcPts val="0"/>
              </a:spcBef>
              <a:spcAft>
                <a:spcPts val="0"/>
              </a:spcAft>
              <a:buClr>
                <a:srgbClr val="FFFFFF"/>
              </a:buClr>
              <a:buSzPts val="3600"/>
              <a:buNone/>
              <a:defRPr sz="3600" b="1">
                <a:solidFill>
                  <a:srgbClr val="FFFFFF"/>
                </a:solidFill>
              </a:defRPr>
            </a:lvl3pPr>
            <a:lvl4pPr lvl="3" algn="ctr">
              <a:spcBef>
                <a:spcPts val="0"/>
              </a:spcBef>
              <a:spcAft>
                <a:spcPts val="0"/>
              </a:spcAft>
              <a:buClr>
                <a:srgbClr val="FFFFFF"/>
              </a:buClr>
              <a:buSzPts val="3600"/>
              <a:buNone/>
              <a:defRPr sz="3600" b="1">
                <a:solidFill>
                  <a:srgbClr val="FFFFFF"/>
                </a:solidFill>
              </a:defRPr>
            </a:lvl4pPr>
            <a:lvl5pPr lvl="4" algn="ctr">
              <a:spcBef>
                <a:spcPts val="0"/>
              </a:spcBef>
              <a:spcAft>
                <a:spcPts val="0"/>
              </a:spcAft>
              <a:buClr>
                <a:srgbClr val="FFFFFF"/>
              </a:buClr>
              <a:buSzPts val="3600"/>
              <a:buNone/>
              <a:defRPr sz="3600" b="1">
                <a:solidFill>
                  <a:srgbClr val="FFFFFF"/>
                </a:solidFill>
              </a:defRPr>
            </a:lvl5pPr>
            <a:lvl6pPr lvl="5" algn="ctr">
              <a:spcBef>
                <a:spcPts val="0"/>
              </a:spcBef>
              <a:spcAft>
                <a:spcPts val="0"/>
              </a:spcAft>
              <a:buClr>
                <a:srgbClr val="FFFFFF"/>
              </a:buClr>
              <a:buSzPts val="3600"/>
              <a:buNone/>
              <a:defRPr sz="3600" b="1">
                <a:solidFill>
                  <a:srgbClr val="FFFFFF"/>
                </a:solidFill>
              </a:defRPr>
            </a:lvl6pPr>
            <a:lvl7pPr lvl="6" algn="ctr">
              <a:spcBef>
                <a:spcPts val="0"/>
              </a:spcBef>
              <a:spcAft>
                <a:spcPts val="0"/>
              </a:spcAft>
              <a:buClr>
                <a:srgbClr val="FFFFFF"/>
              </a:buClr>
              <a:buSzPts val="3600"/>
              <a:buNone/>
              <a:defRPr sz="3600" b="1">
                <a:solidFill>
                  <a:srgbClr val="FFFFFF"/>
                </a:solidFill>
              </a:defRPr>
            </a:lvl7pPr>
            <a:lvl8pPr lvl="7" algn="ctr">
              <a:spcBef>
                <a:spcPts val="0"/>
              </a:spcBef>
              <a:spcAft>
                <a:spcPts val="0"/>
              </a:spcAft>
              <a:buClr>
                <a:srgbClr val="FFFFFF"/>
              </a:buClr>
              <a:buSzPts val="3600"/>
              <a:buNone/>
              <a:defRPr sz="3600" b="1">
                <a:solidFill>
                  <a:srgbClr val="FFFFFF"/>
                </a:solidFill>
              </a:defRPr>
            </a:lvl8pPr>
            <a:lvl9pPr lvl="8" algn="ctr">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57" name="Google Shape;257;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8" name="Google Shape;25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4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4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63" name="Google Shape;263;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64" name="Google Shape;264;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65" name="Google Shape;26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4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4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3"/>
        <p:cNvGrpSpPr/>
        <p:nvPr/>
      </p:nvGrpSpPr>
      <p:grpSpPr>
        <a:xfrm>
          <a:off x="0" y="0"/>
          <a:ext cx="0" cy="0"/>
          <a:chOff x="0" y="0"/>
          <a:chExt cx="0" cy="0"/>
        </a:xfrm>
      </p:grpSpPr>
      <p:sp>
        <p:nvSpPr>
          <p:cNvPr id="274" name="Google Shape;274;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278"/>
        <p:cNvGrpSpPr/>
        <p:nvPr/>
      </p:nvGrpSpPr>
      <p:grpSpPr>
        <a:xfrm>
          <a:off x="0" y="0"/>
          <a:ext cx="0" cy="0"/>
          <a:chOff x="0" y="0"/>
          <a:chExt cx="0" cy="0"/>
        </a:xfrm>
      </p:grpSpPr>
      <p:sp>
        <p:nvSpPr>
          <p:cNvPr id="279" name="Google Shape;279;p4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47"/>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Font typeface="Open Sans SemiBold"/>
              <a:buNone/>
              <a:defRPr>
                <a:latin typeface="Open Sans SemiBold"/>
                <a:ea typeface="Open Sans SemiBold"/>
                <a:cs typeface="Open Sans SemiBold"/>
                <a:sym typeface="Open Sans SemiBold"/>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81" name="Google Shape;281;p47"/>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282" name="Google Shape;282;p47"/>
          <p:cNvSpPr txBox="1">
            <a:spLocks noGrp="1"/>
          </p:cNvSpPr>
          <p:nvPr>
            <p:ph type="body" idx="1"/>
          </p:nvPr>
        </p:nvSpPr>
        <p:spPr>
          <a:xfrm>
            <a:off x="366825" y="1034303"/>
            <a:ext cx="84723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Font typeface="Open Sans"/>
              <a:buChar char="●"/>
              <a:defRPr>
                <a:solidFill>
                  <a:srgbClr val="333333"/>
                </a:solidFill>
                <a:latin typeface="Open Sans"/>
                <a:ea typeface="Open Sans"/>
                <a:cs typeface="Open Sans"/>
                <a:sym typeface="Open Sans"/>
              </a:defRPr>
            </a:lvl1pPr>
            <a:lvl2pPr marL="914400" lvl="1"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marL="1371600" lvl="2"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marL="1828800" lvl="3"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marL="2286000" lvl="4"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marL="2743200" lvl="5"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marL="3200400" lvl="6"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marL="3657600" lvl="7"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marL="4114800" lvl="8"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3_Title Only 1">
  <p:cSld name="3_Title Only_1">
    <p:spTree>
      <p:nvGrpSpPr>
        <p:cNvPr id="1" name="Shape 283"/>
        <p:cNvGrpSpPr/>
        <p:nvPr/>
      </p:nvGrpSpPr>
      <p:grpSpPr>
        <a:xfrm>
          <a:off x="0" y="0"/>
          <a:ext cx="0" cy="0"/>
          <a:chOff x="0" y="0"/>
          <a:chExt cx="0" cy="0"/>
        </a:xfrm>
      </p:grpSpPr>
      <p:sp>
        <p:nvSpPr>
          <p:cNvPr id="284" name="Google Shape;284;p4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48"/>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86" name="Google Shape;286;p48"/>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287" name="Google Shape;287;p48"/>
          <p:cNvSpPr txBox="1"/>
          <p:nvPr/>
        </p:nvSpPr>
        <p:spPr>
          <a:xfrm>
            <a:off x="366825" y="1028700"/>
            <a:ext cx="2513400" cy="514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88" name="Google Shape;288;p48"/>
          <p:cNvSpPr txBox="1"/>
          <p:nvPr/>
        </p:nvSpPr>
        <p:spPr>
          <a:xfrm>
            <a:off x="3191758" y="1028700"/>
            <a:ext cx="2484600" cy="5142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89" name="Google Shape;289;p48"/>
          <p:cNvSpPr txBox="1"/>
          <p:nvPr/>
        </p:nvSpPr>
        <p:spPr>
          <a:xfrm>
            <a:off x="6016669" y="1028700"/>
            <a:ext cx="2513400" cy="5142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90" name="Google Shape;290;p48"/>
          <p:cNvSpPr txBox="1"/>
          <p:nvPr/>
        </p:nvSpPr>
        <p:spPr>
          <a:xfrm>
            <a:off x="366825" y="1543050"/>
            <a:ext cx="2513400" cy="32880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1" name="Google Shape;291;p48"/>
          <p:cNvSpPr txBox="1"/>
          <p:nvPr/>
        </p:nvSpPr>
        <p:spPr>
          <a:xfrm>
            <a:off x="3191758" y="1543050"/>
            <a:ext cx="2484600" cy="32880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2" name="Google Shape;292;p48"/>
          <p:cNvSpPr txBox="1"/>
          <p:nvPr/>
        </p:nvSpPr>
        <p:spPr>
          <a:xfrm>
            <a:off x="6016669" y="1543050"/>
            <a:ext cx="2513400" cy="3288000"/>
          </a:xfrm>
          <a:prstGeom prst="rect">
            <a:avLst/>
          </a:prstGeom>
          <a:no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3" name="Google Shape;293;p48"/>
          <p:cNvSpPr txBox="1"/>
          <p:nvPr/>
        </p:nvSpPr>
        <p:spPr>
          <a:xfrm>
            <a:off x="380625" y="1049269"/>
            <a:ext cx="2484600" cy="493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4" name="Google Shape;294;p48"/>
          <p:cNvSpPr txBox="1"/>
          <p:nvPr/>
        </p:nvSpPr>
        <p:spPr>
          <a:xfrm>
            <a:off x="3230119" y="1038994"/>
            <a:ext cx="24465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5" name="Google Shape;295;p48"/>
          <p:cNvSpPr txBox="1"/>
          <p:nvPr/>
        </p:nvSpPr>
        <p:spPr>
          <a:xfrm>
            <a:off x="6038475" y="1028700"/>
            <a:ext cx="2484600" cy="4938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6" name="Google Shape;296;p48"/>
          <p:cNvSpPr txBox="1"/>
          <p:nvPr/>
        </p:nvSpPr>
        <p:spPr>
          <a:xfrm>
            <a:off x="40119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7" name="Google Shape;297;p48"/>
          <p:cNvSpPr txBox="1"/>
          <p:nvPr/>
        </p:nvSpPr>
        <p:spPr>
          <a:xfrm>
            <a:off x="3219825" y="1604775"/>
            <a:ext cx="23970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8" name="Google Shape;298;p48"/>
          <p:cNvSpPr txBox="1"/>
          <p:nvPr/>
        </p:nvSpPr>
        <p:spPr>
          <a:xfrm>
            <a:off x="605904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_Title Only 1 1">
  <p:cSld name="3_Title Only_1_1">
    <p:spTree>
      <p:nvGrpSpPr>
        <p:cNvPr id="1" name="Shape 299"/>
        <p:cNvGrpSpPr/>
        <p:nvPr/>
      </p:nvGrpSpPr>
      <p:grpSpPr>
        <a:xfrm>
          <a:off x="0" y="0"/>
          <a:ext cx="0" cy="0"/>
          <a:chOff x="0" y="0"/>
          <a:chExt cx="0" cy="0"/>
        </a:xfrm>
      </p:grpSpPr>
      <p:sp>
        <p:nvSpPr>
          <p:cNvPr id="300" name="Google Shape;300;p49"/>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1" name="Google Shape;301;p49"/>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02" name="Google Shape;302;p49"/>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303" name="Google Shape;303;p49"/>
          <p:cNvSpPr txBox="1"/>
          <p:nvPr/>
        </p:nvSpPr>
        <p:spPr>
          <a:xfrm>
            <a:off x="366825" y="1028700"/>
            <a:ext cx="2513400" cy="514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04" name="Google Shape;304;p49"/>
          <p:cNvSpPr txBox="1"/>
          <p:nvPr/>
        </p:nvSpPr>
        <p:spPr>
          <a:xfrm>
            <a:off x="366825" y="1543050"/>
            <a:ext cx="2513400" cy="32880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05" name="Google Shape;305;p49"/>
          <p:cNvSpPr txBox="1"/>
          <p:nvPr/>
        </p:nvSpPr>
        <p:spPr>
          <a:xfrm>
            <a:off x="380625" y="1049269"/>
            <a:ext cx="2484600" cy="493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06" name="Google Shape;306;p49"/>
          <p:cNvSpPr txBox="1"/>
          <p:nvPr/>
        </p:nvSpPr>
        <p:spPr>
          <a:xfrm>
            <a:off x="40119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07" name="Google Shape;307;p49"/>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3_Title Only 1 2">
  <p:cSld name="3_Title Only_1_2">
    <p:spTree>
      <p:nvGrpSpPr>
        <p:cNvPr id="1" name="Shape 308"/>
        <p:cNvGrpSpPr/>
        <p:nvPr/>
      </p:nvGrpSpPr>
      <p:grpSpPr>
        <a:xfrm>
          <a:off x="0" y="0"/>
          <a:ext cx="0" cy="0"/>
          <a:chOff x="0" y="0"/>
          <a:chExt cx="0" cy="0"/>
        </a:xfrm>
      </p:grpSpPr>
      <p:sp>
        <p:nvSpPr>
          <p:cNvPr id="309" name="Google Shape;309;p50"/>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0"/>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11" name="Google Shape;311;p50"/>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312" name="Google Shape;312;p50"/>
          <p:cNvSpPr txBox="1"/>
          <p:nvPr/>
        </p:nvSpPr>
        <p:spPr>
          <a:xfrm>
            <a:off x="366826" y="1028775"/>
            <a:ext cx="2484600" cy="5142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13" name="Google Shape;313;p50"/>
          <p:cNvSpPr txBox="1"/>
          <p:nvPr/>
        </p:nvSpPr>
        <p:spPr>
          <a:xfrm>
            <a:off x="366826" y="1543125"/>
            <a:ext cx="2484600" cy="32880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14" name="Google Shape;314;p50"/>
          <p:cNvSpPr txBox="1"/>
          <p:nvPr/>
        </p:nvSpPr>
        <p:spPr>
          <a:xfrm>
            <a:off x="405188" y="1039069"/>
            <a:ext cx="24465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15" name="Google Shape;315;p50"/>
          <p:cNvSpPr txBox="1"/>
          <p:nvPr/>
        </p:nvSpPr>
        <p:spPr>
          <a:xfrm>
            <a:off x="394894" y="1604850"/>
            <a:ext cx="23970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16" name="Google Shape;316;p50"/>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3_Title Only 1 3">
  <p:cSld name="3_Title Only_1_3">
    <p:spTree>
      <p:nvGrpSpPr>
        <p:cNvPr id="1" name="Shape 317"/>
        <p:cNvGrpSpPr/>
        <p:nvPr/>
      </p:nvGrpSpPr>
      <p:grpSpPr>
        <a:xfrm>
          <a:off x="0" y="0"/>
          <a:ext cx="0" cy="0"/>
          <a:chOff x="0" y="0"/>
          <a:chExt cx="0" cy="0"/>
        </a:xfrm>
      </p:grpSpPr>
      <p:sp>
        <p:nvSpPr>
          <p:cNvPr id="318" name="Google Shape;318;p51"/>
          <p:cNvSpPr txBox="1">
            <a:spLocks noGrp="1"/>
          </p:cNvSpPr>
          <p:nvPr>
            <p:ph type="sldNum" idx="12"/>
          </p:nvPr>
        </p:nvSpPr>
        <p:spPr>
          <a:xfrm>
            <a:off x="6856181" y="4814780"/>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51"/>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20" name="Google Shape;320;p51"/>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321" name="Google Shape;321;p51"/>
          <p:cNvSpPr txBox="1"/>
          <p:nvPr/>
        </p:nvSpPr>
        <p:spPr>
          <a:xfrm>
            <a:off x="366825" y="971756"/>
            <a:ext cx="2513400" cy="5142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22" name="Google Shape;322;p51"/>
          <p:cNvSpPr txBox="1"/>
          <p:nvPr/>
        </p:nvSpPr>
        <p:spPr>
          <a:xfrm>
            <a:off x="366825" y="1486106"/>
            <a:ext cx="2513400" cy="3288000"/>
          </a:xfrm>
          <a:prstGeom prst="rect">
            <a:avLst/>
          </a:prstGeom>
          <a:no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23" name="Google Shape;323;p51"/>
          <p:cNvSpPr txBox="1"/>
          <p:nvPr/>
        </p:nvSpPr>
        <p:spPr>
          <a:xfrm>
            <a:off x="388631" y="971756"/>
            <a:ext cx="2484600" cy="4938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24" name="Google Shape;324;p51"/>
          <p:cNvSpPr txBox="1"/>
          <p:nvPr/>
        </p:nvSpPr>
        <p:spPr>
          <a:xfrm>
            <a:off x="409200" y="1537538"/>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25" name="Google Shape;325;p51"/>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1 1">
  <p:cSld name="Custom Layout 1 1 1">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2" y="0"/>
            <a:ext cx="4795254" cy="5143500"/>
          </a:xfrm>
          <a:prstGeom prst="rect">
            <a:avLst/>
          </a:prstGeom>
          <a:noFill/>
          <a:ln>
            <a:noFill/>
          </a:ln>
        </p:spPr>
      </p:pic>
      <p:sp>
        <p:nvSpPr>
          <p:cNvPr id="87" name="Google Shape;87;p15"/>
          <p:cNvSpPr/>
          <p:nvPr/>
        </p:nvSpPr>
        <p:spPr>
          <a:xfrm>
            <a:off x="482940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88" name="Google Shape;88;p15"/>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89" name="Google Shape;8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extLst>
      <p:ext uri="{BB962C8B-B14F-4D97-AF65-F5344CB8AC3E}">
        <p14:creationId xmlns:p14="http://schemas.microsoft.com/office/powerpoint/2010/main" val="28115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7"/>
        <p:cNvGrpSpPr/>
        <p:nvPr/>
      </p:nvGrpSpPr>
      <p:grpSpPr>
        <a:xfrm>
          <a:off x="0" y="0"/>
          <a:ext cx="0" cy="0"/>
          <a:chOff x="0" y="0"/>
          <a:chExt cx="0" cy="0"/>
        </a:xfrm>
      </p:grpSpPr>
      <p:sp>
        <p:nvSpPr>
          <p:cNvPr id="38" name="Google Shape;38;p7"/>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1" name="Google Shape;41;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2" name="Google Shape;42;p7"/>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7" name="Google Shape;47;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8" name="Google Shape;48;p8"/>
          <p:cNvSpPr txBox="1">
            <a:spLocks noGrp="1"/>
          </p:cNvSpPr>
          <p:nvPr>
            <p:ph type="title"/>
          </p:nvPr>
        </p:nvSpPr>
        <p:spPr>
          <a:xfrm>
            <a:off x="469797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49" name="Google Shape;49;p8"/>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0"/>
        <p:cNvGrpSpPr/>
        <p:nvPr/>
      </p:nvGrpSpPr>
      <p:grpSpPr>
        <a:xfrm>
          <a:off x="0" y="0"/>
          <a:ext cx="0" cy="0"/>
          <a:chOff x="0" y="0"/>
          <a:chExt cx="0" cy="0"/>
        </a:xfrm>
      </p:grpSpPr>
      <p:sp>
        <p:nvSpPr>
          <p:cNvPr id="51" name="Google Shape;51;p9"/>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54" name="Google Shape;54;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5" name="Google Shape;55;p9"/>
          <p:cNvSpPr txBox="1">
            <a:spLocks noGrp="1"/>
          </p:cNvSpPr>
          <p:nvPr>
            <p:ph type="title"/>
          </p:nvPr>
        </p:nvSpPr>
        <p:spPr>
          <a:xfrm>
            <a:off x="72975" y="51650"/>
            <a:ext cx="39507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56" name="Google Shape;56;p9"/>
          <p:cNvSpPr txBox="1">
            <a:spLocks noGrp="1"/>
          </p:cNvSpPr>
          <p:nvPr>
            <p:ph type="body" idx="1"/>
          </p:nvPr>
        </p:nvSpPr>
        <p:spPr>
          <a:xfrm>
            <a:off x="4443875" y="51650"/>
            <a:ext cx="45054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420325" y="216425"/>
            <a:ext cx="4412100" cy="747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atin typeface="Open Sans"/>
                <a:ea typeface="Open Sans"/>
                <a:cs typeface="Open Sans"/>
                <a:sym typeface="Open Sans"/>
              </a:defRPr>
            </a:lvl1pPr>
            <a:lvl2pPr lvl="1">
              <a:spcBef>
                <a:spcPts val="0"/>
              </a:spcBef>
              <a:spcAft>
                <a:spcPts val="0"/>
              </a:spcAft>
              <a:buSzPts val="2400"/>
              <a:buNone/>
              <a:defRPr>
                <a:latin typeface="Open Sans"/>
                <a:ea typeface="Open Sans"/>
                <a:cs typeface="Open Sans"/>
                <a:sym typeface="Open Sans"/>
              </a:defRPr>
            </a:lvl2pPr>
            <a:lvl3pPr lvl="2">
              <a:spcBef>
                <a:spcPts val="0"/>
              </a:spcBef>
              <a:spcAft>
                <a:spcPts val="0"/>
              </a:spcAft>
              <a:buSzPts val="2400"/>
              <a:buNone/>
              <a:defRPr>
                <a:latin typeface="Open Sans"/>
                <a:ea typeface="Open Sans"/>
                <a:cs typeface="Open Sans"/>
                <a:sym typeface="Open Sans"/>
              </a:defRPr>
            </a:lvl3pPr>
            <a:lvl4pPr lvl="3">
              <a:spcBef>
                <a:spcPts val="0"/>
              </a:spcBef>
              <a:spcAft>
                <a:spcPts val="0"/>
              </a:spcAft>
              <a:buSzPts val="2400"/>
              <a:buNone/>
              <a:defRPr>
                <a:latin typeface="Open Sans"/>
                <a:ea typeface="Open Sans"/>
                <a:cs typeface="Open Sans"/>
                <a:sym typeface="Open Sans"/>
              </a:defRPr>
            </a:lvl4pPr>
            <a:lvl5pPr lvl="4">
              <a:spcBef>
                <a:spcPts val="0"/>
              </a:spcBef>
              <a:spcAft>
                <a:spcPts val="0"/>
              </a:spcAft>
              <a:buSzPts val="2400"/>
              <a:buNone/>
              <a:defRPr>
                <a:latin typeface="Open Sans"/>
                <a:ea typeface="Open Sans"/>
                <a:cs typeface="Open Sans"/>
                <a:sym typeface="Open Sans"/>
              </a:defRPr>
            </a:lvl5pPr>
            <a:lvl6pPr lvl="5">
              <a:spcBef>
                <a:spcPts val="0"/>
              </a:spcBef>
              <a:spcAft>
                <a:spcPts val="0"/>
              </a:spcAft>
              <a:buSzPts val="2400"/>
              <a:buNone/>
              <a:defRPr>
                <a:latin typeface="Open Sans"/>
                <a:ea typeface="Open Sans"/>
                <a:cs typeface="Open Sans"/>
                <a:sym typeface="Open Sans"/>
              </a:defRPr>
            </a:lvl6pPr>
            <a:lvl7pPr lvl="6">
              <a:spcBef>
                <a:spcPts val="0"/>
              </a:spcBef>
              <a:spcAft>
                <a:spcPts val="0"/>
              </a:spcAft>
              <a:buSzPts val="2400"/>
              <a:buNone/>
              <a:defRPr>
                <a:latin typeface="Open Sans"/>
                <a:ea typeface="Open Sans"/>
                <a:cs typeface="Open Sans"/>
                <a:sym typeface="Open Sans"/>
              </a:defRPr>
            </a:lvl7pPr>
            <a:lvl8pPr lvl="7">
              <a:spcBef>
                <a:spcPts val="0"/>
              </a:spcBef>
              <a:spcAft>
                <a:spcPts val="0"/>
              </a:spcAft>
              <a:buSzPts val="2400"/>
              <a:buNone/>
              <a:defRPr>
                <a:latin typeface="Open Sans"/>
                <a:ea typeface="Open Sans"/>
                <a:cs typeface="Open Sans"/>
                <a:sym typeface="Open Sans"/>
              </a:defRPr>
            </a:lvl8pPr>
            <a:lvl9pPr lvl="8">
              <a:spcBef>
                <a:spcPts val="0"/>
              </a:spcBef>
              <a:spcAft>
                <a:spcPts val="0"/>
              </a:spcAft>
              <a:buSzPts val="2400"/>
              <a:buNone/>
              <a:defRPr>
                <a:latin typeface="Open Sans"/>
                <a:ea typeface="Open Sans"/>
                <a:cs typeface="Open Sans"/>
                <a:sym typeface="Open Sans"/>
              </a:defRPr>
            </a:lvl9pPr>
          </a:lstStyle>
          <a:p>
            <a:endParaRPr/>
          </a:p>
        </p:txBody>
      </p:sp>
      <p:sp>
        <p:nvSpPr>
          <p:cNvPr id="59" name="Google Shape;59;p10"/>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0" name="Google Shape;60;p10"/>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1" name="Google Shape;61;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62" name="Google Shape;62;p10"/>
          <p:cNvSpPr txBox="1">
            <a:spLocks noGrp="1"/>
          </p:cNvSpPr>
          <p:nvPr>
            <p:ph type="body" idx="1"/>
          </p:nvPr>
        </p:nvSpPr>
        <p:spPr>
          <a:xfrm>
            <a:off x="4420325" y="1559825"/>
            <a:ext cx="44121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65" name="Google Shape;65;p11"/>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6" name="Google Shape;66;p11"/>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7" name="Google Shape;67;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2">
  <p:cSld name="CUSTOM_2_2">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0" name="Google Shape;70;p12"/>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71" name="Google Shape;71;p12"/>
          <p:cNvSpPr txBox="1">
            <a:spLocks noGrp="1"/>
          </p:cNvSpPr>
          <p:nvPr>
            <p:ph type="title"/>
          </p:nvPr>
        </p:nvSpPr>
        <p:spPr>
          <a:xfrm>
            <a:off x="4440700" y="112425"/>
            <a:ext cx="4456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73" name="Google Shape;73;p12"/>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74" name="Google Shape;74;p12"/>
          <p:cNvPicPr preferRelativeResize="0"/>
          <p:nvPr/>
        </p:nvPicPr>
        <p:blipFill rotWithShape="1">
          <a:blip r:embed="rId2">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Open Sans SemiBold"/>
              <a:buNone/>
              <a:defRPr sz="4000">
                <a:solidFill>
                  <a:srgbClr val="434343"/>
                </a:solidFill>
                <a:latin typeface="Open Sans SemiBold"/>
                <a:ea typeface="Open Sans SemiBold"/>
                <a:cs typeface="Open Sans SemiBold"/>
                <a:sym typeface="Open Sans SemiBold"/>
              </a:defRPr>
            </a:lvl1pPr>
            <a:lvl2pPr lvl="1">
              <a:spcBef>
                <a:spcPts val="0"/>
              </a:spcBef>
              <a:spcAft>
                <a:spcPts val="0"/>
              </a:spcAft>
              <a:buClr>
                <a:srgbClr val="434343"/>
              </a:buClr>
              <a:buSzPts val="2400"/>
              <a:buNone/>
              <a:defRPr sz="2400">
                <a:solidFill>
                  <a:srgbClr val="434343"/>
                </a:solidFill>
              </a:defRPr>
            </a:lvl2pPr>
            <a:lvl3pPr lvl="2">
              <a:spcBef>
                <a:spcPts val="0"/>
              </a:spcBef>
              <a:spcAft>
                <a:spcPts val="0"/>
              </a:spcAft>
              <a:buClr>
                <a:srgbClr val="434343"/>
              </a:buClr>
              <a:buSzPts val="2400"/>
              <a:buNone/>
              <a:defRPr sz="2400">
                <a:solidFill>
                  <a:srgbClr val="434343"/>
                </a:solidFill>
              </a:defRPr>
            </a:lvl3pPr>
            <a:lvl4pPr lvl="3">
              <a:spcBef>
                <a:spcPts val="0"/>
              </a:spcBef>
              <a:spcAft>
                <a:spcPts val="0"/>
              </a:spcAft>
              <a:buClr>
                <a:srgbClr val="434343"/>
              </a:buClr>
              <a:buSzPts val="2400"/>
              <a:buNone/>
              <a:defRPr sz="2400">
                <a:solidFill>
                  <a:srgbClr val="434343"/>
                </a:solidFill>
              </a:defRPr>
            </a:lvl4pPr>
            <a:lvl5pPr lvl="4">
              <a:spcBef>
                <a:spcPts val="0"/>
              </a:spcBef>
              <a:spcAft>
                <a:spcPts val="0"/>
              </a:spcAft>
              <a:buClr>
                <a:srgbClr val="434343"/>
              </a:buClr>
              <a:buSzPts val="2400"/>
              <a:buNone/>
              <a:defRPr sz="2400">
                <a:solidFill>
                  <a:srgbClr val="434343"/>
                </a:solidFill>
              </a:defRPr>
            </a:lvl5pPr>
            <a:lvl6pPr lvl="5">
              <a:spcBef>
                <a:spcPts val="0"/>
              </a:spcBef>
              <a:spcAft>
                <a:spcPts val="0"/>
              </a:spcAft>
              <a:buClr>
                <a:srgbClr val="434343"/>
              </a:buClr>
              <a:buSzPts val="2400"/>
              <a:buNone/>
              <a:defRPr sz="2400">
                <a:solidFill>
                  <a:srgbClr val="434343"/>
                </a:solidFill>
              </a:defRPr>
            </a:lvl6pPr>
            <a:lvl7pPr lvl="6">
              <a:spcBef>
                <a:spcPts val="0"/>
              </a:spcBef>
              <a:spcAft>
                <a:spcPts val="0"/>
              </a:spcAft>
              <a:buClr>
                <a:srgbClr val="434343"/>
              </a:buClr>
              <a:buSzPts val="2400"/>
              <a:buNone/>
              <a:defRPr sz="2400">
                <a:solidFill>
                  <a:srgbClr val="434343"/>
                </a:solidFill>
              </a:defRPr>
            </a:lvl7pPr>
            <a:lvl8pPr lvl="7">
              <a:spcBef>
                <a:spcPts val="0"/>
              </a:spcBef>
              <a:spcAft>
                <a:spcPts val="0"/>
              </a:spcAft>
              <a:buClr>
                <a:srgbClr val="434343"/>
              </a:buClr>
              <a:buSzPts val="2400"/>
              <a:buNone/>
              <a:defRPr sz="2400">
                <a:solidFill>
                  <a:srgbClr val="434343"/>
                </a:solidFill>
              </a:defRPr>
            </a:lvl8pPr>
            <a:lvl9pPr lvl="8">
              <a:spcBef>
                <a:spcPts val="0"/>
              </a:spcBef>
              <a:spcAft>
                <a:spcPts val="0"/>
              </a:spcAft>
              <a:buClr>
                <a:srgbClr val="434343"/>
              </a:buClr>
              <a:buSzPts val="2400"/>
              <a:buNone/>
              <a:defRPr sz="2400">
                <a:solidFill>
                  <a:srgbClr val="43434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1pPr>
            <a:lvl2pPr marL="914400" lvl="1"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1" r:id="rId20"/>
    <p:sldLayoutId id="2147483673" r:id="rId21"/>
    <p:sldLayoutId id="2147483674" r:id="rId22"/>
    <p:sldLayoutId id="2147483675" r:id="rId23"/>
    <p:sldLayoutId id="2147483677" r:id="rId24"/>
    <p:sldLayoutId id="2147483678" r:id="rId25"/>
    <p:sldLayoutId id="2147483679" r:id="rId26"/>
    <p:sldLayoutId id="2147483680" r:id="rId27"/>
    <p:sldLayoutId id="2147483681" r:id="rId28"/>
    <p:sldLayoutId id="2147483682" r:id="rId29"/>
    <p:sldLayoutId id="2147483688" r:id="rId30"/>
    <p:sldLayoutId id="2147483689" r:id="rId31"/>
    <p:sldLayoutId id="2147483691" r:id="rId32"/>
    <p:sldLayoutId id="2147483693" r:id="rId33"/>
    <p:sldLayoutId id="2147483694" r:id="rId34"/>
    <p:sldLayoutId id="2147483695" r:id="rId35"/>
    <p:sldLayoutId id="2147483696" r:id="rId36"/>
    <p:sldLayoutId id="2147483697" r:id="rId37"/>
    <p:sldLayoutId id="2147483700"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gif"/><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69.gif"/><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image" Target="../media/image21.png"/><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hyperlink" Target="https://semico.com/content/risc-v-market-analysis-new-kid-blo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ctrTitle"/>
          </p:nvPr>
        </p:nvSpPr>
        <p:spPr>
          <a:xfrm>
            <a:off x="597850" y="1896424"/>
            <a:ext cx="8034000" cy="15859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RISC-V </a:t>
            </a:r>
            <a:r>
              <a:rPr lang="en-US" dirty="0"/>
              <a:t>Unconstrained</a:t>
            </a:r>
            <a:endParaRPr dirty="0"/>
          </a:p>
          <a:p>
            <a:pPr marL="0" lvl="0" indent="0" algn="ctr" rtl="0">
              <a:spcBef>
                <a:spcPts val="0"/>
              </a:spcBef>
              <a:spcAft>
                <a:spcPts val="0"/>
              </a:spcAft>
              <a:buNone/>
            </a:pPr>
            <a:r>
              <a:rPr lang="en" sz="2400" dirty="0"/>
              <a:t>Technology. Opportunity. Community.</a:t>
            </a:r>
            <a:endParaRPr sz="2400" dirty="0"/>
          </a:p>
        </p:txBody>
      </p:sp>
      <p:sp>
        <p:nvSpPr>
          <p:cNvPr id="337" name="Google Shape;337;p53"/>
          <p:cNvSpPr txBox="1">
            <a:spLocks noGrp="1"/>
          </p:cNvSpPr>
          <p:nvPr>
            <p:ph type="subTitle" idx="1"/>
          </p:nvPr>
        </p:nvSpPr>
        <p:spPr>
          <a:xfrm>
            <a:off x="597850" y="3932326"/>
            <a:ext cx="8034000" cy="87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Calista Redmond</a:t>
            </a:r>
            <a:endParaRPr dirty="0"/>
          </a:p>
          <a:p>
            <a:pPr marL="0" lvl="0" indent="0" algn="ctr" rtl="0">
              <a:spcBef>
                <a:spcPts val="0"/>
              </a:spcBef>
              <a:spcAft>
                <a:spcPts val="0"/>
              </a:spcAft>
              <a:buNone/>
            </a:pPr>
            <a:r>
              <a:rPr lang="en" sz="1800" dirty="0"/>
              <a:t>CEO, RISC-V International</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2BBB38D-F87D-4E5E-87D7-193845F21358}"/>
              </a:ext>
            </a:extLst>
          </p:cNvPr>
          <p:cNvGraphicFramePr>
            <a:graphicFrameLocks/>
          </p:cNvGraphicFramePr>
          <p:nvPr>
            <p:extLst>
              <p:ext uri="{D42A27DB-BD31-4B8C-83A1-F6EECF244321}">
                <p14:modId xmlns:p14="http://schemas.microsoft.com/office/powerpoint/2010/main" val="2784587633"/>
              </p:ext>
            </p:extLst>
          </p:nvPr>
        </p:nvGraphicFramePr>
        <p:xfrm>
          <a:off x="407431" y="1243228"/>
          <a:ext cx="8040053" cy="3507188"/>
        </p:xfrm>
        <a:graphic>
          <a:graphicData uri="http://schemas.openxmlformats.org/drawingml/2006/chart">
            <c:chart xmlns:c="http://schemas.openxmlformats.org/drawingml/2006/chart" xmlns:r="http://schemas.openxmlformats.org/officeDocument/2006/relationships" r:id="rId3"/>
          </a:graphicData>
        </a:graphic>
      </p:graphicFrame>
      <p:sp>
        <p:nvSpPr>
          <p:cNvPr id="441" name="Google Shape;441;p5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More than 750 RISC-V Members</a:t>
            </a:r>
            <a:endParaRPr dirty="0"/>
          </a:p>
          <a:p>
            <a:pPr marL="0" lvl="0" indent="0" algn="l" rtl="0">
              <a:lnSpc>
                <a:spcPct val="95000"/>
              </a:lnSpc>
              <a:spcBef>
                <a:spcPts val="0"/>
              </a:spcBef>
              <a:spcAft>
                <a:spcPts val="0"/>
              </a:spcAft>
              <a:buClr>
                <a:schemeClr val="dk1"/>
              </a:buClr>
              <a:buSzPts val="2000"/>
              <a:buFont typeface="Arial"/>
              <a:buNone/>
            </a:pPr>
            <a:r>
              <a:rPr lang="en" sz="2400" dirty="0">
                <a:latin typeface="Open Sans"/>
                <a:ea typeface="Open Sans"/>
                <a:cs typeface="Open Sans"/>
                <a:sym typeface="Open Sans"/>
              </a:rPr>
              <a:t>across 50 Countries</a:t>
            </a:r>
            <a:endParaRPr sz="2400" dirty="0"/>
          </a:p>
        </p:txBody>
      </p:sp>
      <p:sp>
        <p:nvSpPr>
          <p:cNvPr id="442" name="Google Shape;442;p5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443" name="Google Shape;443;p58"/>
          <p:cNvSpPr/>
          <p:nvPr/>
        </p:nvSpPr>
        <p:spPr>
          <a:xfrm>
            <a:off x="311700" y="1309925"/>
            <a:ext cx="8635800" cy="3325800"/>
          </a:xfrm>
          <a:prstGeom prst="rect">
            <a:avLst/>
          </a:prstGeom>
          <a:blipFill rotWithShape="1">
            <a:blip r:embed="rId4">
              <a:alphaModFix amt="25000"/>
              <a:extLst>
                <a:ext uri="{28A0092B-C50C-407E-A947-70E740481C1C}">
                  <a14:useLocalDpi xmlns:a14="http://schemas.microsoft.com/office/drawing/2010/main"/>
                </a:ext>
              </a:extLst>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5" name="Google Shape;445;p58"/>
          <p:cNvSpPr/>
          <p:nvPr/>
        </p:nvSpPr>
        <p:spPr>
          <a:xfrm>
            <a:off x="277906" y="1282865"/>
            <a:ext cx="8669594" cy="3385575"/>
          </a:xfrm>
          <a:prstGeom prst="rect">
            <a:avLst/>
          </a:prstGeom>
          <a:solidFill>
            <a:srgbClr val="FEFEFE">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46" name="Google Shape;446;p58"/>
          <p:cNvSpPr txBox="1"/>
          <p:nvPr/>
        </p:nvSpPr>
        <p:spPr>
          <a:xfrm>
            <a:off x="80123" y="4937522"/>
            <a:ext cx="2171700" cy="20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000" dirty="0">
                <a:solidFill>
                  <a:srgbClr val="7F7F7F"/>
                </a:solidFill>
              </a:rPr>
              <a:t>Octobe</a:t>
            </a:r>
            <a:r>
              <a:rPr lang="en" sz="1000" b="0" i="0" u="none" strike="noStrike" cap="none" dirty="0">
                <a:solidFill>
                  <a:srgbClr val="7F7F7F"/>
                </a:solidFill>
                <a:latin typeface="Arial"/>
                <a:ea typeface="Arial"/>
                <a:cs typeface="Arial"/>
                <a:sym typeface="Arial"/>
              </a:rPr>
              <a:t>r 2020</a:t>
            </a:r>
            <a:endParaRPr sz="1000" b="0" i="0" u="none" strike="noStrike" cap="none" dirty="0">
              <a:solidFill>
                <a:srgbClr val="7F7F7F"/>
              </a:solidFill>
              <a:latin typeface="Arial"/>
              <a:ea typeface="Arial"/>
              <a:cs typeface="Arial"/>
              <a:sym typeface="Arial"/>
            </a:endParaRPr>
          </a:p>
        </p:txBody>
      </p:sp>
      <p:sp>
        <p:nvSpPr>
          <p:cNvPr id="447" name="Google Shape;447;p58"/>
          <p:cNvSpPr/>
          <p:nvPr/>
        </p:nvSpPr>
        <p:spPr>
          <a:xfrm>
            <a:off x="1335750" y="1359446"/>
            <a:ext cx="3124200" cy="305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85 Chip</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SoC, IP, FPGA</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3 I/O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Memory, network, storage</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2100" b="1" i="0" u="none" strike="noStrike" cap="none" dirty="0">
                <a:solidFill>
                  <a:schemeClr val="accent3"/>
                </a:solidFill>
                <a:latin typeface="Open Sans"/>
                <a:ea typeface="Open Sans"/>
                <a:cs typeface="Open Sans"/>
                <a:sym typeface="Open Sans"/>
              </a:rPr>
              <a:t>11 Services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Fab, design services</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2100" b="1" i="0" u="none" strike="noStrike" cap="none" dirty="0">
                <a:solidFill>
                  <a:schemeClr val="accent3"/>
                </a:solidFill>
                <a:latin typeface="Open Sans"/>
                <a:ea typeface="Open Sans"/>
                <a:cs typeface="Open Sans"/>
                <a:sym typeface="Open Sans"/>
              </a:rPr>
              <a:t>35 Software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Dev tools, firmware, OS</a:t>
            </a:r>
            <a:endParaRPr sz="1400" b="1" i="0" u="none" strike="noStrike" cap="none" dirty="0">
              <a:solidFill>
                <a:schemeClr val="accent3"/>
              </a:solidFill>
              <a:latin typeface="Open Sans"/>
              <a:ea typeface="Open Sans"/>
              <a:cs typeface="Open Sans"/>
              <a:sym typeface="Open Sans"/>
            </a:endParaRPr>
          </a:p>
        </p:txBody>
      </p:sp>
      <p:sp>
        <p:nvSpPr>
          <p:cNvPr id="448" name="Google Shape;448;p58"/>
          <p:cNvSpPr/>
          <p:nvPr/>
        </p:nvSpPr>
        <p:spPr>
          <a:xfrm>
            <a:off x="4571997" y="1336358"/>
            <a:ext cx="3584700" cy="310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4 Systems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ODM, OEM</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12 Industry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Cloud, mobile, HPC, ML, automotive</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56 Research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Universities, Labs, other alliances</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1800" b="1" i="0" u="none" strike="noStrike" cap="none" dirty="0">
                <a:solidFill>
                  <a:schemeClr val="accent3"/>
                </a:solidFill>
                <a:latin typeface="Open Sans"/>
                <a:ea typeface="Open Sans"/>
                <a:cs typeface="Open Sans"/>
                <a:sym typeface="Open Sans"/>
              </a:rPr>
              <a:t>500+ Individuals </a:t>
            </a:r>
            <a:endParaRPr sz="1100"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1200" b="1" i="0" u="none" strike="noStrike" cap="none" dirty="0">
                <a:solidFill>
                  <a:schemeClr val="accent3"/>
                </a:solidFill>
                <a:latin typeface="Open Sans"/>
                <a:ea typeface="Open Sans"/>
                <a:cs typeface="Open Sans"/>
                <a:sym typeface="Open Sans"/>
              </a:rPr>
              <a:t>RISC-V developers and advocates </a:t>
            </a:r>
            <a:endParaRPr sz="1050" dirty="0">
              <a:solidFill>
                <a:schemeClr val="accent3"/>
              </a:solidFill>
              <a:latin typeface="Open Sans"/>
              <a:ea typeface="Open Sans"/>
              <a:cs typeface="Open Sans"/>
              <a:sym typeface="Open Sans"/>
            </a:endParaRPr>
          </a:p>
        </p:txBody>
      </p:sp>
      <p:sp>
        <p:nvSpPr>
          <p:cNvPr id="449" name="Google Shape;449;p58"/>
          <p:cNvSpPr txBox="1"/>
          <p:nvPr/>
        </p:nvSpPr>
        <p:spPr>
          <a:xfrm>
            <a:off x="1478065" y="4795198"/>
            <a:ext cx="6615900" cy="300300"/>
          </a:xfrm>
          <a:prstGeom prst="rect">
            <a:avLst/>
          </a:prstGeom>
          <a:noFill/>
          <a:ln>
            <a:noFill/>
          </a:ln>
        </p:spPr>
        <p:txBody>
          <a:bodyPr spcFirstLastPara="1" wrap="square" lIns="68575" tIns="34275" rIns="68575" bIns="34275" anchor="t" anchorCtr="0">
            <a:noAutofit/>
          </a:bodyPr>
          <a:lstStyle/>
          <a:p>
            <a:pPr marL="10160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chemeClr val="accent3"/>
                </a:solidFill>
                <a:latin typeface="Open Sans"/>
                <a:ea typeface="Open Sans"/>
                <a:cs typeface="Open Sans"/>
                <a:sym typeface="Open Sans"/>
              </a:rPr>
              <a:t>In 2020, RISC-V membership has grown by more than 60%</a:t>
            </a:r>
            <a:endParaRPr sz="1100" dirty="0">
              <a:solidFill>
                <a:schemeClr val="accent3"/>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latin typeface="Open Sans" panose="020B0604020202020204" charset="0"/>
                <a:ea typeface="Open Sans" panose="020B0604020202020204" charset="0"/>
                <a:cs typeface="Open Sans" panose="020B0604020202020204" charset="0"/>
              </a:rPr>
              <a:t>Dedicated Community</a:t>
            </a:r>
            <a:endParaRPr sz="3800" dirty="0">
              <a:latin typeface="Open Sans" panose="020B0604020202020204" charset="0"/>
              <a:ea typeface="Open Sans" panose="020B0604020202020204" charset="0"/>
              <a:cs typeface="Open Sans" panose="020B0604020202020204" charset="0"/>
            </a:endParaRPr>
          </a:p>
        </p:txBody>
      </p:sp>
      <p:sp>
        <p:nvSpPr>
          <p:cNvPr id="372" name="Google Shape;372;p5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73" name="Google Shape;373;p5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grpSp>
        <p:nvGrpSpPr>
          <p:cNvPr id="374" name="Google Shape;374;p57"/>
          <p:cNvGrpSpPr/>
          <p:nvPr/>
        </p:nvGrpSpPr>
        <p:grpSpPr>
          <a:xfrm>
            <a:off x="5690941" y="2206784"/>
            <a:ext cx="719786" cy="259671"/>
            <a:chOff x="7082870" y="1850863"/>
            <a:chExt cx="959715" cy="346228"/>
          </a:xfrm>
        </p:grpSpPr>
        <p:grpSp>
          <p:nvGrpSpPr>
            <p:cNvPr id="375" name="Google Shape;375;p57" descr="Callout arrows&#10;"/>
            <p:cNvGrpSpPr/>
            <p:nvPr/>
          </p:nvGrpSpPr>
          <p:grpSpPr>
            <a:xfrm>
              <a:off x="7115095" y="1850863"/>
              <a:ext cx="927490" cy="295278"/>
              <a:chOff x="9923066" y="2412044"/>
              <a:chExt cx="1632905" cy="561900"/>
            </a:xfrm>
          </p:grpSpPr>
          <p:cxnSp>
            <p:nvCxnSpPr>
              <p:cNvPr id="376" name="Google Shape;376;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77" name="Google Shape;377;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78" name="Google Shape;378;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379" name="Google Shape;379;p57"/>
          <p:cNvSpPr txBox="1"/>
          <p:nvPr/>
        </p:nvSpPr>
        <p:spPr>
          <a:xfrm>
            <a:off x="702762" y="1199562"/>
            <a:ext cx="1753319" cy="44484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Services</a:t>
            </a:r>
            <a:r>
              <a:rPr lang="en" sz="1400" i="0" u="none" strike="noStrike" cap="none" dirty="0">
                <a:solidFill>
                  <a:schemeClr val="dk1"/>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Fab, design services</a:t>
            </a:r>
            <a:endParaRPr sz="1100" dirty="0">
              <a:solidFill>
                <a:schemeClr val="bg2"/>
              </a:solidFill>
              <a:latin typeface="Open Sans"/>
              <a:ea typeface="Open Sans"/>
              <a:cs typeface="Open Sans"/>
              <a:sym typeface="Open Sans"/>
            </a:endParaRPr>
          </a:p>
        </p:txBody>
      </p:sp>
      <p:sp>
        <p:nvSpPr>
          <p:cNvPr id="380" name="Google Shape;380;p57"/>
          <p:cNvSpPr txBox="1"/>
          <p:nvPr/>
        </p:nvSpPr>
        <p:spPr>
          <a:xfrm>
            <a:off x="335838" y="4083965"/>
            <a:ext cx="2218537" cy="24671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Press and Analysts</a:t>
            </a:r>
            <a:endParaRPr sz="1100" dirty="0">
              <a:latin typeface="Open Sans"/>
              <a:ea typeface="Open Sans"/>
              <a:cs typeface="Open Sans"/>
              <a:sym typeface="Open Sans"/>
            </a:endParaRPr>
          </a:p>
        </p:txBody>
      </p:sp>
      <p:pic>
        <p:nvPicPr>
          <p:cNvPr id="381" name="Google Shape;381;p57" descr="Placeholder Icon&#10;Newspaper"/>
          <p:cNvPicPr preferRelativeResize="0"/>
          <p:nvPr/>
        </p:nvPicPr>
        <p:blipFill rotWithShape="1">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642953" y="3984153"/>
            <a:ext cx="387116" cy="387116"/>
          </a:xfrm>
          <a:prstGeom prst="rect">
            <a:avLst/>
          </a:prstGeom>
          <a:noFill/>
          <a:ln>
            <a:noFill/>
          </a:ln>
        </p:spPr>
      </p:pic>
      <p:sp>
        <p:nvSpPr>
          <p:cNvPr id="382" name="Google Shape;382;p57"/>
          <p:cNvSpPr txBox="1"/>
          <p:nvPr/>
        </p:nvSpPr>
        <p:spPr>
          <a:xfrm>
            <a:off x="6587878" y="1372982"/>
            <a:ext cx="1793400" cy="20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Chip</a:t>
            </a:r>
            <a:r>
              <a:rPr lang="en" sz="1700" b="1"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SoC, IP, FPGA</a:t>
            </a:r>
            <a:endParaRPr sz="1100" dirty="0">
              <a:solidFill>
                <a:schemeClr val="bg2"/>
              </a:solidFill>
              <a:latin typeface="Open Sans"/>
              <a:ea typeface="Open Sans"/>
              <a:cs typeface="Open Sans"/>
              <a:sym typeface="Open Sans"/>
            </a:endParaRPr>
          </a:p>
        </p:txBody>
      </p:sp>
      <p:sp>
        <p:nvSpPr>
          <p:cNvPr id="383" name="Google Shape;383;p57"/>
          <p:cNvSpPr txBox="1"/>
          <p:nvPr/>
        </p:nvSpPr>
        <p:spPr>
          <a:xfrm>
            <a:off x="6799390" y="4005390"/>
            <a:ext cx="2168423" cy="3252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Investors</a:t>
            </a:r>
            <a:r>
              <a:rPr lang="en" sz="1700" b="1"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and Funding sources</a:t>
            </a:r>
            <a:endParaRPr sz="1700" i="0" u="none" strike="noStrike" cap="none" dirty="0">
              <a:solidFill>
                <a:schemeClr val="bg2"/>
              </a:solidFill>
              <a:latin typeface="Open Sans"/>
              <a:ea typeface="Open Sans"/>
              <a:cs typeface="Open Sans"/>
              <a:sym typeface="Open Sans"/>
            </a:endParaRPr>
          </a:p>
        </p:txBody>
      </p:sp>
      <p:pic>
        <p:nvPicPr>
          <p:cNvPr id="384" name="Google Shape;384;p57"/>
          <p:cNvPicPr preferRelativeResize="0"/>
          <p:nvPr/>
        </p:nvPicPr>
        <p:blipFill rotWithShape="1">
          <a:blip r:embed="rId4"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178960" y="3964797"/>
            <a:ext cx="425828" cy="425828"/>
          </a:xfrm>
          <a:prstGeom prst="rect">
            <a:avLst/>
          </a:prstGeom>
          <a:noFill/>
          <a:ln>
            <a:noFill/>
          </a:ln>
        </p:spPr>
      </p:pic>
      <p:sp>
        <p:nvSpPr>
          <p:cNvPr id="385" name="Google Shape;385;p57"/>
          <p:cNvSpPr/>
          <p:nvPr/>
        </p:nvSpPr>
        <p:spPr>
          <a:xfrm>
            <a:off x="3567505" y="1784983"/>
            <a:ext cx="2009100" cy="2040600"/>
          </a:xfrm>
          <a:prstGeom prst="ellipse">
            <a:avLst/>
          </a:prstGeom>
          <a:noFill/>
          <a:ln w="111125" cap="flat" cmpd="sng">
            <a:solidFill>
              <a:schemeClr val="lt1">
                <a:alpha val="588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pic>
        <p:nvPicPr>
          <p:cNvPr id="386" name="Google Shape;386;p57" title="Funding Char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531643" y="1778653"/>
            <a:ext cx="2080800" cy="2053200"/>
          </a:xfrm>
          <a:prstGeom prst="rect">
            <a:avLst/>
          </a:prstGeom>
          <a:noFill/>
          <a:ln>
            <a:noFill/>
          </a:ln>
        </p:spPr>
      </p:pic>
      <p:grpSp>
        <p:nvGrpSpPr>
          <p:cNvPr id="387" name="Google Shape;387;p57"/>
          <p:cNvGrpSpPr/>
          <p:nvPr/>
        </p:nvGrpSpPr>
        <p:grpSpPr>
          <a:xfrm>
            <a:off x="5312153" y="1483400"/>
            <a:ext cx="719786" cy="259671"/>
            <a:chOff x="7082870" y="1850863"/>
            <a:chExt cx="959715" cy="346228"/>
          </a:xfrm>
        </p:grpSpPr>
        <p:grpSp>
          <p:nvGrpSpPr>
            <p:cNvPr id="388" name="Google Shape;388;p57" descr="Callout arrows&#10;"/>
            <p:cNvGrpSpPr/>
            <p:nvPr/>
          </p:nvGrpSpPr>
          <p:grpSpPr>
            <a:xfrm>
              <a:off x="7115095" y="1850863"/>
              <a:ext cx="927490" cy="295278"/>
              <a:chOff x="9923066" y="2412044"/>
              <a:chExt cx="1632905" cy="561900"/>
            </a:xfrm>
          </p:grpSpPr>
          <p:cxnSp>
            <p:nvCxnSpPr>
              <p:cNvPr id="389" name="Google Shape;389;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90" name="Google Shape;390;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91" name="Google Shape;391;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392" name="Google Shape;392;p57"/>
          <p:cNvGrpSpPr/>
          <p:nvPr/>
        </p:nvGrpSpPr>
        <p:grpSpPr>
          <a:xfrm rot="10800000" flipH="1">
            <a:off x="5312153" y="3895303"/>
            <a:ext cx="719786" cy="259671"/>
            <a:chOff x="7082870" y="1850863"/>
            <a:chExt cx="959715" cy="346228"/>
          </a:xfrm>
        </p:grpSpPr>
        <p:grpSp>
          <p:nvGrpSpPr>
            <p:cNvPr id="393" name="Google Shape;393;p57" descr="Callout arrows&#10;"/>
            <p:cNvGrpSpPr/>
            <p:nvPr/>
          </p:nvGrpSpPr>
          <p:grpSpPr>
            <a:xfrm>
              <a:off x="7115095" y="1850863"/>
              <a:ext cx="927490" cy="295278"/>
              <a:chOff x="9923066" y="2412044"/>
              <a:chExt cx="1632905" cy="561900"/>
            </a:xfrm>
          </p:grpSpPr>
          <p:cxnSp>
            <p:nvCxnSpPr>
              <p:cNvPr id="394" name="Google Shape;394;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95" name="Google Shape;395;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96" name="Google Shape;396;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397" name="Google Shape;397;p57"/>
          <p:cNvGrpSpPr/>
          <p:nvPr/>
        </p:nvGrpSpPr>
        <p:grpSpPr>
          <a:xfrm flipH="1">
            <a:off x="3133550" y="1435775"/>
            <a:ext cx="719786" cy="259671"/>
            <a:chOff x="7082870" y="1850863"/>
            <a:chExt cx="959715" cy="346228"/>
          </a:xfrm>
        </p:grpSpPr>
        <p:grpSp>
          <p:nvGrpSpPr>
            <p:cNvPr id="398" name="Google Shape;398;p57" descr="Callout arrows&#10;"/>
            <p:cNvGrpSpPr/>
            <p:nvPr/>
          </p:nvGrpSpPr>
          <p:grpSpPr>
            <a:xfrm>
              <a:off x="7115095" y="1850863"/>
              <a:ext cx="927490" cy="295278"/>
              <a:chOff x="9923066" y="2412044"/>
              <a:chExt cx="1632905" cy="561900"/>
            </a:xfrm>
          </p:grpSpPr>
          <p:cxnSp>
            <p:nvCxnSpPr>
              <p:cNvPr id="399" name="Google Shape;399;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00" name="Google Shape;400;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01" name="Google Shape;401;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402" name="Google Shape;402;p57"/>
          <p:cNvGrpSpPr/>
          <p:nvPr/>
        </p:nvGrpSpPr>
        <p:grpSpPr>
          <a:xfrm rot="10800000">
            <a:off x="3133550" y="3895303"/>
            <a:ext cx="719786" cy="259671"/>
            <a:chOff x="7082870" y="1850863"/>
            <a:chExt cx="959715" cy="346228"/>
          </a:xfrm>
        </p:grpSpPr>
        <p:grpSp>
          <p:nvGrpSpPr>
            <p:cNvPr id="403" name="Google Shape;403;p57" descr="Callout arrows&#10;"/>
            <p:cNvGrpSpPr/>
            <p:nvPr/>
          </p:nvGrpSpPr>
          <p:grpSpPr>
            <a:xfrm>
              <a:off x="7115095" y="1850863"/>
              <a:ext cx="927490" cy="295278"/>
              <a:chOff x="9923066" y="2412044"/>
              <a:chExt cx="1632905" cy="561900"/>
            </a:xfrm>
          </p:grpSpPr>
          <p:cxnSp>
            <p:nvCxnSpPr>
              <p:cNvPr id="404" name="Google Shape;404;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05" name="Google Shape;405;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06" name="Google Shape;406;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pic>
        <p:nvPicPr>
          <p:cNvPr id="407" name="Google Shape;407;p57" descr="Group"/>
          <p:cNvPicPr preferRelativeResize="0"/>
          <p:nvPr/>
        </p:nvPicPr>
        <p:blipFill rotWithShape="1">
          <a:blip r:embed="rId6"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349995" y="3961095"/>
            <a:ext cx="466344" cy="466344"/>
          </a:xfrm>
          <a:prstGeom prst="rect">
            <a:avLst/>
          </a:prstGeom>
          <a:noFill/>
          <a:ln>
            <a:noFill/>
          </a:ln>
        </p:spPr>
      </p:pic>
      <p:sp>
        <p:nvSpPr>
          <p:cNvPr id="408" name="Google Shape;408;p57"/>
          <p:cNvSpPr txBox="1"/>
          <p:nvPr/>
        </p:nvSpPr>
        <p:spPr>
          <a:xfrm>
            <a:off x="7147605" y="2086489"/>
            <a:ext cx="1715325" cy="3799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Universities and Research</a:t>
            </a:r>
            <a:endParaRPr sz="1100" dirty="0">
              <a:latin typeface="Open Sans"/>
              <a:ea typeface="Open Sans"/>
              <a:cs typeface="Open Sans"/>
              <a:sym typeface="Open Sans"/>
            </a:endParaRPr>
          </a:p>
        </p:txBody>
      </p:sp>
      <p:pic>
        <p:nvPicPr>
          <p:cNvPr id="409" name="Google Shape;409;p57"/>
          <p:cNvPicPr preferRelativeResize="0"/>
          <p:nvPr/>
        </p:nvPicPr>
        <p:blipFill rotWithShape="1">
          <a:blip r:embed="rId7"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587878" y="2004083"/>
            <a:ext cx="387116" cy="387116"/>
          </a:xfrm>
          <a:prstGeom prst="rect">
            <a:avLst/>
          </a:prstGeom>
          <a:noFill/>
          <a:ln>
            <a:noFill/>
          </a:ln>
        </p:spPr>
      </p:pic>
      <p:sp>
        <p:nvSpPr>
          <p:cNvPr id="410" name="Google Shape;410;p57"/>
          <p:cNvSpPr txBox="1"/>
          <p:nvPr/>
        </p:nvSpPr>
        <p:spPr>
          <a:xfrm>
            <a:off x="6604788" y="3382637"/>
            <a:ext cx="2003700" cy="67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100"/>
              <a:buFont typeface="Arial"/>
              <a:buNone/>
            </a:pPr>
            <a:endParaRPr sz="1100" b="0" i="0" u="none" strike="noStrike" cap="none">
              <a:solidFill>
                <a:schemeClr val="accent6"/>
              </a:solidFill>
              <a:latin typeface="Corbel"/>
              <a:ea typeface="Corbel"/>
              <a:cs typeface="Corbel"/>
              <a:sym typeface="Corbel"/>
            </a:endParaRPr>
          </a:p>
        </p:txBody>
      </p:sp>
      <p:sp>
        <p:nvSpPr>
          <p:cNvPr id="411" name="Google Shape;411;p57"/>
          <p:cNvSpPr txBox="1"/>
          <p:nvPr/>
        </p:nvSpPr>
        <p:spPr>
          <a:xfrm>
            <a:off x="7060066" y="3077590"/>
            <a:ext cx="1802864" cy="3049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Industry</a:t>
            </a:r>
            <a:r>
              <a:rPr lang="en" sz="1400"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cloud, mobile, HPC, ML, automotive</a:t>
            </a:r>
            <a:endParaRPr sz="1100" dirty="0">
              <a:solidFill>
                <a:schemeClr val="bg2"/>
              </a:solidFill>
              <a:latin typeface="Open Sans"/>
              <a:ea typeface="Open Sans"/>
              <a:cs typeface="Open Sans"/>
              <a:sym typeface="Open Sans"/>
            </a:endParaRPr>
          </a:p>
        </p:txBody>
      </p:sp>
      <p:pic>
        <p:nvPicPr>
          <p:cNvPr id="412" name="Google Shape;412;p57"/>
          <p:cNvPicPr preferRelativeResize="0"/>
          <p:nvPr/>
        </p:nvPicPr>
        <p:blipFill rotWithShape="1">
          <a:blip r:embed="rId8"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531317" y="3010168"/>
            <a:ext cx="425828" cy="425828"/>
          </a:xfrm>
          <a:prstGeom prst="rect">
            <a:avLst/>
          </a:prstGeom>
          <a:noFill/>
          <a:ln>
            <a:noFill/>
          </a:ln>
        </p:spPr>
      </p:pic>
      <p:grpSp>
        <p:nvGrpSpPr>
          <p:cNvPr id="413" name="Google Shape;413;p57"/>
          <p:cNvGrpSpPr/>
          <p:nvPr/>
        </p:nvGrpSpPr>
        <p:grpSpPr>
          <a:xfrm rot="10800000" flipH="1">
            <a:off x="5699269" y="2967503"/>
            <a:ext cx="719786" cy="259671"/>
            <a:chOff x="7082870" y="1850863"/>
            <a:chExt cx="959715" cy="346228"/>
          </a:xfrm>
        </p:grpSpPr>
        <p:grpSp>
          <p:nvGrpSpPr>
            <p:cNvPr id="414" name="Google Shape;414;p57" descr="Callout arrows&#10;"/>
            <p:cNvGrpSpPr/>
            <p:nvPr/>
          </p:nvGrpSpPr>
          <p:grpSpPr>
            <a:xfrm>
              <a:off x="7115095" y="1850863"/>
              <a:ext cx="927490" cy="295278"/>
              <a:chOff x="9923066" y="2412044"/>
              <a:chExt cx="1632905" cy="561900"/>
            </a:xfrm>
          </p:grpSpPr>
          <p:cxnSp>
            <p:nvCxnSpPr>
              <p:cNvPr id="415" name="Google Shape;415;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16" name="Google Shape;416;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17" name="Google Shape;417;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18" name="Google Shape;418;p57"/>
          <p:cNvSpPr txBox="1"/>
          <p:nvPr/>
        </p:nvSpPr>
        <p:spPr>
          <a:xfrm>
            <a:off x="376238" y="2043115"/>
            <a:ext cx="1787025" cy="189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I/O </a:t>
            </a:r>
            <a:r>
              <a:rPr lang="en" sz="1400" i="0" u="none" strike="noStrike" cap="none" dirty="0">
                <a:solidFill>
                  <a:schemeClr val="bg2"/>
                </a:solidFill>
                <a:latin typeface="Open Sans"/>
                <a:ea typeface="Open Sans"/>
                <a:cs typeface="Open Sans"/>
                <a:sym typeface="Open Sans"/>
              </a:rPr>
              <a:t>Memory, network, storage</a:t>
            </a:r>
            <a:endParaRPr sz="1100" dirty="0">
              <a:solidFill>
                <a:schemeClr val="bg2"/>
              </a:solidFill>
              <a:latin typeface="Open Sans"/>
              <a:ea typeface="Open Sans"/>
              <a:cs typeface="Open Sans"/>
              <a:sym typeface="Open Sans"/>
            </a:endParaRPr>
          </a:p>
        </p:txBody>
      </p:sp>
      <p:pic>
        <p:nvPicPr>
          <p:cNvPr id="419" name="Google Shape;419;p57" descr="Placeholder Icon&#10;Network"/>
          <p:cNvPicPr preferRelativeResize="0"/>
          <p:nvPr/>
        </p:nvPicPr>
        <p:blipFill rotWithShape="1">
          <a:blip r:embed="rId9"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297359" y="1949123"/>
            <a:ext cx="387116" cy="387116"/>
          </a:xfrm>
          <a:prstGeom prst="rect">
            <a:avLst/>
          </a:prstGeom>
          <a:noFill/>
          <a:ln>
            <a:noFill/>
          </a:ln>
        </p:spPr>
      </p:pic>
      <p:grpSp>
        <p:nvGrpSpPr>
          <p:cNvPr id="420" name="Google Shape;420;p57"/>
          <p:cNvGrpSpPr/>
          <p:nvPr/>
        </p:nvGrpSpPr>
        <p:grpSpPr>
          <a:xfrm flipH="1">
            <a:off x="2770029" y="2154739"/>
            <a:ext cx="719786" cy="259671"/>
            <a:chOff x="7082870" y="1850863"/>
            <a:chExt cx="959715" cy="346228"/>
          </a:xfrm>
        </p:grpSpPr>
        <p:grpSp>
          <p:nvGrpSpPr>
            <p:cNvPr id="421" name="Google Shape;421;p57" descr="Callout arrows&#10;"/>
            <p:cNvGrpSpPr/>
            <p:nvPr/>
          </p:nvGrpSpPr>
          <p:grpSpPr>
            <a:xfrm>
              <a:off x="7115095" y="1850863"/>
              <a:ext cx="927490" cy="295278"/>
              <a:chOff x="9923066" y="2412044"/>
              <a:chExt cx="1632905" cy="561900"/>
            </a:xfrm>
          </p:grpSpPr>
          <p:cxnSp>
            <p:nvCxnSpPr>
              <p:cNvPr id="422" name="Google Shape;422;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23" name="Google Shape;423;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24" name="Google Shape;424;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25" name="Google Shape;425;p57"/>
          <p:cNvSpPr txBox="1"/>
          <p:nvPr/>
        </p:nvSpPr>
        <p:spPr>
          <a:xfrm>
            <a:off x="100012" y="3109917"/>
            <a:ext cx="1984008" cy="27265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Software</a:t>
            </a:r>
            <a:r>
              <a:rPr lang="en" sz="1400"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Dev tools, firmware, OS</a:t>
            </a:r>
            <a:endParaRPr sz="1100" dirty="0">
              <a:solidFill>
                <a:schemeClr val="bg2"/>
              </a:solidFill>
              <a:latin typeface="Open Sans"/>
              <a:ea typeface="Open Sans"/>
              <a:cs typeface="Open Sans"/>
              <a:sym typeface="Open Sans"/>
            </a:endParaRPr>
          </a:p>
        </p:txBody>
      </p:sp>
      <p:grpSp>
        <p:nvGrpSpPr>
          <p:cNvPr id="426" name="Google Shape;426;p57"/>
          <p:cNvGrpSpPr/>
          <p:nvPr/>
        </p:nvGrpSpPr>
        <p:grpSpPr>
          <a:xfrm rot="10800000">
            <a:off x="2761048" y="2960857"/>
            <a:ext cx="719786" cy="259671"/>
            <a:chOff x="7082870" y="1850863"/>
            <a:chExt cx="959715" cy="346228"/>
          </a:xfrm>
        </p:grpSpPr>
        <p:grpSp>
          <p:nvGrpSpPr>
            <p:cNvPr id="427" name="Google Shape;427;p57" descr="Callout arrows&#10;"/>
            <p:cNvGrpSpPr/>
            <p:nvPr/>
          </p:nvGrpSpPr>
          <p:grpSpPr>
            <a:xfrm>
              <a:off x="7115095" y="1850863"/>
              <a:ext cx="927490" cy="295278"/>
              <a:chOff x="9923066" y="2412044"/>
              <a:chExt cx="1632905" cy="561900"/>
            </a:xfrm>
          </p:grpSpPr>
          <p:cxnSp>
            <p:nvCxnSpPr>
              <p:cNvPr id="428" name="Google Shape;428;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29" name="Google Shape;429;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30" name="Google Shape;430;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31" name="Google Shape;431;p57"/>
          <p:cNvSpPr txBox="1"/>
          <p:nvPr/>
        </p:nvSpPr>
        <p:spPr>
          <a:xfrm>
            <a:off x="3187135" y="4474821"/>
            <a:ext cx="2792063" cy="34272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Individual Advocates</a:t>
            </a:r>
            <a:endParaRPr sz="1100" dirty="0">
              <a:latin typeface="Open Sans"/>
              <a:ea typeface="Open Sans"/>
              <a:cs typeface="Open Sans"/>
              <a:sym typeface="Open Sans"/>
            </a:endParaRPr>
          </a:p>
        </p:txBody>
      </p:sp>
      <p:pic>
        <p:nvPicPr>
          <p:cNvPr id="432" name="Google Shape;432;p57"/>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3791844" y="2026255"/>
            <a:ext cx="1566600" cy="1566600"/>
          </a:xfrm>
          <a:prstGeom prst="ellipse">
            <a:avLst/>
          </a:prstGeom>
          <a:noFill/>
          <a:ln>
            <a:noFill/>
          </a:ln>
        </p:spPr>
      </p:pic>
      <p:sp>
        <p:nvSpPr>
          <p:cNvPr id="433" name="Google Shape;433;p57"/>
          <p:cNvSpPr/>
          <p:nvPr/>
        </p:nvSpPr>
        <p:spPr>
          <a:xfrm>
            <a:off x="6223904" y="1386658"/>
            <a:ext cx="156881" cy="156881"/>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sp>
        <p:nvSpPr>
          <p:cNvPr id="434" name="Google Shape;434;p57"/>
          <p:cNvSpPr/>
          <p:nvPr/>
        </p:nvSpPr>
        <p:spPr>
          <a:xfrm>
            <a:off x="6144810" y="1307563"/>
            <a:ext cx="315071" cy="315071"/>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pic>
        <p:nvPicPr>
          <p:cNvPr id="435" name="Google Shape;435;p57"/>
          <p:cNvPicPr preferRelativeResize="0"/>
          <p:nvPr/>
        </p:nvPicPr>
        <p:blipFill rotWithShape="1">
          <a:blip r:embed="rId11">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606678" y="1199562"/>
            <a:ext cx="477372" cy="444862"/>
          </a:xfrm>
          <a:prstGeom prst="rect">
            <a:avLst/>
          </a:prstGeom>
          <a:noFill/>
          <a:ln>
            <a:noFill/>
          </a:ln>
        </p:spPr>
      </p:pic>
      <p:pic>
        <p:nvPicPr>
          <p:cNvPr id="436" name="Google Shape;436;p57"/>
          <p:cNvPicPr preferRelativeResize="0"/>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321818" y="3058529"/>
            <a:ext cx="312797" cy="32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Rounded 18">
            <a:extLst>
              <a:ext uri="{FF2B5EF4-FFF2-40B4-BE49-F238E27FC236}">
                <a16:creationId xmlns:a16="http://schemas.microsoft.com/office/drawing/2014/main" id="{A6538B2A-3B66-4BAC-BE7D-890357F77787}"/>
              </a:ext>
            </a:extLst>
          </p:cNvPr>
          <p:cNvSpPr/>
          <p:nvPr/>
        </p:nvSpPr>
        <p:spPr>
          <a:xfrm>
            <a:off x="579765" y="976660"/>
            <a:ext cx="8295750" cy="3400788"/>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Single Corner Rounded 16">
            <a:extLst>
              <a:ext uri="{FF2B5EF4-FFF2-40B4-BE49-F238E27FC236}">
                <a16:creationId xmlns:a16="http://schemas.microsoft.com/office/drawing/2014/main" id="{1F306029-0BEE-4B72-8586-02CAE348F7F9}"/>
              </a:ext>
            </a:extLst>
          </p:cNvPr>
          <p:cNvSpPr/>
          <p:nvPr/>
        </p:nvSpPr>
        <p:spPr>
          <a:xfrm>
            <a:off x="579765" y="1664404"/>
            <a:ext cx="6202357" cy="2704289"/>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Single Corner Rounded 14">
            <a:extLst>
              <a:ext uri="{FF2B5EF4-FFF2-40B4-BE49-F238E27FC236}">
                <a16:creationId xmlns:a16="http://schemas.microsoft.com/office/drawing/2014/main" id="{19F65922-DE29-4860-BC86-3B90C4A2A256}"/>
              </a:ext>
            </a:extLst>
          </p:cNvPr>
          <p:cNvSpPr/>
          <p:nvPr/>
        </p:nvSpPr>
        <p:spPr>
          <a:xfrm>
            <a:off x="579767" y="2346123"/>
            <a:ext cx="4093399" cy="2031325"/>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A64FDA-AE64-46F4-BB33-512F04470AF6}"/>
              </a:ext>
            </a:extLst>
          </p:cNvPr>
          <p:cNvSpPr>
            <a:spLocks noGrp="1"/>
          </p:cNvSpPr>
          <p:nvPr>
            <p:ph type="title"/>
          </p:nvPr>
        </p:nvSpPr>
        <p:spPr>
          <a:xfrm>
            <a:off x="311700" y="200861"/>
            <a:ext cx="8520600" cy="747900"/>
          </a:xfrm>
        </p:spPr>
        <p:txBody>
          <a:bodyPr/>
          <a:lstStyle/>
          <a:p>
            <a:r>
              <a:rPr lang="en-US" dirty="0"/>
              <a:t>Industry innovation on RISC-V</a:t>
            </a:r>
          </a:p>
        </p:txBody>
      </p:sp>
      <p:sp>
        <p:nvSpPr>
          <p:cNvPr id="11" name="Rectangle: Single Corner Rounded 10">
            <a:extLst>
              <a:ext uri="{FF2B5EF4-FFF2-40B4-BE49-F238E27FC236}">
                <a16:creationId xmlns:a16="http://schemas.microsoft.com/office/drawing/2014/main" id="{150FDFCF-9DCB-454E-90B1-ECD028DB1547}"/>
              </a:ext>
            </a:extLst>
          </p:cNvPr>
          <p:cNvSpPr/>
          <p:nvPr/>
        </p:nvSpPr>
        <p:spPr>
          <a:xfrm>
            <a:off x="579765" y="3007793"/>
            <a:ext cx="1797673" cy="1369655"/>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B9706DB-C06F-4F7E-99DE-752B2AE057DB}"/>
              </a:ext>
            </a:extLst>
          </p:cNvPr>
          <p:cNvSpPr txBox="1"/>
          <p:nvPr/>
        </p:nvSpPr>
        <p:spPr>
          <a:xfrm>
            <a:off x="6272874" y="1123674"/>
            <a:ext cx="2548162" cy="2985433"/>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dirty="0">
                <a:latin typeface="Open Sans" panose="020B0604020202020204" charset="0"/>
                <a:ea typeface="Open Sans" panose="020B0604020202020204" charset="0"/>
                <a:cs typeface="Open Sans" panose="020B0604020202020204" charset="0"/>
              </a:rPr>
              <a:t> </a:t>
            </a:r>
            <a:r>
              <a:rPr lang="en-US" sz="1200" dirty="0">
                <a:latin typeface="Open Sans" panose="020B0604020202020204" charset="0"/>
                <a:ea typeface="Open Sans" panose="020B0604020202020204" charset="0"/>
                <a:cs typeface="Open Sans" panose="020B0604020202020204" charset="0"/>
              </a:rPr>
              <a:t>– RV64, multi-heart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CPUs, vectors,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bit manipulation,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hypervisors, debug mode –</a:t>
            </a:r>
            <a:br>
              <a:rPr lang="en-US" sz="1000" dirty="0">
                <a:latin typeface="Open Sans" panose="020B0604020202020204" charset="0"/>
                <a:ea typeface="Open Sans" panose="020B0604020202020204" charset="0"/>
                <a:cs typeface="Open Sans" panose="020B0604020202020204" charset="0"/>
              </a:rPr>
            </a:br>
            <a:r>
              <a:rPr lang="en-US" sz="1000" dirty="0">
                <a:latin typeface="Open Sans" panose="020B0604020202020204" charset="0"/>
                <a:ea typeface="Open Sans" panose="020B0604020202020204" charset="0"/>
                <a:cs typeface="Open Sans" panose="020B0604020202020204" charset="0"/>
              </a:rPr>
              <a:t> </a:t>
            </a:r>
          </a:p>
          <a:p>
            <a:pPr algn="ctr"/>
            <a:r>
              <a:rPr lang="en-US" dirty="0">
                <a:latin typeface="Open Sans" panose="020B0604020202020204" charset="0"/>
                <a:ea typeface="Open Sans" panose="020B0604020202020204" charset="0"/>
                <a:cs typeface="Open Sans" panose="020B0604020202020204" charset="0"/>
              </a:rPr>
              <a:t>AI SoCs</a:t>
            </a:r>
          </a:p>
          <a:p>
            <a:pPr algn="ctr"/>
            <a:r>
              <a:rPr lang="en-US" dirty="0">
                <a:latin typeface="Open Sans" panose="020B0604020202020204" charset="0"/>
                <a:ea typeface="Open Sans" panose="020B0604020202020204" charset="0"/>
                <a:cs typeface="Open Sans" panose="020B0604020202020204" charset="0"/>
              </a:rPr>
              <a:t>Application </a:t>
            </a:r>
            <a:br>
              <a:rPr lang="en-US" dirty="0">
                <a:latin typeface="Open Sans" panose="020B0604020202020204" charset="0"/>
                <a:ea typeface="Open Sans" panose="020B0604020202020204" charset="0"/>
                <a:cs typeface="Open Sans" panose="020B0604020202020204" charset="0"/>
              </a:rPr>
            </a:br>
            <a:r>
              <a:rPr lang="en-US" dirty="0">
                <a:latin typeface="Open Sans" panose="020B0604020202020204" charset="0"/>
                <a:ea typeface="Open Sans" panose="020B0604020202020204" charset="0"/>
                <a:cs typeface="Open Sans" panose="020B0604020202020204" charset="0"/>
              </a:rPr>
              <a:t>processors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Linux</a:t>
            </a:r>
          </a:p>
          <a:p>
            <a:pPr algn="ctr"/>
            <a:r>
              <a:rPr lang="en-US" dirty="0">
                <a:latin typeface="Open Sans" panose="020B0604020202020204" charset="0"/>
                <a:ea typeface="Open Sans" panose="020B0604020202020204" charset="0"/>
                <a:cs typeface="Open Sans" panose="020B0604020202020204" charset="0"/>
              </a:rPr>
              <a:t>Drivers</a:t>
            </a:r>
          </a:p>
          <a:p>
            <a:pPr algn="ctr"/>
            <a:r>
              <a:rPr lang="en-US" dirty="0">
                <a:latin typeface="Open Sans" panose="020B0604020202020204" charset="0"/>
                <a:ea typeface="Open Sans" panose="020B0604020202020204" charset="0"/>
                <a:cs typeface="Open Sans" panose="020B0604020202020204" charset="0"/>
              </a:rPr>
              <a:t>AI Compilers</a:t>
            </a:r>
          </a:p>
        </p:txBody>
      </p:sp>
      <p:sp>
        <p:nvSpPr>
          <p:cNvPr id="23" name="TextBox 22">
            <a:extLst>
              <a:ext uri="{FF2B5EF4-FFF2-40B4-BE49-F238E27FC236}">
                <a16:creationId xmlns:a16="http://schemas.microsoft.com/office/drawing/2014/main" id="{881D536C-2E9F-4746-A1D4-F2FFA8890103}"/>
              </a:ext>
            </a:extLst>
          </p:cNvPr>
          <p:cNvSpPr txBox="1"/>
          <p:nvPr/>
        </p:nvSpPr>
        <p:spPr>
          <a:xfrm>
            <a:off x="4333178" y="1772077"/>
            <a:ext cx="2514601" cy="2062103"/>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sz="1200" dirty="0">
                <a:latin typeface="Open Sans" panose="020B0604020202020204" charset="0"/>
                <a:ea typeface="Open Sans" panose="020B0604020202020204" charset="0"/>
                <a:cs typeface="Open Sans" panose="020B0604020202020204" charset="0"/>
              </a:rPr>
              <a:t> – RV32, privilege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modes, interrupts – </a:t>
            </a:r>
            <a:br>
              <a:rPr lang="en-US" sz="1000" dirty="0">
                <a:latin typeface="Open Sans" panose="020B0604020202020204" charset="0"/>
                <a:ea typeface="Open Sans" panose="020B0604020202020204" charset="0"/>
                <a:cs typeface="Open Sans" panose="020B0604020202020204" charset="0"/>
              </a:rPr>
            </a:br>
            <a:endParaRPr lang="en-US" sz="1000" dirty="0">
              <a:latin typeface="Open Sans" panose="020B0604020202020204" charset="0"/>
              <a:ea typeface="Open Sans" panose="020B0604020202020204" charset="0"/>
              <a:cs typeface="Open Sans" panose="020B0604020202020204" charset="0"/>
            </a:endParaRPr>
          </a:p>
          <a:p>
            <a:pPr algn="ctr"/>
            <a:r>
              <a:rPr lang="en-US" dirty="0">
                <a:latin typeface="Open Sans" panose="020B0604020202020204" charset="0"/>
                <a:ea typeface="Open Sans" panose="020B0604020202020204" charset="0"/>
                <a:cs typeface="Open Sans" panose="020B0604020202020204" charset="0"/>
              </a:rPr>
              <a:t>IoT SoCs</a:t>
            </a:r>
          </a:p>
          <a:p>
            <a:pPr algn="ctr"/>
            <a:r>
              <a:rPr lang="en-US" dirty="0">
                <a:latin typeface="Open Sans" panose="020B0604020202020204" charset="0"/>
                <a:ea typeface="Open Sans" panose="020B0604020202020204" charset="0"/>
                <a:cs typeface="Open Sans" panose="020B0604020202020204" charset="0"/>
              </a:rPr>
              <a:t>Microcontrollers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RTOS</a:t>
            </a:r>
          </a:p>
          <a:p>
            <a:pPr algn="ctr"/>
            <a:r>
              <a:rPr lang="en-US" dirty="0">
                <a:latin typeface="Open Sans" panose="020B0604020202020204" charset="0"/>
                <a:ea typeface="Open Sans" panose="020B0604020202020204" charset="0"/>
                <a:cs typeface="Open Sans" panose="020B0604020202020204" charset="0"/>
              </a:rPr>
              <a:t>Firmware</a:t>
            </a:r>
          </a:p>
        </p:txBody>
      </p:sp>
      <p:sp>
        <p:nvSpPr>
          <p:cNvPr id="25" name="TextBox 24">
            <a:extLst>
              <a:ext uri="{FF2B5EF4-FFF2-40B4-BE49-F238E27FC236}">
                <a16:creationId xmlns:a16="http://schemas.microsoft.com/office/drawing/2014/main" id="{1DD461E9-1027-4D24-8815-88F2C8FA22C9}"/>
              </a:ext>
            </a:extLst>
          </p:cNvPr>
          <p:cNvSpPr txBox="1"/>
          <p:nvPr/>
        </p:nvSpPr>
        <p:spPr>
          <a:xfrm>
            <a:off x="2145920" y="2347845"/>
            <a:ext cx="2527246" cy="2092881"/>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sz="1200" dirty="0">
                <a:latin typeface="Open Sans" panose="020B0604020202020204" charset="0"/>
                <a:ea typeface="Open Sans" panose="020B0604020202020204" charset="0"/>
                <a:cs typeface="Open Sans" panose="020B0604020202020204" charset="0"/>
              </a:rPr>
              <a:t> – RV32 – </a:t>
            </a:r>
            <a:br>
              <a:rPr lang="en-US" sz="1000" dirty="0">
                <a:latin typeface="Open Sans" panose="020B0604020202020204" charset="0"/>
                <a:ea typeface="Open Sans" panose="020B0604020202020204" charset="0"/>
                <a:cs typeface="Open Sans" panose="020B0604020202020204" charset="0"/>
              </a:rPr>
            </a:br>
            <a:endParaRPr lang="en-US" sz="1000" dirty="0">
              <a:latin typeface="Open Sans" panose="020B0604020202020204" charset="0"/>
              <a:ea typeface="Open Sans" panose="020B0604020202020204" charset="0"/>
              <a:cs typeface="Open Sans" panose="020B0604020202020204" charset="0"/>
            </a:endParaRPr>
          </a:p>
          <a:p>
            <a:pPr algn="ctr"/>
            <a:r>
              <a:rPr lang="en-US" dirty="0">
                <a:latin typeface="Open Sans" panose="020B0604020202020204" charset="0"/>
                <a:ea typeface="Open Sans" panose="020B0604020202020204" charset="0"/>
                <a:cs typeface="Open Sans" panose="020B0604020202020204" charset="0"/>
              </a:rPr>
              <a:t>Proof of Concept SoCs</a:t>
            </a:r>
          </a:p>
          <a:p>
            <a:pPr algn="ctr"/>
            <a:r>
              <a:rPr lang="en-US" dirty="0">
                <a:latin typeface="Open Sans" panose="020B0604020202020204" charset="0"/>
                <a:ea typeface="Open Sans" panose="020B0604020202020204" charset="0"/>
                <a:cs typeface="Open Sans" panose="020B0604020202020204" charset="0"/>
              </a:rPr>
              <a:t>Minion processors for </a:t>
            </a:r>
            <a:br>
              <a:rPr lang="en-US" dirty="0">
                <a:latin typeface="Open Sans" panose="020B0604020202020204" charset="0"/>
                <a:ea typeface="Open Sans" panose="020B0604020202020204" charset="0"/>
                <a:cs typeface="Open Sans" panose="020B0604020202020204" charset="0"/>
              </a:rPr>
            </a:br>
            <a:r>
              <a:rPr lang="en-US" dirty="0">
                <a:latin typeface="Open Sans" panose="020B0604020202020204" charset="0"/>
                <a:ea typeface="Open Sans" panose="020B0604020202020204" charset="0"/>
                <a:cs typeface="Open Sans" panose="020B0604020202020204" charset="0"/>
              </a:rPr>
              <a:t>power management, communications, …</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Bare metal software</a:t>
            </a:r>
          </a:p>
        </p:txBody>
      </p:sp>
      <p:sp>
        <p:nvSpPr>
          <p:cNvPr id="27" name="TextBox 26">
            <a:extLst>
              <a:ext uri="{FF2B5EF4-FFF2-40B4-BE49-F238E27FC236}">
                <a16:creationId xmlns:a16="http://schemas.microsoft.com/office/drawing/2014/main" id="{26B487DB-B527-4C77-8665-AA585F317F51}"/>
              </a:ext>
            </a:extLst>
          </p:cNvPr>
          <p:cNvSpPr txBox="1"/>
          <p:nvPr/>
        </p:nvSpPr>
        <p:spPr>
          <a:xfrm>
            <a:off x="659534" y="3025303"/>
            <a:ext cx="1585608" cy="1323439"/>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a:t>
            </a:r>
          </a:p>
          <a:p>
            <a:pPr algn="ctr"/>
            <a:r>
              <a:rPr lang="en-US" dirty="0">
                <a:latin typeface="Open Sans" panose="020B0604020202020204" charset="0"/>
                <a:ea typeface="Open Sans" panose="020B0604020202020204" charset="0"/>
                <a:cs typeface="Open Sans" panose="020B0604020202020204" charset="0"/>
              </a:rPr>
              <a:t>ISA Definition</a:t>
            </a:r>
          </a:p>
          <a:p>
            <a:pPr algn="ctr"/>
            <a:r>
              <a:rPr lang="en-US" dirty="0">
                <a:latin typeface="Open Sans" panose="020B0604020202020204" charset="0"/>
                <a:ea typeface="Open Sans" panose="020B0604020202020204" charset="0"/>
                <a:cs typeface="Open Sans" panose="020B0604020202020204" charset="0"/>
              </a:rPr>
              <a:t>Test Chips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Tests</a:t>
            </a:r>
          </a:p>
        </p:txBody>
      </p:sp>
      <p:sp>
        <p:nvSpPr>
          <p:cNvPr id="28" name="TextBox 27">
            <a:extLst>
              <a:ext uri="{FF2B5EF4-FFF2-40B4-BE49-F238E27FC236}">
                <a16:creationId xmlns:a16="http://schemas.microsoft.com/office/drawing/2014/main" id="{A6D1CF6D-5650-4FB3-84E3-0B9AAB262C91}"/>
              </a:ext>
            </a:extLst>
          </p:cNvPr>
          <p:cNvSpPr txBox="1"/>
          <p:nvPr/>
        </p:nvSpPr>
        <p:spPr>
          <a:xfrm rot="16200000">
            <a:off x="-431415" y="3337432"/>
            <a:ext cx="1609144" cy="338554"/>
          </a:xfrm>
          <a:prstGeom prst="rect">
            <a:avLst/>
          </a:prstGeom>
          <a:noFill/>
        </p:spPr>
        <p:txBody>
          <a:bodyPr wrap="square" rtlCol="0">
            <a:spAutoFit/>
          </a:bodyPr>
          <a:lstStyle/>
          <a:p>
            <a:r>
              <a:rPr lang="en-US" sz="1600" dirty="0">
                <a:solidFill>
                  <a:schemeClr val="accent4"/>
                </a:solidFill>
                <a:latin typeface="Open Sans" panose="020B0604020202020204" charset="0"/>
                <a:ea typeface="Open Sans" panose="020B0604020202020204" charset="0"/>
                <a:cs typeface="Open Sans" panose="020B0604020202020204" charset="0"/>
              </a:rPr>
              <a:t>Complexity</a:t>
            </a:r>
          </a:p>
        </p:txBody>
      </p:sp>
      <p:cxnSp>
        <p:nvCxnSpPr>
          <p:cNvPr id="30" name="Straight Arrow Connector 29">
            <a:extLst>
              <a:ext uri="{FF2B5EF4-FFF2-40B4-BE49-F238E27FC236}">
                <a16:creationId xmlns:a16="http://schemas.microsoft.com/office/drawing/2014/main" id="{8BE16634-C40B-4D78-AC02-C1D531125EC5}"/>
              </a:ext>
            </a:extLst>
          </p:cNvPr>
          <p:cNvCxnSpPr/>
          <p:nvPr/>
        </p:nvCxnSpPr>
        <p:spPr>
          <a:xfrm flipV="1">
            <a:off x="373540" y="976660"/>
            <a:ext cx="0" cy="208171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29832C-24E8-43C7-8186-5594ED07117E}"/>
              </a:ext>
            </a:extLst>
          </p:cNvPr>
          <p:cNvSpPr txBox="1"/>
          <p:nvPr/>
        </p:nvSpPr>
        <p:spPr>
          <a:xfrm>
            <a:off x="887160" y="4393012"/>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2010 – 2016 </a:t>
            </a:r>
          </a:p>
        </p:txBody>
      </p:sp>
      <p:sp>
        <p:nvSpPr>
          <p:cNvPr id="33" name="TextBox 32">
            <a:extLst>
              <a:ext uri="{FF2B5EF4-FFF2-40B4-BE49-F238E27FC236}">
                <a16:creationId xmlns:a16="http://schemas.microsoft.com/office/drawing/2014/main" id="{815AAE35-98F0-42B7-B9E4-F9AADF2BD9B1}"/>
              </a:ext>
            </a:extLst>
          </p:cNvPr>
          <p:cNvSpPr txBox="1"/>
          <p:nvPr/>
        </p:nvSpPr>
        <p:spPr>
          <a:xfrm>
            <a:off x="2845338" y="4393011"/>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2017 – 2018 </a:t>
            </a:r>
          </a:p>
        </p:txBody>
      </p:sp>
      <p:sp>
        <p:nvSpPr>
          <p:cNvPr id="35" name="TextBox 34">
            <a:extLst>
              <a:ext uri="{FF2B5EF4-FFF2-40B4-BE49-F238E27FC236}">
                <a16:creationId xmlns:a16="http://schemas.microsoft.com/office/drawing/2014/main" id="{27303AB9-7E05-4AB0-A74C-D3BCBA9800D2}"/>
              </a:ext>
            </a:extLst>
          </p:cNvPr>
          <p:cNvSpPr txBox="1"/>
          <p:nvPr/>
        </p:nvSpPr>
        <p:spPr>
          <a:xfrm>
            <a:off x="5126474" y="4391974"/>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2019 – 2020 </a:t>
            </a:r>
          </a:p>
        </p:txBody>
      </p:sp>
      <p:sp>
        <p:nvSpPr>
          <p:cNvPr id="37" name="TextBox 36">
            <a:extLst>
              <a:ext uri="{FF2B5EF4-FFF2-40B4-BE49-F238E27FC236}">
                <a16:creationId xmlns:a16="http://schemas.microsoft.com/office/drawing/2014/main" id="{CE9F9DE7-BA79-4694-91BB-57BF4C5526E0}"/>
              </a:ext>
            </a:extLst>
          </p:cNvPr>
          <p:cNvSpPr txBox="1"/>
          <p:nvPr/>
        </p:nvSpPr>
        <p:spPr>
          <a:xfrm>
            <a:off x="6895613" y="4391974"/>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2021</a:t>
            </a:r>
          </a:p>
        </p:txBody>
      </p:sp>
      <p:cxnSp>
        <p:nvCxnSpPr>
          <p:cNvPr id="38" name="Straight Arrow Connector 37">
            <a:extLst>
              <a:ext uri="{FF2B5EF4-FFF2-40B4-BE49-F238E27FC236}">
                <a16:creationId xmlns:a16="http://schemas.microsoft.com/office/drawing/2014/main" id="{512DA70B-70E1-450E-8888-23908D1BC1AA}"/>
              </a:ext>
            </a:extLst>
          </p:cNvPr>
          <p:cNvCxnSpPr>
            <a:cxnSpLocks/>
          </p:cNvCxnSpPr>
          <p:nvPr/>
        </p:nvCxnSpPr>
        <p:spPr>
          <a:xfrm>
            <a:off x="7758780" y="4522691"/>
            <a:ext cx="1221794"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5A-E72F-4A55-9A4C-F2E4A8E209EC}"/>
              </a:ext>
            </a:extLst>
          </p:cNvPr>
          <p:cNvSpPr>
            <a:spLocks noGrp="1"/>
          </p:cNvSpPr>
          <p:nvPr>
            <p:ph type="title"/>
          </p:nvPr>
        </p:nvSpPr>
        <p:spPr/>
        <p:txBody>
          <a:bodyPr/>
          <a:lstStyle/>
          <a:p>
            <a:r>
              <a:rPr lang="en-US" dirty="0"/>
              <a:t>Incredible industry progress</a:t>
            </a:r>
          </a:p>
        </p:txBody>
      </p:sp>
      <p:sp>
        <p:nvSpPr>
          <p:cNvPr id="3" name="Text Placeholder 2">
            <a:extLst>
              <a:ext uri="{FF2B5EF4-FFF2-40B4-BE49-F238E27FC236}">
                <a16:creationId xmlns:a16="http://schemas.microsoft.com/office/drawing/2014/main" id="{EDC2BA07-02CE-46FF-8B77-D518E3B7CBC1}"/>
              </a:ext>
            </a:extLst>
          </p:cNvPr>
          <p:cNvSpPr>
            <a:spLocks noGrp="1"/>
          </p:cNvSpPr>
          <p:nvPr>
            <p:ph type="body" idx="1"/>
          </p:nvPr>
        </p:nvSpPr>
        <p:spPr>
          <a:xfrm>
            <a:off x="311700" y="1085240"/>
            <a:ext cx="4260300" cy="3416400"/>
          </a:xfrm>
        </p:spPr>
        <p:txBody>
          <a:bodyPr/>
          <a:lstStyle/>
          <a:p>
            <a:pPr rtl="0" fontAlgn="base">
              <a:lnSpc>
                <a:spcPct val="100000"/>
              </a:lnSpc>
              <a:spcBef>
                <a:spcPts val="600"/>
              </a:spcBef>
              <a:spcAft>
                <a:spcPts val="600"/>
              </a:spcAft>
              <a:buFont typeface="Arial" panose="020B0604020202020204" pitchFamily="34" charset="0"/>
              <a:buChar char="•"/>
            </a:pP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The European Processor Initiative finalized the first version of its </a:t>
            </a:r>
            <a:r>
              <a:rPr lang="en-US" sz="1600" b="1" i="0" u="none" strike="noStrike" dirty="0">
                <a:solidFill>
                  <a:srgbClr val="000000"/>
                </a:solidFill>
                <a:effectLst/>
                <a:latin typeface="Open Sans" panose="020B0604020202020204" charset="0"/>
                <a:ea typeface="Open Sans" panose="020B0604020202020204" charset="0"/>
                <a:cs typeface="Open Sans" panose="020B0604020202020204" charset="0"/>
              </a:rPr>
              <a:t>RISC-V accelerator architecture</a:t>
            </a: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 named EPAC, and will deliver the first EPAC Test Chip in 2021.</a:t>
            </a:r>
          </a:p>
          <a:p>
            <a:pPr rtl="0" fontAlgn="base">
              <a:lnSpc>
                <a:spcPct val="100000"/>
              </a:lnSpc>
              <a:spcBef>
                <a:spcPts val="600"/>
              </a:spcBef>
              <a:spcAft>
                <a:spcPts val="600"/>
              </a:spcAft>
              <a:buFont typeface="Arial" panose="020B0604020202020204" pitchFamily="34" charset="0"/>
              <a:buChar char="•"/>
            </a:pP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The RIOS Lab announced </a:t>
            </a:r>
            <a:r>
              <a:rPr lang="en-US" sz="1600" b="0" i="0" u="none" strike="noStrike" dirty="0" err="1">
                <a:solidFill>
                  <a:srgbClr val="000000"/>
                </a:solidFill>
                <a:effectLst/>
                <a:latin typeface="Open Sans" panose="020B0604020202020204" charset="0"/>
                <a:ea typeface="Open Sans" panose="020B0604020202020204" charset="0"/>
                <a:cs typeface="Open Sans" panose="020B0604020202020204" charset="0"/>
              </a:rPr>
              <a:t>PicoRio</a:t>
            </a:r>
            <a:r>
              <a:rPr lang="en-US" sz="1600" dirty="0">
                <a:solidFill>
                  <a:srgbClr val="000000"/>
                </a:solidFill>
                <a:latin typeface="Open Sans" panose="020B0604020202020204" charset="0"/>
                <a:ea typeface="Open Sans" panose="020B0604020202020204" charset="0"/>
                <a:cs typeface="Open Sans" panose="020B0604020202020204" charset="0"/>
              </a:rPr>
              <a:t>, </a:t>
            </a: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an affordable </a:t>
            </a:r>
            <a:r>
              <a:rPr lang="en-US" sz="1600" b="1" i="0" u="none" strike="noStrike" dirty="0">
                <a:solidFill>
                  <a:srgbClr val="000000"/>
                </a:solidFill>
                <a:effectLst/>
                <a:latin typeface="Open Sans" panose="020B0604020202020204" charset="0"/>
                <a:ea typeface="Open Sans" panose="020B0604020202020204" charset="0"/>
                <a:cs typeface="Open Sans" panose="020B0604020202020204" charset="0"/>
              </a:rPr>
              <a:t>RISC-V open source small-board computer </a:t>
            </a: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available in the first half of 2021.</a:t>
            </a:r>
          </a:p>
          <a:p>
            <a:pPr rtl="0" fontAlgn="base">
              <a:lnSpc>
                <a:spcPct val="100000"/>
              </a:lnSpc>
              <a:spcBef>
                <a:spcPts val="600"/>
              </a:spcBef>
              <a:spcAft>
                <a:spcPts val="600"/>
              </a:spcAft>
              <a:buFont typeface="Arial" panose="020B0604020202020204" pitchFamily="34" charset="0"/>
              <a:buChar char="•"/>
            </a:pPr>
            <a:r>
              <a:rPr lang="en-US" sz="1600" b="0" i="0" u="none" strike="noStrike" dirty="0" err="1">
                <a:solidFill>
                  <a:srgbClr val="000000"/>
                </a:solidFill>
                <a:effectLst/>
                <a:latin typeface="Open Sans" panose="020B0604020202020204" charset="0"/>
                <a:ea typeface="Open Sans" panose="020B0604020202020204" charset="0"/>
                <a:cs typeface="Open Sans" panose="020B0604020202020204" charset="0"/>
              </a:rPr>
              <a:t>Imperas</a:t>
            </a: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 announced the first </a:t>
            </a:r>
            <a:r>
              <a:rPr lang="en-US" sz="1600" b="1" i="0" u="none" strike="noStrike" dirty="0">
                <a:solidFill>
                  <a:srgbClr val="000000"/>
                </a:solidFill>
                <a:effectLst/>
                <a:latin typeface="Open Sans" panose="020B0604020202020204" charset="0"/>
                <a:ea typeface="Open Sans" panose="020B0604020202020204" charset="0"/>
                <a:cs typeface="Open Sans" panose="020B0604020202020204" charset="0"/>
              </a:rPr>
              <a:t>RISC-V verification reference model with UVM encapsulation</a:t>
            </a:r>
            <a:r>
              <a:rPr lang="en-US" sz="1600" b="0" i="0" u="none" strike="noStrike" dirty="0">
                <a:solidFill>
                  <a:srgbClr val="000000"/>
                </a:solidFill>
                <a:effectLst/>
                <a:latin typeface="Open Sans" panose="020B0604020202020204" charset="0"/>
                <a:ea typeface="Open Sans" panose="020B0604020202020204" charset="0"/>
                <a:cs typeface="Open Sans" panose="020B0604020202020204" charset="0"/>
              </a:rPr>
              <a:t>.</a:t>
            </a:r>
          </a:p>
        </p:txBody>
      </p:sp>
      <p:sp>
        <p:nvSpPr>
          <p:cNvPr id="4" name="Text Placeholder 2">
            <a:extLst>
              <a:ext uri="{FF2B5EF4-FFF2-40B4-BE49-F238E27FC236}">
                <a16:creationId xmlns:a16="http://schemas.microsoft.com/office/drawing/2014/main" id="{DA759F76-8EEA-494C-AEAA-1DAC2563BB5C}"/>
              </a:ext>
            </a:extLst>
          </p:cNvPr>
          <p:cNvSpPr txBox="1">
            <a:spLocks/>
          </p:cNvSpPr>
          <p:nvPr/>
        </p:nvSpPr>
        <p:spPr>
          <a:xfrm>
            <a:off x="4502700" y="1085240"/>
            <a:ext cx="4260300" cy="3726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pPr fontAlgn="base">
              <a:lnSpc>
                <a:spcPct val="100000"/>
              </a:lnSpc>
              <a:spcBef>
                <a:spcPts val="600"/>
              </a:spcBef>
              <a:spcAft>
                <a:spcPts val="600"/>
              </a:spcAft>
              <a:buFont typeface="Arial" panose="020B0604020202020204" pitchFamily="34" charset="0"/>
              <a:buChar char="•"/>
            </a:pPr>
            <a:r>
              <a:rPr lang="en-US" sz="1600" dirty="0">
                <a:solidFill>
                  <a:srgbClr val="000000"/>
                </a:solidFill>
                <a:latin typeface="Open Sans" panose="020B0604020202020204" charset="0"/>
                <a:ea typeface="Open Sans" panose="020B0604020202020204" charset="0"/>
                <a:cs typeface="Open Sans" panose="020B0604020202020204" charset="0"/>
              </a:rPr>
              <a:t>Microchip released the first </a:t>
            </a:r>
            <a:r>
              <a:rPr lang="en-US" sz="1600" b="1" dirty="0">
                <a:solidFill>
                  <a:srgbClr val="000000"/>
                </a:solidFill>
                <a:latin typeface="Open Sans" panose="020B0604020202020204" charset="0"/>
                <a:ea typeface="Open Sans" panose="020B0604020202020204" charset="0"/>
                <a:cs typeface="Open Sans" panose="020B0604020202020204" charset="0"/>
              </a:rPr>
              <a:t>SoC FPGA development kit </a:t>
            </a:r>
            <a:r>
              <a:rPr lang="en-US" sz="1600" dirty="0">
                <a:solidFill>
                  <a:srgbClr val="000000"/>
                </a:solidFill>
                <a:latin typeface="Open Sans" panose="020B0604020202020204" charset="0"/>
                <a:ea typeface="Open Sans" panose="020B0604020202020204" charset="0"/>
                <a:cs typeface="Open Sans" panose="020B0604020202020204" charset="0"/>
              </a:rPr>
              <a:t>based on the RISC-V ISA.</a:t>
            </a:r>
          </a:p>
          <a:p>
            <a:pPr fontAlgn="base">
              <a:lnSpc>
                <a:spcPct val="100000"/>
              </a:lnSpc>
              <a:spcBef>
                <a:spcPts val="600"/>
              </a:spcBef>
              <a:spcAft>
                <a:spcPts val="600"/>
              </a:spcAft>
              <a:buFont typeface="Arial" panose="020B0604020202020204" pitchFamily="34" charset="0"/>
              <a:buChar char="•"/>
            </a:pPr>
            <a:r>
              <a:rPr lang="en-US" sz="1600" dirty="0" err="1">
                <a:solidFill>
                  <a:srgbClr val="000000"/>
                </a:solidFill>
                <a:latin typeface="Open Sans" panose="020B0604020202020204" charset="0"/>
                <a:ea typeface="Open Sans" panose="020B0604020202020204" charset="0"/>
                <a:cs typeface="Open Sans" panose="020B0604020202020204" charset="0"/>
              </a:rPr>
              <a:t>Saifang</a:t>
            </a:r>
            <a:r>
              <a:rPr lang="en-US" sz="1600" dirty="0">
                <a:solidFill>
                  <a:srgbClr val="000000"/>
                </a:solidFill>
                <a:latin typeface="Open Sans" panose="020B0604020202020204" charset="0"/>
                <a:ea typeface="Open Sans" panose="020B0604020202020204" charset="0"/>
                <a:cs typeface="Open Sans" panose="020B0604020202020204" charset="0"/>
              </a:rPr>
              <a:t> Technology released the world’s first </a:t>
            </a:r>
            <a:r>
              <a:rPr lang="en-US" sz="1600" b="1" dirty="0">
                <a:solidFill>
                  <a:srgbClr val="000000"/>
                </a:solidFill>
                <a:latin typeface="Open Sans" panose="020B0604020202020204" charset="0"/>
                <a:ea typeface="Open Sans" panose="020B0604020202020204" charset="0"/>
                <a:cs typeface="Open Sans" panose="020B0604020202020204" charset="0"/>
              </a:rPr>
              <a:t>RISC-V AI visual processing platform</a:t>
            </a:r>
          </a:p>
          <a:p>
            <a:pPr fontAlgn="base">
              <a:lnSpc>
                <a:spcPct val="100000"/>
              </a:lnSpc>
              <a:spcBef>
                <a:spcPts val="600"/>
              </a:spcBef>
              <a:spcAft>
                <a:spcPts val="600"/>
              </a:spcAft>
              <a:buFont typeface="Arial" panose="020B0604020202020204" pitchFamily="34" charset="0"/>
              <a:buChar char="•"/>
            </a:pPr>
            <a:r>
              <a:rPr lang="en-US" sz="1600" dirty="0" err="1">
                <a:solidFill>
                  <a:srgbClr val="000000"/>
                </a:solidFill>
                <a:latin typeface="Open Sans" panose="020B0604020202020204" charset="0"/>
                <a:ea typeface="Open Sans" panose="020B0604020202020204" charset="0"/>
                <a:cs typeface="Open Sans" panose="020B0604020202020204" charset="0"/>
              </a:rPr>
              <a:t>SiFive</a:t>
            </a:r>
            <a:r>
              <a:rPr lang="en-US" sz="1600" dirty="0">
                <a:solidFill>
                  <a:srgbClr val="000000"/>
                </a:solidFill>
                <a:latin typeface="Open Sans" panose="020B0604020202020204" charset="0"/>
                <a:ea typeface="Open Sans" panose="020B0604020202020204" charset="0"/>
                <a:cs typeface="Open Sans" panose="020B0604020202020204" charset="0"/>
              </a:rPr>
              <a:t> unveiled the world’s fastest development board for </a:t>
            </a:r>
            <a:r>
              <a:rPr lang="en-US" sz="1600" b="1" dirty="0">
                <a:solidFill>
                  <a:srgbClr val="000000"/>
                </a:solidFill>
                <a:latin typeface="Open Sans" panose="020B0604020202020204" charset="0"/>
                <a:ea typeface="Open Sans" panose="020B0604020202020204" charset="0"/>
                <a:cs typeface="Open Sans" panose="020B0604020202020204" charset="0"/>
              </a:rPr>
              <a:t>RISC-V Personal Computers</a:t>
            </a:r>
            <a:r>
              <a:rPr lang="en-US" sz="1600" dirty="0">
                <a:solidFill>
                  <a:srgbClr val="000000"/>
                </a:solidFill>
                <a:latin typeface="Open Sans" panose="020B0604020202020204" charset="0"/>
                <a:ea typeface="Open Sans" panose="020B0604020202020204" charset="0"/>
                <a:cs typeface="Open Sans" panose="020B0604020202020204" charset="0"/>
              </a:rPr>
              <a:t>.</a:t>
            </a:r>
          </a:p>
          <a:p>
            <a:pPr fontAlgn="base">
              <a:lnSpc>
                <a:spcPct val="100000"/>
              </a:lnSpc>
              <a:spcBef>
                <a:spcPts val="600"/>
              </a:spcBef>
              <a:spcAft>
                <a:spcPts val="600"/>
              </a:spcAft>
              <a:buFont typeface="Arial" panose="020B0604020202020204" pitchFamily="34" charset="0"/>
              <a:buChar char="•"/>
            </a:pPr>
            <a:r>
              <a:rPr lang="en-US" sz="1600" dirty="0">
                <a:solidFill>
                  <a:srgbClr val="000000"/>
                </a:solidFill>
                <a:latin typeface="Open Sans" panose="020B0604020202020204" charset="0"/>
                <a:ea typeface="Open Sans" panose="020B0604020202020204" charset="0"/>
                <a:cs typeface="Open Sans" panose="020B0604020202020204" charset="0"/>
              </a:rPr>
              <a:t>Micro Magic announced an incredibly </a:t>
            </a:r>
            <a:r>
              <a:rPr lang="en-US" sz="1600" b="1" dirty="0">
                <a:solidFill>
                  <a:srgbClr val="000000"/>
                </a:solidFill>
                <a:latin typeface="Open Sans" panose="020B0604020202020204" charset="0"/>
                <a:ea typeface="Open Sans" panose="020B0604020202020204" charset="0"/>
                <a:cs typeface="Open Sans" panose="020B0604020202020204" charset="0"/>
              </a:rPr>
              <a:t>fast 64-bit RISC-V core </a:t>
            </a:r>
            <a:r>
              <a:rPr lang="en-US" sz="1600" dirty="0">
                <a:solidFill>
                  <a:srgbClr val="000000"/>
                </a:solidFill>
                <a:latin typeface="Open Sans" panose="020B0604020202020204" charset="0"/>
                <a:ea typeface="Open Sans" panose="020B0604020202020204" charset="0"/>
                <a:cs typeface="Open Sans" panose="020B0604020202020204" charset="0"/>
              </a:rPr>
              <a:t>achieving 5GHz and 13,000 </a:t>
            </a:r>
            <a:r>
              <a:rPr lang="en-US" sz="1600" dirty="0" err="1">
                <a:solidFill>
                  <a:srgbClr val="000000"/>
                </a:solidFill>
                <a:latin typeface="Open Sans" panose="020B0604020202020204" charset="0"/>
                <a:ea typeface="Open Sans" panose="020B0604020202020204" charset="0"/>
                <a:cs typeface="Open Sans" panose="020B0604020202020204" charset="0"/>
              </a:rPr>
              <a:t>CoreMarks</a:t>
            </a:r>
            <a:r>
              <a:rPr lang="en-US" sz="1600" dirty="0">
                <a:solidFill>
                  <a:srgbClr val="000000"/>
                </a:solidFill>
                <a:latin typeface="Open Sans" panose="020B0604020202020204" charset="0"/>
                <a:ea typeface="Open Sans" panose="020B0604020202020204" charset="0"/>
                <a:cs typeface="Open Sans" panose="020B0604020202020204" charset="0"/>
              </a:rPr>
              <a:t> at 1.1V.</a:t>
            </a:r>
          </a:p>
        </p:txBody>
      </p:sp>
    </p:spTree>
    <p:extLst>
      <p:ext uri="{BB962C8B-B14F-4D97-AF65-F5344CB8AC3E}">
        <p14:creationId xmlns:p14="http://schemas.microsoft.com/office/powerpoint/2010/main" val="33049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01DC-7036-44AC-BA0D-B0AEB90300A5}"/>
              </a:ext>
            </a:extLst>
          </p:cNvPr>
          <p:cNvSpPr>
            <a:spLocks noGrp="1"/>
          </p:cNvSpPr>
          <p:nvPr>
            <p:ph type="title"/>
          </p:nvPr>
        </p:nvSpPr>
        <p:spPr/>
        <p:txBody>
          <a:bodyPr/>
          <a:lstStyle/>
          <a:p>
            <a:r>
              <a:rPr lang="en-US" dirty="0"/>
              <a:t>From Embedded to Enterprise</a:t>
            </a:r>
          </a:p>
        </p:txBody>
      </p:sp>
      <p:sp>
        <p:nvSpPr>
          <p:cNvPr id="3" name="Text Placeholder 2">
            <a:extLst>
              <a:ext uri="{FF2B5EF4-FFF2-40B4-BE49-F238E27FC236}">
                <a16:creationId xmlns:a16="http://schemas.microsoft.com/office/drawing/2014/main" id="{6B4109F3-BC84-44F3-8032-48BFF41FFEC4}"/>
              </a:ext>
            </a:extLst>
          </p:cNvPr>
          <p:cNvSpPr>
            <a:spLocks noGrp="1"/>
          </p:cNvSpPr>
          <p:nvPr>
            <p:ph type="body" idx="1"/>
          </p:nvPr>
        </p:nvSpPr>
        <p:spPr>
          <a:xfrm>
            <a:off x="311700" y="1228677"/>
            <a:ext cx="4260300" cy="3416400"/>
          </a:xfrm>
        </p:spPr>
        <p:txBody>
          <a:bodyPr/>
          <a:lstStyle/>
          <a:p>
            <a:pPr>
              <a:lnSpc>
                <a:spcPct val="100000"/>
              </a:lnSpc>
              <a:spcBef>
                <a:spcPts val="600"/>
              </a:spcBef>
              <a:spcAft>
                <a:spcPts val="600"/>
              </a:spcAft>
              <a:buSzPct val="100000"/>
              <a:buFont typeface="Arial" panose="020B0604020202020204" pitchFamily="34" charset="0"/>
              <a:buChar char="•"/>
            </a:pPr>
            <a:r>
              <a:rPr lang="en-US" sz="1600" dirty="0"/>
              <a:t>The EU Horizon 2020 </a:t>
            </a:r>
            <a:r>
              <a:rPr lang="en-US" sz="1600" b="1" dirty="0"/>
              <a:t>De-RISC platform for aerospace </a:t>
            </a:r>
            <a:r>
              <a:rPr lang="en-US" sz="1600" dirty="0"/>
              <a:t>has achieved several hardware and software milestones since it began a year ago. </a:t>
            </a:r>
          </a:p>
          <a:p>
            <a:pPr>
              <a:lnSpc>
                <a:spcPct val="100000"/>
              </a:lnSpc>
              <a:spcBef>
                <a:spcPts val="600"/>
              </a:spcBef>
              <a:spcAft>
                <a:spcPts val="600"/>
              </a:spcAft>
              <a:buSzPct val="100000"/>
              <a:buFont typeface="Arial" panose="020B0604020202020204" pitchFamily="34" charset="0"/>
              <a:buChar char="•"/>
            </a:pPr>
            <a:r>
              <a:rPr lang="en-US" sz="1600" dirty="0"/>
              <a:t>The School of Computing at the Tokyo Institute of Technology developed a portable Linux </a:t>
            </a:r>
            <a:r>
              <a:rPr lang="en-US" sz="1600" b="1" dirty="0"/>
              <a:t>RISC-V SoC design in just 5,000 lines of Verilog</a:t>
            </a:r>
            <a:r>
              <a:rPr lang="en-US" sz="1600" dirty="0"/>
              <a:t>. </a:t>
            </a:r>
          </a:p>
          <a:p>
            <a:pPr>
              <a:lnSpc>
                <a:spcPct val="100000"/>
              </a:lnSpc>
              <a:spcBef>
                <a:spcPts val="600"/>
              </a:spcBef>
              <a:spcAft>
                <a:spcPts val="600"/>
              </a:spcAft>
              <a:buSzPct val="100000"/>
              <a:buFont typeface="Arial" panose="020B0604020202020204" pitchFamily="34" charset="0"/>
              <a:buChar char="•"/>
            </a:pPr>
            <a:r>
              <a:rPr lang="en-US" sz="1600" dirty="0" err="1"/>
              <a:t>Huami</a:t>
            </a:r>
            <a:r>
              <a:rPr lang="en-US" sz="1600" dirty="0"/>
              <a:t> released a new RISC-V based </a:t>
            </a:r>
            <a:r>
              <a:rPr lang="en-US" sz="1600" b="1" dirty="0"/>
              <a:t>AI chip for biometric wearables</a:t>
            </a:r>
            <a:endParaRPr lang="en-US" sz="1600" dirty="0"/>
          </a:p>
        </p:txBody>
      </p:sp>
      <p:sp>
        <p:nvSpPr>
          <p:cNvPr id="4" name="Text Placeholder 2">
            <a:extLst>
              <a:ext uri="{FF2B5EF4-FFF2-40B4-BE49-F238E27FC236}">
                <a16:creationId xmlns:a16="http://schemas.microsoft.com/office/drawing/2014/main" id="{B8E463BE-8130-4319-B638-FCF252ED8AE8}"/>
              </a:ext>
            </a:extLst>
          </p:cNvPr>
          <p:cNvSpPr txBox="1">
            <a:spLocks/>
          </p:cNvSpPr>
          <p:nvPr/>
        </p:nvSpPr>
        <p:spPr>
          <a:xfrm>
            <a:off x="4725857" y="1228677"/>
            <a:ext cx="42603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pPr>
              <a:lnSpc>
                <a:spcPct val="100000"/>
              </a:lnSpc>
              <a:spcBef>
                <a:spcPts val="600"/>
              </a:spcBef>
              <a:spcAft>
                <a:spcPts val="600"/>
              </a:spcAft>
              <a:buSzPct val="100000"/>
              <a:buFont typeface="Arial" panose="020B0604020202020204" pitchFamily="34" charset="0"/>
              <a:buChar char="•"/>
            </a:pPr>
            <a:r>
              <a:rPr lang="en-US" sz="1600" dirty="0"/>
              <a:t>CHIPS Alliance announced enhancements to the RISC-V </a:t>
            </a:r>
            <a:r>
              <a:rPr lang="en-US" sz="1600" dirty="0" err="1"/>
              <a:t>SweRV</a:t>
            </a:r>
            <a:r>
              <a:rPr lang="en-US" sz="1600" dirty="0"/>
              <a:t> Core EH2, the world’s first </a:t>
            </a:r>
            <a:r>
              <a:rPr lang="en-US" sz="1600" b="1" dirty="0"/>
              <a:t>dual-threaded, commercial, embedded RISC-V core</a:t>
            </a:r>
            <a:r>
              <a:rPr lang="en-US" sz="1600" dirty="0"/>
              <a:t> and </a:t>
            </a:r>
            <a:r>
              <a:rPr lang="en-US" sz="1600" dirty="0" err="1"/>
              <a:t>SweRV</a:t>
            </a:r>
            <a:r>
              <a:rPr lang="en-US" sz="1600" dirty="0"/>
              <a:t> Core EL2, an </a:t>
            </a:r>
            <a:r>
              <a:rPr lang="en-US" sz="1600" b="1" dirty="0"/>
              <a:t>ultra-small, ultra-low-power RISC-V core</a:t>
            </a:r>
            <a:r>
              <a:rPr lang="en-US" sz="1600" dirty="0"/>
              <a:t>. </a:t>
            </a:r>
          </a:p>
          <a:p>
            <a:pPr>
              <a:lnSpc>
                <a:spcPct val="100000"/>
              </a:lnSpc>
              <a:spcBef>
                <a:spcPts val="600"/>
              </a:spcBef>
              <a:spcAft>
                <a:spcPts val="600"/>
              </a:spcAft>
              <a:buSzPct val="100000"/>
              <a:buFont typeface="Arial" panose="020B0604020202020204" pitchFamily="34" charset="0"/>
              <a:buChar char="•"/>
            </a:pPr>
            <a:r>
              <a:rPr lang="en-US" sz="1600" dirty="0"/>
              <a:t>Alibaba unveiled its RISC-V RV64GCV core that will be used for its </a:t>
            </a:r>
            <a:r>
              <a:rPr lang="en-US" sz="1600" dirty="0" err="1"/>
              <a:t>Xuantie</a:t>
            </a:r>
            <a:r>
              <a:rPr lang="en-US" sz="1600" dirty="0"/>
              <a:t> 910 processor aimed at </a:t>
            </a:r>
            <a:r>
              <a:rPr lang="en-US" sz="1600" b="1" dirty="0"/>
              <a:t>cloud and edge servers</a:t>
            </a:r>
            <a:r>
              <a:rPr lang="en-US" sz="1600" dirty="0"/>
              <a:t>.</a:t>
            </a:r>
          </a:p>
        </p:txBody>
      </p:sp>
    </p:spTree>
    <p:extLst>
      <p:ext uri="{BB962C8B-B14F-4D97-AF65-F5344CB8AC3E}">
        <p14:creationId xmlns:p14="http://schemas.microsoft.com/office/powerpoint/2010/main" val="411499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9"/>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dirty="0"/>
              <a:t>RISC-V driving industry change</a:t>
            </a:r>
            <a:endParaRPr sz="4600" dirty="0"/>
          </a:p>
        </p:txBody>
      </p:sp>
      <p:sp>
        <p:nvSpPr>
          <p:cNvPr id="455" name="Google Shape;455;p59"/>
          <p:cNvSpPr txBox="1">
            <a:spLocks noGrp="1"/>
          </p:cNvSpPr>
          <p:nvPr>
            <p:ph type="body" idx="1"/>
          </p:nvPr>
        </p:nvSpPr>
        <p:spPr>
          <a:xfrm>
            <a:off x="4420325" y="216425"/>
            <a:ext cx="4412100" cy="4759800"/>
          </a:xfrm>
          <a:prstGeom prst="rect">
            <a:avLst/>
          </a:prstGeom>
        </p:spPr>
        <p:txBody>
          <a:bodyPr spcFirstLastPara="1" wrap="square" lIns="91425" tIns="91425" rIns="91425" bIns="91425" anchor="t" anchorCtr="0">
            <a:noAutofit/>
          </a:bodyPr>
          <a:lstStyle/>
          <a:p>
            <a:pPr marL="101600" lvl="0" indent="0" algn="l" rtl="0">
              <a:lnSpc>
                <a:spcPct val="100000"/>
              </a:lnSpc>
              <a:spcBef>
                <a:spcPts val="500"/>
              </a:spcBef>
              <a:spcAft>
                <a:spcPts val="0"/>
              </a:spcAft>
              <a:buClr>
                <a:schemeClr val="dk1"/>
              </a:buClr>
              <a:buSzPts val="1100"/>
              <a:buFont typeface="Arial"/>
              <a:buNone/>
            </a:pPr>
            <a:r>
              <a:rPr lang="en" sz="2500" b="1" dirty="0">
                <a:solidFill>
                  <a:schemeClr val="dk2"/>
                </a:solidFill>
              </a:rPr>
              <a:t>In 2020 alone…</a:t>
            </a:r>
            <a:endParaRPr sz="1600" dirty="0">
              <a:solidFill>
                <a:schemeClr val="dk2"/>
              </a:solidFill>
            </a:endParaRPr>
          </a:p>
          <a:p>
            <a:pPr marL="342900" lvl="0" indent="-234950" algn="l" rtl="0">
              <a:lnSpc>
                <a:spcPct val="100000"/>
              </a:lnSpc>
              <a:spcBef>
                <a:spcPts val="900"/>
              </a:spcBef>
              <a:spcAft>
                <a:spcPts val="0"/>
              </a:spcAft>
              <a:buClr>
                <a:schemeClr val="dk2"/>
              </a:buClr>
              <a:buSzPts val="1100"/>
              <a:buFont typeface="Corbel"/>
              <a:buChar char="…"/>
            </a:pPr>
            <a:r>
              <a:rPr lang="en" b="1" dirty="0">
                <a:solidFill>
                  <a:schemeClr val="dk2"/>
                </a:solidFill>
              </a:rPr>
              <a:t>2,100+ individuals in 47 RISC-V work groups</a:t>
            </a:r>
            <a:r>
              <a:rPr lang="en" sz="1500" dirty="0">
                <a:solidFill>
                  <a:schemeClr val="dk2"/>
                </a:solidFill>
              </a:rPr>
              <a:t> and committees, nearly triple the RISC-V groups and 54% increase in participation</a:t>
            </a:r>
          </a:p>
          <a:p>
            <a:pPr marL="342900" lvl="0" indent="-234950" algn="l" rtl="0">
              <a:lnSpc>
                <a:spcPct val="100000"/>
              </a:lnSpc>
              <a:spcBef>
                <a:spcPts val="900"/>
              </a:spcBef>
              <a:spcAft>
                <a:spcPts val="0"/>
              </a:spcAft>
              <a:buClr>
                <a:schemeClr val="dk2"/>
              </a:buClr>
              <a:buSzPts val="1100"/>
              <a:buFont typeface="Corbel"/>
              <a:buChar char="…"/>
            </a:pPr>
            <a:r>
              <a:rPr lang="en-US" b="1" dirty="0">
                <a:solidFill>
                  <a:schemeClr val="dk2"/>
                </a:solidFill>
              </a:rPr>
              <a:t>259 RISC-V solutions </a:t>
            </a:r>
            <a:r>
              <a:rPr lang="en-US" sz="1500" dirty="0">
                <a:solidFill>
                  <a:schemeClr val="dk2"/>
                </a:solidFill>
              </a:rPr>
              <a:t>online including cores, SoCs, software, tools and developer boards.</a:t>
            </a:r>
          </a:p>
          <a:p>
            <a:pPr marL="342900" lvl="0" indent="-234950" algn="l" rtl="0">
              <a:lnSpc>
                <a:spcPct val="100000"/>
              </a:lnSpc>
              <a:spcBef>
                <a:spcPts val="900"/>
              </a:spcBef>
              <a:spcAft>
                <a:spcPts val="0"/>
              </a:spcAft>
              <a:buClr>
                <a:schemeClr val="dk2"/>
              </a:buClr>
              <a:buSzPts val="1100"/>
              <a:buFont typeface="Corbel"/>
              <a:buChar char="…"/>
            </a:pPr>
            <a:r>
              <a:rPr lang="en" sz="1500" dirty="0">
                <a:solidFill>
                  <a:schemeClr val="dk2"/>
                </a:solidFill>
              </a:rPr>
              <a:t>70% growth in </a:t>
            </a:r>
            <a:r>
              <a:rPr lang="en" b="1" dirty="0">
                <a:solidFill>
                  <a:schemeClr val="dk2"/>
                </a:solidFill>
              </a:rPr>
              <a:t>28 local meetup </a:t>
            </a:r>
            <a:r>
              <a:rPr lang="en" sz="1500" dirty="0">
                <a:solidFill>
                  <a:schemeClr val="dk2"/>
                </a:solidFill>
              </a:rPr>
              <a:t>groups, with more than </a:t>
            </a:r>
            <a:r>
              <a:rPr lang="en" b="1" dirty="0">
                <a:solidFill>
                  <a:schemeClr val="dk2"/>
                </a:solidFill>
              </a:rPr>
              <a:t>4,000 engineers</a:t>
            </a:r>
            <a:endParaRPr sz="1500" dirty="0">
              <a:solidFill>
                <a:schemeClr val="dk2"/>
              </a:solidFill>
            </a:endParaRPr>
          </a:p>
          <a:p>
            <a:pPr marL="342900" lvl="0" indent="-234950" algn="l" rtl="0">
              <a:lnSpc>
                <a:spcPct val="100000"/>
              </a:lnSpc>
              <a:spcBef>
                <a:spcPts val="900"/>
              </a:spcBef>
              <a:spcAft>
                <a:spcPts val="0"/>
              </a:spcAft>
              <a:buClr>
                <a:schemeClr val="dk2"/>
              </a:buClr>
              <a:buSzPts val="1100"/>
              <a:buFont typeface="Corbel"/>
              <a:buChar char="…"/>
            </a:pPr>
            <a:r>
              <a:rPr lang="en" sz="1500" dirty="0">
                <a:solidFill>
                  <a:schemeClr val="dk2"/>
                </a:solidFill>
              </a:rPr>
              <a:t>We’re in the news! We’ve </a:t>
            </a:r>
            <a:r>
              <a:rPr lang="en" b="1" dirty="0">
                <a:solidFill>
                  <a:schemeClr val="dk2"/>
                </a:solidFill>
              </a:rPr>
              <a:t>added 8,000+ followers on social media </a:t>
            </a:r>
            <a:r>
              <a:rPr lang="en" sz="1500" dirty="0">
                <a:solidFill>
                  <a:schemeClr val="dk2"/>
                </a:solidFill>
              </a:rPr>
              <a:t>and have participated in </a:t>
            </a:r>
            <a:r>
              <a:rPr lang="en" b="1" dirty="0">
                <a:solidFill>
                  <a:schemeClr val="dk2"/>
                </a:solidFill>
              </a:rPr>
              <a:t>100+ news articles </a:t>
            </a:r>
            <a:r>
              <a:rPr lang="en" sz="1500" dirty="0">
                <a:solidFill>
                  <a:schemeClr val="dk2"/>
                </a:solidFill>
              </a:rPr>
              <a:t>along with amplifying RISC-V community news 400+ times.</a:t>
            </a:r>
            <a:endParaRPr sz="1500" dirty="0">
              <a:solidFill>
                <a:schemeClr val="dk2"/>
              </a:solidFill>
            </a:endParaRPr>
          </a:p>
          <a:p>
            <a:pPr marL="0" lvl="0" indent="0" algn="l" rtl="0">
              <a:spcBef>
                <a:spcPts val="500"/>
              </a:spcBef>
              <a:spcAft>
                <a:spcPts val="0"/>
              </a:spcAft>
              <a:buNone/>
            </a:pPr>
            <a:endParaRPr sz="1600" dirty="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6EA526-0588-4CAB-8672-426E2BB44FEE}"/>
              </a:ext>
            </a:extLst>
          </p:cNvPr>
          <p:cNvSpPr>
            <a:spLocks noGrp="1"/>
          </p:cNvSpPr>
          <p:nvPr>
            <p:ph type="title"/>
          </p:nvPr>
        </p:nvSpPr>
        <p:spPr>
          <a:xfrm>
            <a:off x="4720575" y="356850"/>
            <a:ext cx="3934800" cy="4429800"/>
          </a:xfrm>
        </p:spPr>
        <p:txBody>
          <a:bodyPr/>
          <a:lstStyle/>
          <a:p>
            <a:r>
              <a:rPr lang="en-US" dirty="0">
                <a:solidFill>
                  <a:schemeClr val="bg1"/>
                </a:solidFill>
              </a:rPr>
              <a:t>RISC-V International Launched in 2020</a:t>
            </a:r>
          </a:p>
        </p:txBody>
      </p:sp>
      <p:sp>
        <p:nvSpPr>
          <p:cNvPr id="8" name="TextBox 7">
            <a:extLst>
              <a:ext uri="{FF2B5EF4-FFF2-40B4-BE49-F238E27FC236}">
                <a16:creationId xmlns:a16="http://schemas.microsoft.com/office/drawing/2014/main" id="{5294F861-AF05-4810-9D84-4D737D1F1B93}"/>
              </a:ext>
            </a:extLst>
          </p:cNvPr>
          <p:cNvSpPr txBox="1"/>
          <p:nvPr/>
        </p:nvSpPr>
        <p:spPr>
          <a:xfrm>
            <a:off x="172720" y="198120"/>
            <a:ext cx="3784600" cy="4478149"/>
          </a:xfrm>
          <a:prstGeom prst="rect">
            <a:avLst/>
          </a:prstGeom>
          <a:noFill/>
        </p:spPr>
        <p:txBody>
          <a:bodyPr wrap="square" rtlCol="0">
            <a:spAutoFit/>
          </a:bodyPr>
          <a:lstStyle/>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Technical Steering Committee </a:t>
            </a:r>
            <a:r>
              <a:rPr lang="en-US" sz="1500" dirty="0">
                <a:latin typeface="Open Sans" panose="020B0604020202020204" charset="0"/>
                <a:ea typeface="Open Sans" panose="020B0604020202020204" charset="0"/>
                <a:cs typeface="Open Sans" panose="020B0604020202020204" charset="0"/>
              </a:rPr>
              <a:t>to govern technical strategy, build technical leadership and best practice decision-making</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Learn </a:t>
            </a:r>
            <a:r>
              <a:rPr lang="en-US" sz="1500" dirty="0">
                <a:latin typeface="Open Sans" panose="020B0604020202020204" charset="0"/>
                <a:ea typeface="Open Sans" panose="020B0604020202020204" charset="0"/>
                <a:cs typeface="Open Sans" panose="020B0604020202020204" charset="0"/>
              </a:rPr>
              <a:t>encompassing university curricula, online learning and Training Partners</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Ambassadors and Alliances </a:t>
            </a:r>
            <a:r>
              <a:rPr lang="en-US" sz="1500" dirty="0">
                <a:latin typeface="Open Sans" panose="020B0604020202020204" charset="0"/>
                <a:ea typeface="Open Sans" panose="020B0604020202020204" charset="0"/>
                <a:cs typeface="Open Sans" panose="020B0604020202020204" charset="0"/>
              </a:rPr>
              <a:t>to reach beyond our community for industry collaboration, leadership, and technical engagement.</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Exchange </a:t>
            </a:r>
            <a:r>
              <a:rPr lang="en-US" sz="1500" dirty="0">
                <a:latin typeface="Open Sans" panose="020B0604020202020204" charset="0"/>
                <a:ea typeface="Open Sans" panose="020B0604020202020204" charset="0"/>
                <a:cs typeface="Open Sans" panose="020B0604020202020204" charset="0"/>
              </a:rPr>
              <a:t>to showcase RISC-V cores, SoCs, developer boards, software, tools and other resources.</a:t>
            </a:r>
          </a:p>
        </p:txBody>
      </p:sp>
    </p:spTree>
    <p:extLst>
      <p:ext uri="{BB962C8B-B14F-4D97-AF65-F5344CB8AC3E}">
        <p14:creationId xmlns:p14="http://schemas.microsoft.com/office/powerpoint/2010/main" val="201887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1130597" y="3910998"/>
            <a:ext cx="7708500" cy="68580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4400" b="1" dirty="0">
                <a:latin typeface="Open Sans"/>
                <a:ea typeface="Open Sans"/>
                <a:cs typeface="Open Sans"/>
                <a:sym typeface="Open Sans"/>
              </a:rPr>
              <a:t>RISC-V delivers incredible member support</a:t>
            </a:r>
            <a:endParaRPr sz="3600" dirty="0"/>
          </a:p>
        </p:txBody>
      </p:sp>
      <p:sp>
        <p:nvSpPr>
          <p:cNvPr id="530" name="Google Shape;530;p65"/>
          <p:cNvSpPr txBox="1"/>
          <p:nvPr/>
        </p:nvSpPr>
        <p:spPr>
          <a:xfrm>
            <a:off x="677162" y="2049920"/>
            <a:ext cx="2276772"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dirty="0">
                <a:solidFill>
                  <a:srgbClr val="996633"/>
                </a:solidFill>
                <a:latin typeface="Open Sans"/>
                <a:ea typeface="Open Sans"/>
                <a:cs typeface="Open Sans"/>
                <a:sym typeface="Open Sans"/>
              </a:rPr>
              <a:t>Learning + Talent</a:t>
            </a:r>
            <a:endParaRPr sz="1200" b="1" i="0" u="none" strike="noStrike" cap="none" dirty="0">
              <a:solidFill>
                <a:srgbClr val="9966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996633"/>
                </a:solidFill>
                <a:latin typeface="Open Sans"/>
                <a:ea typeface="Open Sans"/>
                <a:cs typeface="Open Sans"/>
                <a:sym typeface="Open Sans"/>
              </a:rPr>
              <a:t>Multi-level online learning</a:t>
            </a:r>
            <a:endParaRPr lang="en-US" sz="1200" i="0" u="none" strike="noStrike" cap="none" dirty="0">
              <a:solidFill>
                <a:srgbClr val="9966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200" i="0" u="none" strike="noStrike" cap="none" dirty="0">
                <a:solidFill>
                  <a:srgbClr val="996633"/>
                </a:solidFill>
                <a:latin typeface="Open Sans"/>
                <a:ea typeface="Open Sans"/>
                <a:cs typeface="Open Sans"/>
                <a:sym typeface="Open Sans"/>
              </a:rPr>
              <a:t>Connecting universities with labs, tests, and curricula</a:t>
            </a: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996633"/>
                </a:solidFill>
                <a:latin typeface="Open Sans"/>
                <a:ea typeface="Open Sans"/>
                <a:cs typeface="Open Sans"/>
                <a:sym typeface="Open Sans"/>
              </a:rPr>
              <a:t>RISC-V Training Partners</a:t>
            </a:r>
            <a:endParaRPr sz="1200" i="0" u="none" strike="noStrike" cap="none" dirty="0">
              <a:solidFill>
                <a:srgbClr val="996633"/>
              </a:solidFill>
              <a:latin typeface="Open Sans"/>
              <a:ea typeface="Open Sans"/>
              <a:cs typeface="Open Sans"/>
              <a:sym typeface="Open Sans"/>
            </a:endParaRPr>
          </a:p>
        </p:txBody>
      </p:sp>
      <p:sp>
        <p:nvSpPr>
          <p:cNvPr id="531" name="Google Shape;531;p65"/>
          <p:cNvSpPr txBox="1"/>
          <p:nvPr/>
        </p:nvSpPr>
        <p:spPr>
          <a:xfrm>
            <a:off x="6535009" y="508447"/>
            <a:ext cx="23565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dirty="0">
                <a:solidFill>
                  <a:schemeClr val="accent4"/>
                </a:solidFill>
                <a:latin typeface="Open Sans"/>
                <a:ea typeface="Open Sans"/>
                <a:cs typeface="Open Sans"/>
                <a:sym typeface="Open Sans"/>
              </a:rPr>
              <a:t>Visibility</a:t>
            </a:r>
            <a:endParaRPr sz="1600" b="1"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Constant drumbeat through press, media, and original content</a:t>
            </a:r>
            <a:endParaRPr sz="1200"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Industry and regional events</a:t>
            </a:r>
            <a:endParaRPr sz="1200"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Dedicated RISC-V events</a:t>
            </a:r>
            <a:endParaRPr sz="1200" i="0" u="none" strike="noStrike" cap="none" dirty="0">
              <a:solidFill>
                <a:schemeClr val="accent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i="0" u="none" strike="noStrike" cap="none" dirty="0">
              <a:solidFill>
                <a:schemeClr val="accent4"/>
              </a:solidFill>
              <a:latin typeface="Open Sans"/>
              <a:ea typeface="Open Sans"/>
              <a:cs typeface="Open Sans"/>
              <a:sym typeface="Open Sans"/>
            </a:endParaRPr>
          </a:p>
        </p:txBody>
      </p:sp>
      <p:sp>
        <p:nvSpPr>
          <p:cNvPr id="532" name="Google Shape;532;p65"/>
          <p:cNvSpPr txBox="1"/>
          <p:nvPr/>
        </p:nvSpPr>
        <p:spPr>
          <a:xfrm>
            <a:off x="677162" y="510598"/>
            <a:ext cx="2276772"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dirty="0">
                <a:solidFill>
                  <a:srgbClr val="002147"/>
                </a:solidFill>
                <a:latin typeface="Open Sans"/>
                <a:ea typeface="Open Sans"/>
                <a:cs typeface="Open Sans"/>
                <a:sym typeface="Open Sans"/>
              </a:rPr>
              <a:t>Technical Deliverables</a:t>
            </a:r>
            <a:endParaRPr sz="1600" b="1"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Guard against fragmentation</a:t>
            </a:r>
            <a:endParaRPr sz="1200"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Build technical deliverables </a:t>
            </a:r>
            <a:endParaRPr sz="1200"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Work groups </a:t>
            </a:r>
            <a:endParaRPr sz="1200" i="0" u="none" strike="noStrike" cap="none" dirty="0">
              <a:solidFill>
                <a:srgbClr val="002147"/>
              </a:solidFill>
              <a:latin typeface="Open Sans"/>
              <a:ea typeface="Open Sans"/>
              <a:cs typeface="Open Sans"/>
              <a:sym typeface="Open Sans"/>
            </a:endParaRPr>
          </a:p>
        </p:txBody>
      </p:sp>
      <p:sp>
        <p:nvSpPr>
          <p:cNvPr id="533" name="Google Shape;533;p65"/>
          <p:cNvSpPr txBox="1"/>
          <p:nvPr/>
        </p:nvSpPr>
        <p:spPr>
          <a:xfrm>
            <a:off x="3500009" y="532742"/>
            <a:ext cx="24912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dirty="0">
                <a:solidFill>
                  <a:schemeClr val="accent5"/>
                </a:solidFill>
                <a:latin typeface="Open Sans"/>
                <a:ea typeface="Open Sans"/>
                <a:cs typeface="Open Sans"/>
                <a:sym typeface="Open Sans"/>
              </a:rPr>
              <a:t>Compliance + Verification</a:t>
            </a:r>
            <a:endParaRPr sz="1600" b="1" i="0" u="none" strike="noStrike" cap="none" dirty="0">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5"/>
                </a:solidFill>
                <a:latin typeface="Open Sans"/>
                <a:ea typeface="Open Sans"/>
                <a:cs typeface="Open Sans"/>
                <a:sym typeface="Open Sans"/>
              </a:rPr>
              <a:t>Testing and compliance suites</a:t>
            </a:r>
            <a:endParaRPr sz="1200" i="0" u="none" strike="noStrike" cap="none" dirty="0">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5"/>
                </a:solidFill>
                <a:latin typeface="Open Sans"/>
                <a:ea typeface="Open Sans"/>
                <a:cs typeface="Open Sans"/>
                <a:sym typeface="Open Sans"/>
              </a:rPr>
              <a:t>Compliance tests</a:t>
            </a:r>
            <a:endParaRPr sz="1200" i="0" u="none" strike="noStrike" cap="none" dirty="0">
              <a:solidFill>
                <a:schemeClr val="accent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b="1" i="0" u="none" strike="noStrike" cap="none" dirty="0">
              <a:solidFill>
                <a:srgbClr val="44697D"/>
              </a:solidFill>
              <a:latin typeface="Open Sans"/>
              <a:ea typeface="Open Sans"/>
              <a:cs typeface="Open Sans"/>
              <a:sym typeface="Open Sans"/>
            </a:endParaRPr>
          </a:p>
        </p:txBody>
      </p:sp>
      <p:sp>
        <p:nvSpPr>
          <p:cNvPr id="534" name="Google Shape;534;p65"/>
          <p:cNvSpPr/>
          <p:nvPr/>
        </p:nvSpPr>
        <p:spPr>
          <a:xfrm>
            <a:off x="243199" y="510598"/>
            <a:ext cx="491700" cy="491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5" name="Google Shape;535;p65"/>
          <p:cNvSpPr/>
          <p:nvPr/>
        </p:nvSpPr>
        <p:spPr>
          <a:xfrm>
            <a:off x="3063777" y="508447"/>
            <a:ext cx="491700" cy="491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6" name="Google Shape;536;p65"/>
          <p:cNvSpPr/>
          <p:nvPr/>
        </p:nvSpPr>
        <p:spPr>
          <a:xfrm>
            <a:off x="6101052" y="508447"/>
            <a:ext cx="491700" cy="4917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7" name="Google Shape;537;p65"/>
          <p:cNvSpPr txBox="1"/>
          <p:nvPr/>
        </p:nvSpPr>
        <p:spPr>
          <a:xfrm>
            <a:off x="3500009" y="2074115"/>
            <a:ext cx="24912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dirty="0">
                <a:solidFill>
                  <a:srgbClr val="0A3799"/>
                </a:solidFill>
                <a:latin typeface="Open Sans"/>
                <a:ea typeface="Open Sans"/>
                <a:cs typeface="Open Sans"/>
                <a:sym typeface="Open Sans"/>
              </a:rPr>
              <a:t>Advocacy</a:t>
            </a:r>
            <a:endParaRPr sz="8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Technical advocate program</a:t>
            </a:r>
            <a:endParaRPr sz="12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Local developer groups and events</a:t>
            </a:r>
            <a:endParaRPr sz="1200"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RISC-V Ambassadors</a:t>
            </a:r>
            <a:endParaRPr sz="12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Geo and industry alliances</a:t>
            </a:r>
            <a:endParaRPr sz="1200" b="1" i="0" u="none" strike="noStrike" cap="none" dirty="0">
              <a:solidFill>
                <a:srgbClr val="0A3799"/>
              </a:solidFill>
              <a:latin typeface="Open Sans"/>
              <a:ea typeface="Open Sans"/>
              <a:cs typeface="Open Sans"/>
              <a:sym typeface="Open Sans"/>
            </a:endParaRPr>
          </a:p>
        </p:txBody>
      </p:sp>
      <p:sp>
        <p:nvSpPr>
          <p:cNvPr id="538" name="Google Shape;538;p65"/>
          <p:cNvSpPr/>
          <p:nvPr/>
        </p:nvSpPr>
        <p:spPr>
          <a:xfrm>
            <a:off x="3063777" y="2049820"/>
            <a:ext cx="491700" cy="491700"/>
          </a:xfrm>
          <a:prstGeom prst="ellipse">
            <a:avLst/>
          </a:prstGeom>
          <a:solidFill>
            <a:srgbClr val="0A3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9" name="Google Shape;539;p65"/>
          <p:cNvSpPr/>
          <p:nvPr/>
        </p:nvSpPr>
        <p:spPr>
          <a:xfrm>
            <a:off x="243199" y="2049920"/>
            <a:ext cx="491700" cy="491700"/>
          </a:xfrm>
          <a:prstGeom prst="ellipse">
            <a:avLst/>
          </a:prstGeom>
          <a:solidFill>
            <a:srgbClr val="9966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40" name="Google Shape;540;p65"/>
          <p:cNvSpPr txBox="1"/>
          <p:nvPr/>
        </p:nvSpPr>
        <p:spPr>
          <a:xfrm>
            <a:off x="6535009" y="2077252"/>
            <a:ext cx="23565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dirty="0">
                <a:solidFill>
                  <a:schemeClr val="accent3"/>
                </a:solidFill>
                <a:latin typeface="Open Sans"/>
                <a:ea typeface="Open Sans"/>
                <a:cs typeface="Open Sans"/>
                <a:sym typeface="Open Sans"/>
              </a:rPr>
              <a:t>Marketplace Exchange</a:t>
            </a:r>
            <a:endParaRPr sz="16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3"/>
                </a:solidFill>
                <a:latin typeface="Open Sans"/>
                <a:ea typeface="Open Sans"/>
                <a:cs typeface="Open Sans"/>
                <a:sym typeface="Open Sans"/>
              </a:rPr>
              <a:t>Online marketplace of providers,  products, and services</a:t>
            </a:r>
            <a:endParaRPr sz="1200" i="0" u="none" strike="noStrike" cap="none" dirty="0">
              <a:solidFill>
                <a:schemeClr val="accent3"/>
              </a:solidFill>
              <a:latin typeface="Open Sans"/>
              <a:ea typeface="Open Sans"/>
              <a:cs typeface="Open Sans"/>
              <a:sym typeface="Open Sans"/>
            </a:endParaRPr>
          </a:p>
          <a:p>
            <a:pPr marL="0" marR="0" lvl="0" indent="0" algn="l" rtl="0">
              <a:lnSpc>
                <a:spcPct val="80000"/>
              </a:lnSpc>
              <a:spcBef>
                <a:spcPts val="600"/>
              </a:spcBef>
              <a:spcAft>
                <a:spcPts val="0"/>
              </a:spcAft>
              <a:buClr>
                <a:srgbClr val="000000"/>
              </a:buClr>
              <a:buSzPts val="1100"/>
              <a:buFont typeface="Arial"/>
              <a:buNone/>
            </a:pPr>
            <a:r>
              <a:rPr lang="en" sz="1200" i="0" u="none" strike="noStrike" cap="none" dirty="0">
                <a:solidFill>
                  <a:schemeClr val="accent3"/>
                </a:solidFill>
                <a:latin typeface="Open Sans"/>
                <a:ea typeface="Open Sans"/>
                <a:cs typeface="Open Sans"/>
                <a:sym typeface="Open Sans"/>
              </a:rPr>
              <a:t>Technical developer forums</a:t>
            </a:r>
            <a:endParaRPr sz="1200" i="0" u="none" strike="noStrike" cap="none" dirty="0">
              <a:solidFill>
                <a:schemeClr val="accent3"/>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i="0" u="none" strike="noStrike" cap="none" dirty="0">
              <a:solidFill>
                <a:srgbClr val="7A9A01"/>
              </a:solidFill>
              <a:latin typeface="Open Sans"/>
              <a:ea typeface="Open Sans"/>
              <a:cs typeface="Open Sans"/>
              <a:sym typeface="Open Sans"/>
            </a:endParaRPr>
          </a:p>
        </p:txBody>
      </p:sp>
      <p:sp>
        <p:nvSpPr>
          <p:cNvPr id="541" name="Google Shape;541;p65"/>
          <p:cNvSpPr/>
          <p:nvPr/>
        </p:nvSpPr>
        <p:spPr>
          <a:xfrm>
            <a:off x="6101052" y="2077252"/>
            <a:ext cx="491700" cy="49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pic>
        <p:nvPicPr>
          <p:cNvPr id="542" name="Google Shape;542;p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685" y="2102099"/>
            <a:ext cx="387116" cy="387116"/>
          </a:xfrm>
          <a:prstGeom prst="rect">
            <a:avLst/>
          </a:prstGeom>
          <a:noFill/>
          <a:ln>
            <a:noFill/>
          </a:ln>
        </p:spPr>
      </p:pic>
      <p:pic>
        <p:nvPicPr>
          <p:cNvPr id="543" name="Google Shape;543;p65" descr="Placeholder Icon&#10;Newspap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53306" y="572581"/>
            <a:ext cx="387116" cy="387116"/>
          </a:xfrm>
          <a:prstGeom prst="rect">
            <a:avLst/>
          </a:prstGeom>
          <a:noFill/>
          <a:ln>
            <a:noFill/>
          </a:ln>
        </p:spPr>
      </p:pic>
      <p:pic>
        <p:nvPicPr>
          <p:cNvPr id="544" name="Google Shape;544;p65" descr="Group"/>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76468" y="2066435"/>
            <a:ext cx="466344" cy="466344"/>
          </a:xfrm>
          <a:prstGeom prst="rect">
            <a:avLst/>
          </a:prstGeom>
          <a:noFill/>
          <a:ln>
            <a:noFill/>
          </a:ln>
        </p:spPr>
      </p:pic>
      <p:pic>
        <p:nvPicPr>
          <p:cNvPr id="545" name="Google Shape;545;p6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73489" y="572581"/>
            <a:ext cx="273569" cy="351080"/>
          </a:xfrm>
          <a:prstGeom prst="rect">
            <a:avLst/>
          </a:prstGeom>
          <a:noFill/>
          <a:ln>
            <a:noFill/>
          </a:ln>
        </p:spPr>
      </p:pic>
      <p:pic>
        <p:nvPicPr>
          <p:cNvPr id="546" name="Google Shape;546;p65"/>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295489" y="576305"/>
            <a:ext cx="387125" cy="379667"/>
          </a:xfrm>
          <a:prstGeom prst="rect">
            <a:avLst/>
          </a:prstGeom>
          <a:noFill/>
          <a:ln>
            <a:noFill/>
          </a:ln>
        </p:spPr>
      </p:pic>
      <p:pic>
        <p:nvPicPr>
          <p:cNvPr id="547" name="Google Shape;547;p6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190509" y="2166710"/>
            <a:ext cx="312800" cy="31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260471" y="589306"/>
            <a:ext cx="2402100" cy="3711000"/>
          </a:xfrm>
          <a:prstGeom prst="rect">
            <a:avLst/>
          </a:prstGeom>
          <a:noFill/>
          <a:ln>
            <a:noFill/>
          </a:ln>
        </p:spPr>
        <p:txBody>
          <a:bodyPr spcFirstLastPara="1" wrap="square" lIns="67850" tIns="33350" rIns="67850" bIns="33350" anchor="ctr" anchorCtr="0">
            <a:noAutofit/>
          </a:bodyPr>
          <a:lstStyle/>
          <a:p>
            <a:pPr marL="0" lvl="0" indent="0" algn="l" rtl="0">
              <a:lnSpc>
                <a:spcPct val="95000"/>
              </a:lnSpc>
              <a:spcBef>
                <a:spcPts val="0"/>
              </a:spcBef>
              <a:spcAft>
                <a:spcPts val="0"/>
              </a:spcAft>
              <a:buSzPts val="2000"/>
              <a:buNone/>
            </a:pPr>
            <a:r>
              <a:rPr lang="en" sz="4500" b="1" dirty="0">
                <a:latin typeface="Open Sans"/>
                <a:ea typeface="Open Sans"/>
                <a:cs typeface="Open Sans"/>
                <a:sym typeface="Open Sans"/>
              </a:rPr>
              <a:t>Benefit of joining RISC-V</a:t>
            </a:r>
            <a:endParaRPr dirty="0"/>
          </a:p>
        </p:txBody>
      </p:sp>
      <p:sp>
        <p:nvSpPr>
          <p:cNvPr id="553" name="Google Shape;553;p66"/>
          <p:cNvSpPr txBox="1">
            <a:spLocks noGrp="1"/>
          </p:cNvSpPr>
          <p:nvPr>
            <p:ph type="body" idx="1"/>
          </p:nvPr>
        </p:nvSpPr>
        <p:spPr>
          <a:xfrm>
            <a:off x="2904751" y="716249"/>
            <a:ext cx="5909892" cy="3866142"/>
          </a:xfrm>
          <a:prstGeom prst="rect">
            <a:avLst/>
          </a:prstGeom>
          <a:noFill/>
          <a:ln>
            <a:noFill/>
          </a:ln>
        </p:spPr>
        <p:txBody>
          <a:bodyPr spcFirstLastPara="1" wrap="square" lIns="67850" tIns="33350" rIns="67850" bIns="33350" anchor="ctr" anchorCtr="0">
            <a:noAutofit/>
          </a:bodyPr>
          <a:lstStyle/>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t>A</a:t>
            </a:r>
            <a:r>
              <a:rPr lang="en" sz="1600" b="1" dirty="0">
                <a:solidFill>
                  <a:schemeClr val="dk2"/>
                </a:solidFill>
              </a:rPr>
              <a:t>ccelerate technical traction </a:t>
            </a:r>
            <a:r>
              <a:rPr lang="en" sz="1600" dirty="0">
                <a:solidFill>
                  <a:schemeClr val="dk2"/>
                </a:solidFill>
              </a:rPr>
              <a:t>and insight </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Contribute </a:t>
            </a:r>
            <a:r>
              <a:rPr lang="en" sz="1600" dirty="0">
                <a:solidFill>
                  <a:schemeClr val="dk2"/>
                </a:solidFill>
              </a:rPr>
              <a:t>technical priorities, approaches, and code</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Gain strategic and </a:t>
            </a:r>
            <a:r>
              <a:rPr lang="en" sz="1600" b="1" dirty="0">
                <a:solidFill>
                  <a:schemeClr val="dk2"/>
                </a:solidFill>
              </a:rPr>
              <a:t>technical advantage</a:t>
            </a:r>
            <a:endParaRPr b="1"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Increase visibility</a:t>
            </a:r>
            <a:r>
              <a:rPr lang="en" sz="1600" dirty="0">
                <a:solidFill>
                  <a:schemeClr val="dk2"/>
                </a:solidFill>
              </a:rPr>
              <a:t>, leadership, and market insight</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Fill and increase </a:t>
            </a:r>
            <a:r>
              <a:rPr lang="en" sz="1600" b="1" dirty="0">
                <a:solidFill>
                  <a:schemeClr val="dk2"/>
                </a:solidFill>
              </a:rPr>
              <a:t>engineering skills</a:t>
            </a:r>
            <a:r>
              <a:rPr lang="en" sz="1600" dirty="0">
                <a:solidFill>
                  <a:schemeClr val="dk2"/>
                </a:solidFill>
              </a:rPr>
              <a:t>, retain and attract talent</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Build </a:t>
            </a:r>
            <a:r>
              <a:rPr lang="en" sz="1600" b="1" dirty="0">
                <a:solidFill>
                  <a:schemeClr val="dk2"/>
                </a:solidFill>
              </a:rPr>
              <a:t>innovation partner </a:t>
            </a:r>
            <a:r>
              <a:rPr lang="en" sz="1600" dirty="0">
                <a:solidFill>
                  <a:schemeClr val="dk2"/>
                </a:solidFill>
              </a:rPr>
              <a:t>network and customer pipeline</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Deepen, engage, and lead </a:t>
            </a:r>
            <a:r>
              <a:rPr lang="en" sz="1600" dirty="0">
                <a:solidFill>
                  <a:schemeClr val="dk2"/>
                </a:solidFill>
              </a:rPr>
              <a:t>in local and industry developer network</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Showcase RISC-V products</a:t>
            </a:r>
            <a:r>
              <a:rPr lang="en" sz="1600" dirty="0">
                <a:solidFill>
                  <a:schemeClr val="dk2"/>
                </a:solidFill>
              </a:rPr>
              <a:t>, services, training, and resources</a:t>
            </a:r>
            <a:endParaRPr dirty="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
            <a:ext cx="9144000" cy="4915773"/>
          </a:xfrm>
          <a:prstGeom prst="rect">
            <a:avLst/>
          </a:prstGeom>
          <a:noFill/>
          <a:ln>
            <a:noFill/>
          </a:ln>
        </p:spPr>
      </p:pic>
      <p:sp>
        <p:nvSpPr>
          <p:cNvPr id="2" name="Rectangle 1">
            <a:extLst>
              <a:ext uri="{FF2B5EF4-FFF2-40B4-BE49-F238E27FC236}">
                <a16:creationId xmlns:a16="http://schemas.microsoft.com/office/drawing/2014/main" id="{66AE6414-7EB5-4186-A71C-E4B0FDE72412}"/>
              </a:ext>
            </a:extLst>
          </p:cNvPr>
          <p:cNvSpPr/>
          <p:nvPr/>
        </p:nvSpPr>
        <p:spPr>
          <a:xfrm>
            <a:off x="0" y="0"/>
            <a:ext cx="9144000" cy="49159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Google Shape;522;p64"/>
          <p:cNvSpPr txBox="1">
            <a:spLocks noGrp="1"/>
          </p:cNvSpPr>
          <p:nvPr>
            <p:ph type="title"/>
          </p:nvPr>
        </p:nvSpPr>
        <p:spPr>
          <a:xfrm>
            <a:off x="4810126" y="2000250"/>
            <a:ext cx="4333800" cy="2915700"/>
          </a:xfrm>
          <a:prstGeom prst="rect">
            <a:avLst/>
          </a:prstGeom>
          <a:solidFill>
            <a:srgbClr val="02326D">
              <a:alpha val="45098"/>
            </a:srgbClr>
          </a:solid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300" b="1">
                <a:solidFill>
                  <a:schemeClr val="lt1"/>
                </a:solidFill>
                <a:latin typeface="Open Sans"/>
                <a:ea typeface="Open Sans"/>
                <a:cs typeface="Open Sans"/>
                <a:sym typeface="Open Sans"/>
              </a:rPr>
              <a:t>Build RISC-V into your company strategy, and your personal mission</a:t>
            </a:r>
            <a:endParaRPr/>
          </a:p>
        </p:txBody>
      </p:sp>
      <p:sp>
        <p:nvSpPr>
          <p:cNvPr id="523" name="Google Shape;523;p64"/>
          <p:cNvSpPr txBox="1">
            <a:spLocks noGrp="1"/>
          </p:cNvSpPr>
          <p:nvPr>
            <p:ph type="body" idx="1"/>
          </p:nvPr>
        </p:nvSpPr>
        <p:spPr>
          <a:xfrm>
            <a:off x="1" y="2000250"/>
            <a:ext cx="4809900" cy="2915700"/>
          </a:xfrm>
          <a:prstGeom prst="rect">
            <a:avLst/>
          </a:prstGeom>
          <a:solidFill>
            <a:srgbClr val="02326D">
              <a:alpha val="45098"/>
            </a:srgbClr>
          </a:solidFill>
          <a:ln>
            <a:noFill/>
          </a:ln>
        </p:spPr>
        <p:txBody>
          <a:bodyPr spcFirstLastPara="1" wrap="square" lIns="67850" tIns="33350" rIns="67850" bIns="33350" anchor="t" anchorCtr="0">
            <a:noAutofit/>
          </a:bodyPr>
          <a:lstStyle/>
          <a:p>
            <a:pPr marL="101600" lvl="0" indent="0" algn="ctr" rtl="0">
              <a:lnSpc>
                <a:spcPct val="100000"/>
              </a:lnSpc>
              <a:spcBef>
                <a:spcPts val="0"/>
              </a:spcBef>
              <a:spcAft>
                <a:spcPts val="0"/>
              </a:spcAft>
              <a:buSzPts val="1100"/>
              <a:buNone/>
            </a:pPr>
            <a:r>
              <a:rPr lang="en" sz="1800">
                <a:solidFill>
                  <a:schemeClr val="lt1"/>
                </a:solidFill>
              </a:rPr>
              <a:t>RISC-V is a community of passionate, dedicated, and invested stakeholders</a:t>
            </a:r>
            <a:endParaRPr/>
          </a:p>
          <a:p>
            <a:pPr marL="101600" lvl="0" indent="0" algn="ctr" rtl="0">
              <a:lnSpc>
                <a:spcPct val="100000"/>
              </a:lnSpc>
              <a:spcBef>
                <a:spcPts val="0"/>
              </a:spcBef>
              <a:spcAft>
                <a:spcPts val="0"/>
              </a:spcAft>
              <a:buClr>
                <a:srgbClr val="333333"/>
              </a:buClr>
              <a:buSzPts val="1100"/>
              <a:buNone/>
            </a:pPr>
            <a:endParaRPr sz="1800">
              <a:solidFill>
                <a:schemeClr val="lt1"/>
              </a:solidFill>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individuals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companies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universities </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public institutions and non-profits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nations</a:t>
            </a:r>
            <a:endParaRPr/>
          </a:p>
          <a:p>
            <a:pPr marL="101600" lvl="0" indent="0" algn="ctr" rtl="0">
              <a:lnSpc>
                <a:spcPct val="100000"/>
              </a:lnSpc>
              <a:spcBef>
                <a:spcPts val="0"/>
              </a:spcBef>
              <a:spcAft>
                <a:spcPts val="0"/>
              </a:spcAft>
              <a:buSzPts val="1100"/>
              <a:buNone/>
            </a:pPr>
            <a:endParaRPr sz="1800">
              <a:solidFill>
                <a:schemeClr val="lt1"/>
              </a:solidFill>
            </a:endParaRPr>
          </a:p>
          <a:p>
            <a:pPr marL="101600" lvl="0" indent="0" algn="ctr" rtl="0">
              <a:lnSpc>
                <a:spcPct val="100000"/>
              </a:lnSpc>
              <a:spcBef>
                <a:spcPts val="0"/>
              </a:spcBef>
              <a:spcAft>
                <a:spcPts val="0"/>
              </a:spcAft>
              <a:buSzPts val="1100"/>
              <a:buNone/>
            </a:pPr>
            <a:r>
              <a:rPr lang="en" sz="1800">
                <a:solidFill>
                  <a:schemeClr val="lt1"/>
                </a:solidFill>
              </a:rPr>
              <a:t>As one Global, connected movement</a:t>
            </a:r>
            <a:endParaRPr/>
          </a:p>
        </p:txBody>
      </p:sp>
      <p:sp>
        <p:nvSpPr>
          <p:cNvPr id="524" name="Google Shape;524;p64"/>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756D1B42-77C3-446D-AA49-F02461BA37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
            <a:ext cx="9144000" cy="5142586"/>
          </a:xfrm>
          <a:prstGeom prst="rect">
            <a:avLst/>
          </a:prstGeom>
        </p:spPr>
      </p:pic>
      <p:pic>
        <p:nvPicPr>
          <p:cNvPr id="7" name="Picture 6">
            <a:extLst>
              <a:ext uri="{FF2B5EF4-FFF2-40B4-BE49-F238E27FC236}">
                <a16:creationId xmlns:a16="http://schemas.microsoft.com/office/drawing/2014/main" id="{541C2102-359A-4A73-B3D4-4FE2AEF09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35" y="92282"/>
            <a:ext cx="1960281" cy="1063666"/>
          </a:xfrm>
          <a:prstGeom prst="rect">
            <a:avLst/>
          </a:prstGeom>
        </p:spPr>
      </p:pic>
      <p:pic>
        <p:nvPicPr>
          <p:cNvPr id="9" name="Picture 8">
            <a:extLst>
              <a:ext uri="{FF2B5EF4-FFF2-40B4-BE49-F238E27FC236}">
                <a16:creationId xmlns:a16="http://schemas.microsoft.com/office/drawing/2014/main" id="{E5C0DE2C-FB80-4C56-904C-262D5A12BA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35" y="1235766"/>
            <a:ext cx="1572709" cy="870750"/>
          </a:xfrm>
          <a:prstGeom prst="rect">
            <a:avLst/>
          </a:prstGeom>
        </p:spPr>
      </p:pic>
      <p:pic>
        <p:nvPicPr>
          <p:cNvPr id="11" name="Picture 10">
            <a:extLst>
              <a:ext uri="{FF2B5EF4-FFF2-40B4-BE49-F238E27FC236}">
                <a16:creationId xmlns:a16="http://schemas.microsoft.com/office/drawing/2014/main" id="{2CF4AE5F-3E03-4909-843A-680AF90673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3191" y="1235766"/>
            <a:ext cx="1572709" cy="870750"/>
          </a:xfrm>
          <a:prstGeom prst="rect">
            <a:avLst/>
          </a:prstGeom>
        </p:spPr>
      </p:pic>
      <p:pic>
        <p:nvPicPr>
          <p:cNvPr id="13" name="Picture 12">
            <a:extLst>
              <a:ext uri="{FF2B5EF4-FFF2-40B4-BE49-F238E27FC236}">
                <a16:creationId xmlns:a16="http://schemas.microsoft.com/office/drawing/2014/main" id="{5FB4EC1F-3B15-42F7-BBE8-CA298AFBBA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134" y="2177241"/>
            <a:ext cx="1249514" cy="691809"/>
          </a:xfrm>
          <a:prstGeom prst="rect">
            <a:avLst/>
          </a:prstGeom>
        </p:spPr>
      </p:pic>
      <p:pic>
        <p:nvPicPr>
          <p:cNvPr id="15" name="Picture 14">
            <a:extLst>
              <a:ext uri="{FF2B5EF4-FFF2-40B4-BE49-F238E27FC236}">
                <a16:creationId xmlns:a16="http://schemas.microsoft.com/office/drawing/2014/main" id="{8958F645-45DE-44D5-A165-2DB97E2CEA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66528" y="2173247"/>
            <a:ext cx="1249514" cy="691809"/>
          </a:xfrm>
          <a:prstGeom prst="rect">
            <a:avLst/>
          </a:prstGeom>
        </p:spPr>
      </p:pic>
      <p:pic>
        <p:nvPicPr>
          <p:cNvPr id="17" name="Picture 16">
            <a:extLst>
              <a:ext uri="{FF2B5EF4-FFF2-40B4-BE49-F238E27FC236}">
                <a16:creationId xmlns:a16="http://schemas.microsoft.com/office/drawing/2014/main" id="{DB13E5E3-F766-4573-8643-EBF845B1E6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18222" y="2173247"/>
            <a:ext cx="1249514" cy="691809"/>
          </a:xfrm>
          <a:prstGeom prst="rect">
            <a:avLst/>
          </a:prstGeom>
        </p:spPr>
      </p:pic>
      <p:pic>
        <p:nvPicPr>
          <p:cNvPr id="19" name="Picture 18">
            <a:extLst>
              <a:ext uri="{FF2B5EF4-FFF2-40B4-BE49-F238E27FC236}">
                <a16:creationId xmlns:a16="http://schemas.microsoft.com/office/drawing/2014/main" id="{99B5CE64-C1B1-4E97-ACBB-1D8AF5665E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26" y="2946027"/>
            <a:ext cx="1049378" cy="581002"/>
          </a:xfrm>
          <a:prstGeom prst="rect">
            <a:avLst/>
          </a:prstGeom>
        </p:spPr>
      </p:pic>
      <p:pic>
        <p:nvPicPr>
          <p:cNvPr id="21" name="Picture 20">
            <a:extLst>
              <a:ext uri="{FF2B5EF4-FFF2-40B4-BE49-F238E27FC236}">
                <a16:creationId xmlns:a16="http://schemas.microsoft.com/office/drawing/2014/main" id="{5288475A-A416-466D-B549-F283791D2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46058" y="2947693"/>
            <a:ext cx="1049378" cy="581002"/>
          </a:xfrm>
          <a:prstGeom prst="rect">
            <a:avLst/>
          </a:prstGeom>
        </p:spPr>
      </p:pic>
      <p:pic>
        <p:nvPicPr>
          <p:cNvPr id="23" name="Picture 22">
            <a:extLst>
              <a:ext uri="{FF2B5EF4-FFF2-40B4-BE49-F238E27FC236}">
                <a16:creationId xmlns:a16="http://schemas.microsoft.com/office/drawing/2014/main" id="{871D8409-6ED6-4906-8D10-44A6DF56D78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94671" y="2927238"/>
            <a:ext cx="1049378" cy="581002"/>
          </a:xfrm>
          <a:prstGeom prst="rect">
            <a:avLst/>
          </a:prstGeom>
        </p:spPr>
      </p:pic>
      <p:pic>
        <p:nvPicPr>
          <p:cNvPr id="25" name="Picture 24">
            <a:extLst>
              <a:ext uri="{FF2B5EF4-FFF2-40B4-BE49-F238E27FC236}">
                <a16:creationId xmlns:a16="http://schemas.microsoft.com/office/drawing/2014/main" id="{05635AF3-FE04-4975-A344-FC20231613C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43792" y="2927238"/>
            <a:ext cx="1049378" cy="581002"/>
          </a:xfrm>
          <a:prstGeom prst="rect">
            <a:avLst/>
          </a:prstGeom>
        </p:spPr>
      </p:pic>
      <p:pic>
        <p:nvPicPr>
          <p:cNvPr id="27" name="Picture 26">
            <a:extLst>
              <a:ext uri="{FF2B5EF4-FFF2-40B4-BE49-F238E27FC236}">
                <a16:creationId xmlns:a16="http://schemas.microsoft.com/office/drawing/2014/main" id="{E80E6B33-508D-4A52-9041-5FF403D7AB7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97615" y="2927237"/>
            <a:ext cx="1049378" cy="581002"/>
          </a:xfrm>
          <a:prstGeom prst="rect">
            <a:avLst/>
          </a:prstGeom>
        </p:spPr>
      </p:pic>
      <p:pic>
        <p:nvPicPr>
          <p:cNvPr id="29" name="Picture 28">
            <a:extLst>
              <a:ext uri="{FF2B5EF4-FFF2-40B4-BE49-F238E27FC236}">
                <a16:creationId xmlns:a16="http://schemas.microsoft.com/office/drawing/2014/main" id="{A8C0BB22-20E6-41C4-975F-160082433C5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2134" y="3586122"/>
            <a:ext cx="927597" cy="513576"/>
          </a:xfrm>
          <a:prstGeom prst="rect">
            <a:avLst/>
          </a:prstGeom>
        </p:spPr>
      </p:pic>
      <p:pic>
        <p:nvPicPr>
          <p:cNvPr id="31" name="Picture 30">
            <a:extLst>
              <a:ext uri="{FF2B5EF4-FFF2-40B4-BE49-F238E27FC236}">
                <a16:creationId xmlns:a16="http://schemas.microsoft.com/office/drawing/2014/main" id="{E2AA1F3D-ECBC-443C-9FD4-939F96A8EE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45177" y="3586121"/>
            <a:ext cx="914454" cy="506299"/>
          </a:xfrm>
          <a:prstGeom prst="rect">
            <a:avLst/>
          </a:prstGeom>
        </p:spPr>
      </p:pic>
      <p:pic>
        <p:nvPicPr>
          <p:cNvPr id="33" name="Picture 32">
            <a:extLst>
              <a:ext uri="{FF2B5EF4-FFF2-40B4-BE49-F238E27FC236}">
                <a16:creationId xmlns:a16="http://schemas.microsoft.com/office/drawing/2014/main" id="{DA88DB09-256E-4C10-8B72-57C4407468B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174252" y="3586121"/>
            <a:ext cx="914456" cy="506299"/>
          </a:xfrm>
          <a:prstGeom prst="rect">
            <a:avLst/>
          </a:prstGeom>
        </p:spPr>
      </p:pic>
      <p:pic>
        <p:nvPicPr>
          <p:cNvPr id="35" name="Picture 34">
            <a:extLst>
              <a:ext uri="{FF2B5EF4-FFF2-40B4-BE49-F238E27FC236}">
                <a16:creationId xmlns:a16="http://schemas.microsoft.com/office/drawing/2014/main" id="{79E15AFD-5A54-4547-ADC3-3BBBB2D5886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03329" y="3581273"/>
            <a:ext cx="914454" cy="506300"/>
          </a:xfrm>
          <a:prstGeom prst="rect">
            <a:avLst/>
          </a:prstGeom>
        </p:spPr>
      </p:pic>
      <p:pic>
        <p:nvPicPr>
          <p:cNvPr id="37" name="Picture 36">
            <a:extLst>
              <a:ext uri="{FF2B5EF4-FFF2-40B4-BE49-F238E27FC236}">
                <a16:creationId xmlns:a16="http://schemas.microsoft.com/office/drawing/2014/main" id="{F9464F75-67E4-44C5-B6B9-402A7AF4606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222006" y="3589961"/>
            <a:ext cx="914454" cy="506300"/>
          </a:xfrm>
          <a:prstGeom prst="rect">
            <a:avLst/>
          </a:prstGeom>
        </p:spPr>
      </p:pic>
      <p:pic>
        <p:nvPicPr>
          <p:cNvPr id="39" name="Picture 38">
            <a:extLst>
              <a:ext uri="{FF2B5EF4-FFF2-40B4-BE49-F238E27FC236}">
                <a16:creationId xmlns:a16="http://schemas.microsoft.com/office/drawing/2014/main" id="{22453680-D3CB-428B-A056-23C6ABA699A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259758" y="3589961"/>
            <a:ext cx="914454" cy="506300"/>
          </a:xfrm>
          <a:prstGeom prst="rect">
            <a:avLst/>
          </a:prstGeom>
        </p:spPr>
      </p:pic>
      <p:pic>
        <p:nvPicPr>
          <p:cNvPr id="41" name="Picture 40">
            <a:extLst>
              <a:ext uri="{FF2B5EF4-FFF2-40B4-BE49-F238E27FC236}">
                <a16:creationId xmlns:a16="http://schemas.microsoft.com/office/drawing/2014/main" id="{5A367B41-3F64-41F0-AEF1-A8CC4738A53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282457" y="3589961"/>
            <a:ext cx="914456" cy="506299"/>
          </a:xfrm>
          <a:prstGeom prst="rect">
            <a:avLst/>
          </a:prstGeom>
        </p:spPr>
      </p:pic>
      <p:pic>
        <p:nvPicPr>
          <p:cNvPr id="43" name="Picture 42">
            <a:extLst>
              <a:ext uri="{FF2B5EF4-FFF2-40B4-BE49-F238E27FC236}">
                <a16:creationId xmlns:a16="http://schemas.microsoft.com/office/drawing/2014/main" id="{81945CF8-8D21-4115-A15A-BBA2422CA70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2134" y="4161811"/>
            <a:ext cx="759723" cy="420630"/>
          </a:xfrm>
          <a:prstGeom prst="rect">
            <a:avLst/>
          </a:prstGeom>
        </p:spPr>
      </p:pic>
      <p:pic>
        <p:nvPicPr>
          <p:cNvPr id="45" name="Picture 44">
            <a:extLst>
              <a:ext uri="{FF2B5EF4-FFF2-40B4-BE49-F238E27FC236}">
                <a16:creationId xmlns:a16="http://schemas.microsoft.com/office/drawing/2014/main" id="{B4731A5A-7AE6-4CB5-BAB4-DA2ED458520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12319" y="4161809"/>
            <a:ext cx="759723" cy="420630"/>
          </a:xfrm>
          <a:prstGeom prst="rect">
            <a:avLst/>
          </a:prstGeom>
        </p:spPr>
      </p:pic>
      <p:pic>
        <p:nvPicPr>
          <p:cNvPr id="47" name="Picture 46">
            <a:extLst>
              <a:ext uri="{FF2B5EF4-FFF2-40B4-BE49-F238E27FC236}">
                <a16:creationId xmlns:a16="http://schemas.microsoft.com/office/drawing/2014/main" id="{A3EC6968-6A87-46FA-AB2E-67DD314B83A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540193" y="4161809"/>
            <a:ext cx="759723" cy="420630"/>
          </a:xfrm>
          <a:prstGeom prst="rect">
            <a:avLst/>
          </a:prstGeom>
        </p:spPr>
      </p:pic>
      <p:pic>
        <p:nvPicPr>
          <p:cNvPr id="49" name="Picture 48">
            <a:extLst>
              <a:ext uri="{FF2B5EF4-FFF2-40B4-BE49-F238E27FC236}">
                <a16:creationId xmlns:a16="http://schemas.microsoft.com/office/drawing/2014/main" id="{FFFADE69-FEAA-4943-8182-1344A1FF084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350378" y="4157130"/>
            <a:ext cx="759723" cy="420630"/>
          </a:xfrm>
          <a:prstGeom prst="rect">
            <a:avLst/>
          </a:prstGeom>
        </p:spPr>
      </p:pic>
      <p:pic>
        <p:nvPicPr>
          <p:cNvPr id="51" name="Picture 50">
            <a:extLst>
              <a:ext uri="{FF2B5EF4-FFF2-40B4-BE49-F238E27FC236}">
                <a16:creationId xmlns:a16="http://schemas.microsoft.com/office/drawing/2014/main" id="{A40B53A4-EFEB-4A78-9CE7-E261F951A668}"/>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983039" y="4169422"/>
            <a:ext cx="759721" cy="420630"/>
          </a:xfrm>
          <a:prstGeom prst="rect">
            <a:avLst/>
          </a:prstGeom>
        </p:spPr>
      </p:pic>
      <p:pic>
        <p:nvPicPr>
          <p:cNvPr id="53" name="Picture 52">
            <a:extLst>
              <a:ext uri="{FF2B5EF4-FFF2-40B4-BE49-F238E27FC236}">
                <a16:creationId xmlns:a16="http://schemas.microsoft.com/office/drawing/2014/main" id="{E1D7A97E-25D6-4CC4-925A-DF8051DCFA85}"/>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804713" y="4161809"/>
            <a:ext cx="759723" cy="420630"/>
          </a:xfrm>
          <a:prstGeom prst="rect">
            <a:avLst/>
          </a:prstGeom>
        </p:spPr>
      </p:pic>
      <p:pic>
        <p:nvPicPr>
          <p:cNvPr id="55" name="Picture 54">
            <a:extLst>
              <a:ext uri="{FF2B5EF4-FFF2-40B4-BE49-F238E27FC236}">
                <a16:creationId xmlns:a16="http://schemas.microsoft.com/office/drawing/2014/main" id="{5E8BC068-DA94-4068-B6D4-E066F5EFB6DC}"/>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0114" y="4625269"/>
            <a:ext cx="759721" cy="420628"/>
          </a:xfrm>
          <a:prstGeom prst="rect">
            <a:avLst/>
          </a:prstGeom>
        </p:spPr>
      </p:pic>
      <p:pic>
        <p:nvPicPr>
          <p:cNvPr id="57" name="Picture 56">
            <a:extLst>
              <a:ext uri="{FF2B5EF4-FFF2-40B4-BE49-F238E27FC236}">
                <a16:creationId xmlns:a16="http://schemas.microsoft.com/office/drawing/2014/main" id="{44FA61A6-8A95-40E9-A3B4-0AD3966C2DB7}"/>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14930" y="4615686"/>
            <a:ext cx="759723" cy="420630"/>
          </a:xfrm>
          <a:prstGeom prst="rect">
            <a:avLst/>
          </a:prstGeom>
        </p:spPr>
      </p:pic>
      <p:pic>
        <p:nvPicPr>
          <p:cNvPr id="59" name="Picture 58">
            <a:extLst>
              <a:ext uri="{FF2B5EF4-FFF2-40B4-BE49-F238E27FC236}">
                <a16:creationId xmlns:a16="http://schemas.microsoft.com/office/drawing/2014/main" id="{05FF785D-CDD4-41E9-985D-EA6165A0249B}"/>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548874" y="4607984"/>
            <a:ext cx="759723" cy="420630"/>
          </a:xfrm>
          <a:prstGeom prst="rect">
            <a:avLst/>
          </a:prstGeom>
        </p:spPr>
      </p:pic>
      <p:pic>
        <p:nvPicPr>
          <p:cNvPr id="61" name="Picture 60">
            <a:extLst>
              <a:ext uri="{FF2B5EF4-FFF2-40B4-BE49-F238E27FC236}">
                <a16:creationId xmlns:a16="http://schemas.microsoft.com/office/drawing/2014/main" id="{B8A919F6-978E-4DAC-BB46-7FB5E974E25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3344661" y="4611025"/>
            <a:ext cx="774958" cy="429065"/>
          </a:xfrm>
          <a:prstGeom prst="rect">
            <a:avLst/>
          </a:prstGeom>
        </p:spPr>
      </p:pic>
      <p:pic>
        <p:nvPicPr>
          <p:cNvPr id="63" name="Picture 62">
            <a:extLst>
              <a:ext uri="{FF2B5EF4-FFF2-40B4-BE49-F238E27FC236}">
                <a16:creationId xmlns:a16="http://schemas.microsoft.com/office/drawing/2014/main" id="{CB0E0C79-CAF7-422F-9DF0-2DC4B6C07956}"/>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165510" y="4607175"/>
            <a:ext cx="759723" cy="420630"/>
          </a:xfrm>
          <a:prstGeom prst="rect">
            <a:avLst/>
          </a:prstGeom>
        </p:spPr>
      </p:pic>
      <p:sp>
        <p:nvSpPr>
          <p:cNvPr id="3" name="Title 2">
            <a:extLst>
              <a:ext uri="{FF2B5EF4-FFF2-40B4-BE49-F238E27FC236}">
                <a16:creationId xmlns:a16="http://schemas.microsoft.com/office/drawing/2014/main" id="{8C3A95AE-3DA3-491C-91A3-1C9ACB4BC2D5}"/>
              </a:ext>
            </a:extLst>
          </p:cNvPr>
          <p:cNvSpPr>
            <a:spLocks noGrp="1"/>
          </p:cNvSpPr>
          <p:nvPr>
            <p:ph type="ctrTitle"/>
          </p:nvPr>
        </p:nvSpPr>
        <p:spPr>
          <a:xfrm>
            <a:off x="4556364" y="680216"/>
            <a:ext cx="4514067" cy="1604966"/>
          </a:xfrm>
          <a:noFill/>
        </p:spPr>
        <p:txBody>
          <a:bodyPr/>
          <a:lstStyle/>
          <a:p>
            <a:pPr algn="ctr"/>
            <a:r>
              <a:rPr lang="en-US" sz="5400" b="1" dirty="0">
                <a:solidFill>
                  <a:schemeClr val="accent1"/>
                </a:solidFill>
              </a:rPr>
              <a:t>Thank you </a:t>
            </a:r>
            <a:br>
              <a:rPr lang="en-US" sz="3200" b="1" dirty="0">
                <a:solidFill>
                  <a:schemeClr val="bg1">
                    <a:lumMod val="85000"/>
                  </a:schemeClr>
                </a:solidFill>
              </a:rPr>
            </a:br>
            <a:r>
              <a:rPr lang="en-US" sz="2800" dirty="0">
                <a:solidFill>
                  <a:schemeClr val="bg1">
                    <a:lumMod val="95000"/>
                  </a:schemeClr>
                </a:solidFill>
              </a:rPr>
              <a:t>to our generous </a:t>
            </a:r>
            <a:br>
              <a:rPr lang="en-US" sz="2800" dirty="0">
                <a:solidFill>
                  <a:schemeClr val="bg1">
                    <a:lumMod val="95000"/>
                  </a:schemeClr>
                </a:solidFill>
              </a:rPr>
            </a:br>
            <a:r>
              <a:rPr lang="en-US" sz="2800" dirty="0">
                <a:solidFill>
                  <a:schemeClr val="bg1">
                    <a:lumMod val="95000"/>
                  </a:schemeClr>
                </a:solidFill>
              </a:rPr>
              <a:t>RISC-V Summit sponsors</a:t>
            </a:r>
          </a:p>
        </p:txBody>
      </p:sp>
      <p:pic>
        <p:nvPicPr>
          <p:cNvPr id="4" name="Picture 3">
            <a:extLst>
              <a:ext uri="{FF2B5EF4-FFF2-40B4-BE49-F238E27FC236}">
                <a16:creationId xmlns:a16="http://schemas.microsoft.com/office/drawing/2014/main" id="{BBC00D1D-5575-48C5-A902-D7C5007716B6}"/>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237969" y="3598007"/>
            <a:ext cx="902372" cy="499610"/>
          </a:xfrm>
          <a:prstGeom prst="rect">
            <a:avLst/>
          </a:prstGeom>
        </p:spPr>
      </p:pic>
      <p:pic>
        <p:nvPicPr>
          <p:cNvPr id="6" name="Picture 5">
            <a:extLst>
              <a:ext uri="{FF2B5EF4-FFF2-40B4-BE49-F238E27FC236}">
                <a16:creationId xmlns:a16="http://schemas.microsoft.com/office/drawing/2014/main" id="{1605BC88-FD2D-45A2-9037-769A0EFF246C}"/>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732548" y="4162335"/>
            <a:ext cx="748790" cy="414577"/>
          </a:xfrm>
          <a:prstGeom prst="rect">
            <a:avLst/>
          </a:prstGeom>
        </p:spPr>
      </p:pic>
      <p:pic>
        <p:nvPicPr>
          <p:cNvPr id="10" name="Picture 9">
            <a:extLst>
              <a:ext uri="{FF2B5EF4-FFF2-40B4-BE49-F238E27FC236}">
                <a16:creationId xmlns:a16="http://schemas.microsoft.com/office/drawing/2014/main" id="{7EB2B8D7-78F7-442E-875D-6654CD6A6E2C}"/>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173840" y="4169422"/>
            <a:ext cx="748790" cy="414577"/>
          </a:xfrm>
          <a:prstGeom prst="rect">
            <a:avLst/>
          </a:prstGeom>
        </p:spPr>
      </p:pic>
      <p:pic>
        <p:nvPicPr>
          <p:cNvPr id="14" name="Picture 13">
            <a:extLst>
              <a:ext uri="{FF2B5EF4-FFF2-40B4-BE49-F238E27FC236}">
                <a16:creationId xmlns:a16="http://schemas.microsoft.com/office/drawing/2014/main" id="{4A2E381F-5E2A-4878-9264-333225850571}"/>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728026" y="4612610"/>
            <a:ext cx="759722" cy="420630"/>
          </a:xfrm>
          <a:prstGeom prst="rect">
            <a:avLst/>
          </a:prstGeom>
        </p:spPr>
      </p:pic>
      <p:pic>
        <p:nvPicPr>
          <p:cNvPr id="18" name="Picture 17">
            <a:extLst>
              <a:ext uri="{FF2B5EF4-FFF2-40B4-BE49-F238E27FC236}">
                <a16:creationId xmlns:a16="http://schemas.microsoft.com/office/drawing/2014/main" id="{4EC85866-A3E7-4D83-BCEB-382428DBDF1E}"/>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4986636" y="4617540"/>
            <a:ext cx="748790" cy="414577"/>
          </a:xfrm>
          <a:prstGeom prst="rect">
            <a:avLst/>
          </a:prstGeom>
        </p:spPr>
      </p:pic>
      <p:pic>
        <p:nvPicPr>
          <p:cNvPr id="22" name="Picture 21">
            <a:extLst>
              <a:ext uri="{FF2B5EF4-FFF2-40B4-BE49-F238E27FC236}">
                <a16:creationId xmlns:a16="http://schemas.microsoft.com/office/drawing/2014/main" id="{60C8F57F-7DF5-418D-8CCB-FF7CB0AED986}"/>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5800914" y="4615701"/>
            <a:ext cx="774959" cy="429066"/>
          </a:xfrm>
          <a:prstGeom prst="rect">
            <a:avLst/>
          </a:prstGeom>
        </p:spPr>
      </p:pic>
    </p:spTree>
    <p:extLst>
      <p:ext uri="{BB962C8B-B14F-4D97-AF65-F5344CB8AC3E}">
        <p14:creationId xmlns:p14="http://schemas.microsoft.com/office/powerpoint/2010/main" val="321034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956EA-82B2-48E9-97E7-EAD62430576D}"/>
              </a:ext>
            </a:extLst>
          </p:cNvPr>
          <p:cNvSpPr>
            <a:spLocks noGrp="1"/>
          </p:cNvSpPr>
          <p:nvPr>
            <p:ph type="title"/>
          </p:nvPr>
        </p:nvSpPr>
        <p:spPr>
          <a:xfrm>
            <a:off x="553185" y="387927"/>
            <a:ext cx="3819976" cy="2339423"/>
          </a:xfrm>
        </p:spPr>
        <p:txBody>
          <a:bodyPr/>
          <a:lstStyle/>
          <a:p>
            <a:pPr algn="l"/>
            <a:r>
              <a:rPr lang="en-US" sz="1600" dirty="0">
                <a:latin typeface="Open Sans" panose="020B0604020202020204" charset="0"/>
                <a:ea typeface="Open Sans" panose="020B0604020202020204" charset="0"/>
                <a:cs typeface="Open Sans" panose="020B0604020202020204" charset="0"/>
              </a:rPr>
              <a:t>“The future of American industry depends on open source tech, … RISC-V is gaining traction in the hardware manufacturing space throughout the world, because it lowers barriers to entry and increases chip development speed.”</a:t>
            </a:r>
            <a:br>
              <a:rPr lang="en-US" sz="1600" dirty="0">
                <a:latin typeface="Open Sans" panose="020B0604020202020204" charset="0"/>
                <a:ea typeface="Open Sans" panose="020B0604020202020204" charset="0"/>
                <a:cs typeface="Open Sans" panose="020B0604020202020204" charset="0"/>
              </a:rPr>
            </a:br>
            <a:r>
              <a:rPr lang="en-US" sz="1600" dirty="0">
                <a:latin typeface="Open Sans" panose="020B0604020202020204" charset="0"/>
                <a:ea typeface="Open Sans" panose="020B0604020202020204" charset="0"/>
                <a:cs typeface="Open Sans" panose="020B0604020202020204" charset="0"/>
              </a:rPr>
              <a:t>		            -- Wired  </a:t>
            </a:r>
          </a:p>
        </p:txBody>
      </p:sp>
      <p:sp>
        <p:nvSpPr>
          <p:cNvPr id="5" name="Title 3">
            <a:extLst>
              <a:ext uri="{FF2B5EF4-FFF2-40B4-BE49-F238E27FC236}">
                <a16:creationId xmlns:a16="http://schemas.microsoft.com/office/drawing/2014/main" id="{713B8087-2CBB-42F9-A2AC-B7BE212A3BF5}"/>
              </a:ext>
            </a:extLst>
          </p:cNvPr>
          <p:cNvSpPr txBox="1">
            <a:spLocks/>
          </p:cNvSpPr>
          <p:nvPr/>
        </p:nvSpPr>
        <p:spPr>
          <a:xfrm>
            <a:off x="4770840" y="431840"/>
            <a:ext cx="4046193" cy="2139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Open Sans SemiBold"/>
              <a:buNone/>
              <a:defRPr sz="3600" b="0" i="0" u="none" strike="noStrike" cap="none">
                <a:solidFill>
                  <a:srgbClr val="FFFFFF"/>
                </a:solidFill>
                <a:latin typeface="Open Sans SemiBold"/>
                <a:ea typeface="Open Sans SemiBold"/>
                <a:cs typeface="Open Sans SemiBold"/>
                <a:sym typeface="Open Sans SemiBold"/>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l"/>
            <a:r>
              <a:rPr lang="en-US" sz="1600" dirty="0">
                <a:latin typeface="Open Sans" panose="020B0604020202020204" charset="0"/>
                <a:ea typeface="Open Sans" panose="020B0604020202020204" charset="0"/>
                <a:cs typeface="Open Sans" panose="020B0604020202020204" charset="0"/>
              </a:rPr>
              <a:t>“Though the architecture was created a decade ago by university professors, RISC-V has been building its ecosystem for years and has started to hit its stride with big licensees like Western Digital, </a:t>
            </a:r>
            <a:r>
              <a:rPr lang="en-US" sz="1600" dirty="0" err="1">
                <a:latin typeface="Open Sans" panose="020B0604020202020204" charset="0"/>
                <a:ea typeface="Open Sans" panose="020B0604020202020204" charset="0"/>
                <a:cs typeface="Open Sans" panose="020B0604020202020204" charset="0"/>
              </a:rPr>
              <a:t>SiFive</a:t>
            </a:r>
            <a:r>
              <a:rPr lang="en-US" sz="1600" dirty="0">
                <a:latin typeface="Open Sans" panose="020B0604020202020204" charset="0"/>
                <a:ea typeface="Open Sans" panose="020B0604020202020204" charset="0"/>
                <a:cs typeface="Open Sans" panose="020B0604020202020204" charset="0"/>
              </a:rPr>
              <a:t>, and even NVIDIA itself.”</a:t>
            </a:r>
          </a:p>
          <a:p>
            <a:pPr algn="l"/>
            <a:r>
              <a:rPr lang="en-US" sz="1600" dirty="0">
                <a:latin typeface="Open Sans" panose="020B0604020202020204" charset="0"/>
                <a:ea typeface="Open Sans" panose="020B0604020202020204" charset="0"/>
                <a:cs typeface="Open Sans" panose="020B0604020202020204" charset="0"/>
              </a:rPr>
              <a:t>		           -- VentureBeat </a:t>
            </a:r>
          </a:p>
        </p:txBody>
      </p:sp>
      <p:sp>
        <p:nvSpPr>
          <p:cNvPr id="6" name="Title 3">
            <a:extLst>
              <a:ext uri="{FF2B5EF4-FFF2-40B4-BE49-F238E27FC236}">
                <a16:creationId xmlns:a16="http://schemas.microsoft.com/office/drawing/2014/main" id="{8EC8481E-5539-4921-94A8-6203E7339CB2}"/>
              </a:ext>
            </a:extLst>
          </p:cNvPr>
          <p:cNvSpPr txBox="1">
            <a:spLocks/>
          </p:cNvSpPr>
          <p:nvPr/>
        </p:nvSpPr>
        <p:spPr>
          <a:xfrm>
            <a:off x="636312" y="3142212"/>
            <a:ext cx="7759542" cy="964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Open Sans SemiBold"/>
              <a:buNone/>
              <a:defRPr sz="3600" b="0" i="0" u="none" strike="noStrike" cap="none">
                <a:solidFill>
                  <a:srgbClr val="FFFFFF"/>
                </a:solidFill>
                <a:latin typeface="Open Sans SemiBold"/>
                <a:ea typeface="Open Sans SemiBold"/>
                <a:cs typeface="Open Sans SemiBold"/>
                <a:sym typeface="Open Sans SemiBold"/>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l"/>
            <a:r>
              <a:rPr lang="en-US" sz="1600" dirty="0">
                <a:latin typeface="Open Sans" panose="020B0604020202020204" charset="0"/>
                <a:ea typeface="Open Sans" panose="020B0604020202020204" charset="0"/>
                <a:cs typeface="Open Sans" panose="020B0604020202020204" charset="0"/>
              </a:rPr>
              <a:t>“If it succeeds, RISC-V could lower the cost of developing a new chip and help companies of all sizes to build exactly the processors they need.”</a:t>
            </a:r>
          </a:p>
          <a:p>
            <a:pPr algn="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Engadget</a:t>
            </a:r>
            <a:r>
              <a:rPr lang="en-US" sz="1600" dirty="0">
                <a:latin typeface="Open Sans" panose="020B0604020202020204" charset="0"/>
                <a:ea typeface="Open Sans" panose="020B0604020202020204" charset="0"/>
                <a:cs typeface="Open Sans" panose="020B0604020202020204" charset="0"/>
              </a:rPr>
              <a:t> </a:t>
            </a:r>
          </a:p>
        </p:txBody>
      </p:sp>
    </p:spTree>
    <p:extLst>
      <p:ext uri="{BB962C8B-B14F-4D97-AF65-F5344CB8AC3E}">
        <p14:creationId xmlns:p14="http://schemas.microsoft.com/office/powerpoint/2010/main" val="265728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2" name="Rectangle 1">
            <a:extLst>
              <a:ext uri="{FF2B5EF4-FFF2-40B4-BE49-F238E27FC236}">
                <a16:creationId xmlns:a16="http://schemas.microsoft.com/office/drawing/2014/main" id="{125343C0-0CF8-4D6F-89A1-B26DA1238DF6}"/>
              </a:ext>
            </a:extLst>
          </p:cNvPr>
          <p:cNvSpPr/>
          <p:nvPr/>
        </p:nvSpPr>
        <p:spPr>
          <a:xfrm>
            <a:off x="0" y="0"/>
            <a:ext cx="432452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Google Shape;558;p67"/>
          <p:cNvSpPr txBox="1">
            <a:spLocks noGrp="1"/>
          </p:cNvSpPr>
          <p:nvPr>
            <p:ph type="title"/>
          </p:nvPr>
        </p:nvSpPr>
        <p:spPr>
          <a:xfrm>
            <a:off x="4796545" y="339970"/>
            <a:ext cx="3934800" cy="40684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dirty="0"/>
              <a:t>Thank you</a:t>
            </a:r>
            <a:endParaRPr sz="4700" dirty="0"/>
          </a:p>
        </p:txBody>
      </p:sp>
      <p:pic>
        <p:nvPicPr>
          <p:cNvPr id="559" name="Google Shape;559;p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96515" y="1251792"/>
            <a:ext cx="380597" cy="380597"/>
          </a:xfrm>
          <a:prstGeom prst="rect">
            <a:avLst/>
          </a:prstGeom>
          <a:noFill/>
          <a:ln>
            <a:noFill/>
          </a:ln>
        </p:spPr>
      </p:pic>
      <p:sp>
        <p:nvSpPr>
          <p:cNvPr id="560" name="Google Shape;560;p67"/>
          <p:cNvSpPr txBox="1"/>
          <p:nvPr/>
        </p:nvSpPr>
        <p:spPr>
          <a:xfrm>
            <a:off x="2496498" y="1643273"/>
            <a:ext cx="2102907" cy="463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@risc_v</a:t>
            </a:r>
            <a:endParaRPr sz="150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80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@Calista_Redmond</a:t>
            </a:r>
            <a:endParaRPr sz="1500" i="0" u="none" strike="noStrike" cap="none" dirty="0">
              <a:solidFill>
                <a:schemeClr val="dk1"/>
              </a:solidFill>
              <a:latin typeface="Open Sans"/>
              <a:ea typeface="Open Sans"/>
              <a:cs typeface="Open Sans"/>
              <a:sym typeface="Open Sans"/>
            </a:endParaRPr>
          </a:p>
        </p:txBody>
      </p:sp>
      <p:pic>
        <p:nvPicPr>
          <p:cNvPr id="561" name="Google Shape;561;p6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91606" y="2563279"/>
            <a:ext cx="380700" cy="380700"/>
          </a:xfrm>
          <a:prstGeom prst="ellipse">
            <a:avLst/>
          </a:prstGeom>
          <a:noFill/>
          <a:ln>
            <a:noFill/>
          </a:ln>
        </p:spPr>
      </p:pic>
      <p:sp>
        <p:nvSpPr>
          <p:cNvPr id="562" name="Google Shape;562;p67"/>
          <p:cNvSpPr txBox="1"/>
          <p:nvPr/>
        </p:nvSpPr>
        <p:spPr>
          <a:xfrm>
            <a:off x="2491589" y="2929813"/>
            <a:ext cx="1971354" cy="463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risc-v-international</a:t>
            </a:r>
            <a:br>
              <a:rPr lang="en" sz="1500" i="0" u="none" strike="noStrike" cap="none" dirty="0">
                <a:solidFill>
                  <a:schemeClr val="dk1"/>
                </a:solidFill>
                <a:latin typeface="Open Sans"/>
                <a:ea typeface="Open Sans"/>
                <a:cs typeface="Open Sans"/>
                <a:sym typeface="Open Sans"/>
              </a:rPr>
            </a:br>
            <a:r>
              <a:rPr lang="en" sz="1500" i="0" u="none" strike="noStrike" cap="none" dirty="0">
                <a:solidFill>
                  <a:schemeClr val="dk1"/>
                </a:solidFill>
                <a:latin typeface="Open Sans"/>
                <a:ea typeface="Open Sans"/>
                <a:cs typeface="Open Sans"/>
                <a:sym typeface="Open Sans"/>
              </a:rPr>
              <a:t>calistaredmond</a:t>
            </a:r>
            <a:endParaRPr sz="1500" i="0" u="none" strike="noStrike" cap="none" dirty="0">
              <a:solidFill>
                <a:schemeClr val="dk1"/>
              </a:solidFill>
              <a:latin typeface="Open Sans"/>
              <a:ea typeface="Open Sans"/>
              <a:cs typeface="Open Sans"/>
              <a:sym typeface="Open Sans"/>
            </a:endParaRPr>
          </a:p>
        </p:txBody>
      </p:sp>
      <p:pic>
        <p:nvPicPr>
          <p:cNvPr id="563" name="Google Shape;563;p6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6557" y="1304176"/>
            <a:ext cx="380700" cy="380700"/>
          </a:xfrm>
          <a:prstGeom prst="ellipse">
            <a:avLst/>
          </a:prstGeom>
          <a:noFill/>
          <a:ln>
            <a:noFill/>
          </a:ln>
        </p:spPr>
      </p:pic>
      <p:pic>
        <p:nvPicPr>
          <p:cNvPr id="564" name="Google Shape;564;p6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48763" y="2563279"/>
            <a:ext cx="380700" cy="380700"/>
          </a:xfrm>
          <a:prstGeom prst="ellipse">
            <a:avLst/>
          </a:prstGeom>
          <a:solidFill>
            <a:srgbClr val="042656">
              <a:alpha val="69800"/>
            </a:srgbClr>
          </a:solidFill>
          <a:ln>
            <a:noFill/>
          </a:ln>
        </p:spPr>
      </p:pic>
      <p:pic>
        <p:nvPicPr>
          <p:cNvPr id="565" name="Google Shape;565;p67"/>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888742" y="2501732"/>
            <a:ext cx="1118877" cy="1129202"/>
          </a:xfrm>
          <a:prstGeom prst="rect">
            <a:avLst/>
          </a:prstGeom>
          <a:noFill/>
          <a:ln>
            <a:noFill/>
          </a:ln>
        </p:spPr>
      </p:pic>
      <p:sp>
        <p:nvSpPr>
          <p:cNvPr id="566" name="Google Shape;566;p67"/>
          <p:cNvSpPr txBox="1"/>
          <p:nvPr/>
        </p:nvSpPr>
        <p:spPr>
          <a:xfrm>
            <a:off x="394249" y="1678019"/>
            <a:ext cx="1467900" cy="23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a:solidFill>
                  <a:schemeClr val="dk1"/>
                </a:solidFill>
                <a:latin typeface="Open Sans"/>
                <a:ea typeface="Open Sans"/>
                <a:cs typeface="Open Sans"/>
                <a:sym typeface="Open Sans"/>
              </a:rPr>
              <a:t>www.riscv.org</a:t>
            </a:r>
            <a:endParaRPr sz="1100">
              <a:latin typeface="Open Sans"/>
              <a:ea typeface="Open Sans"/>
              <a:cs typeface="Open Sans"/>
              <a:sym typeface="Open Sans"/>
            </a:endParaRPr>
          </a:p>
        </p:txBody>
      </p:sp>
      <p:pic>
        <p:nvPicPr>
          <p:cNvPr id="4" name="Picture 3">
            <a:extLst>
              <a:ext uri="{FF2B5EF4-FFF2-40B4-BE49-F238E27FC236}">
                <a16:creationId xmlns:a16="http://schemas.microsoft.com/office/drawing/2014/main" id="{2808AD37-3A7C-4310-BFA5-4059598F55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1073" y="4769770"/>
            <a:ext cx="1258357" cy="2000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76"/>
          <p:cNvSpPr txBox="1">
            <a:spLocks noGrp="1"/>
          </p:cNvSpPr>
          <p:nvPr>
            <p:ph type="sldNum" idx="12"/>
          </p:nvPr>
        </p:nvSpPr>
        <p:spPr>
          <a:xfrm>
            <a:off x="6705600" y="5002505"/>
            <a:ext cx="2133600" cy="228600"/>
          </a:xfrm>
          <a:prstGeom prst="rect">
            <a:avLst/>
          </a:prstGeom>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706" name="Google Shape;706;p76"/>
          <p:cNvSpPr txBox="1">
            <a:spLocks noGrp="1"/>
          </p:cNvSpPr>
          <p:nvPr>
            <p:ph type="title"/>
          </p:nvPr>
        </p:nvSpPr>
        <p:spPr>
          <a:xfrm>
            <a:off x="366825" y="215153"/>
            <a:ext cx="8015100" cy="685800"/>
          </a:xfrm>
          <a:prstGeom prst="rect">
            <a:avLst/>
          </a:prstGeom>
          <a:ln>
            <a:noFill/>
          </a:ln>
        </p:spPr>
        <p:txBody>
          <a:bodyPr spcFirstLastPara="1" wrap="square" lIns="67850" tIns="33350" rIns="67850" bIns="33350" anchor="ctr" anchorCtr="0">
            <a:noAutofit/>
          </a:bodyPr>
          <a:lstStyle/>
          <a:p>
            <a:pPr marL="0" lvl="0" indent="0" algn="l" rtl="0">
              <a:spcBef>
                <a:spcPts val="0"/>
              </a:spcBef>
              <a:spcAft>
                <a:spcPts val="0"/>
              </a:spcAft>
              <a:buNone/>
            </a:pPr>
            <a:r>
              <a:rPr lang="en"/>
              <a:t>Membership options</a:t>
            </a:r>
            <a:endParaRPr/>
          </a:p>
        </p:txBody>
      </p:sp>
      <p:sp>
        <p:nvSpPr>
          <p:cNvPr id="707" name="Google Shape;707;p76"/>
          <p:cNvSpPr txBox="1"/>
          <p:nvPr/>
        </p:nvSpPr>
        <p:spPr>
          <a:xfrm>
            <a:off x="6099305" y="954612"/>
            <a:ext cx="2866200" cy="24414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600" b="1" i="0" u="none" strike="noStrike" cap="none" dirty="0">
                <a:solidFill>
                  <a:srgbClr val="FFFFFF"/>
                </a:solidFill>
                <a:latin typeface="Calibri" panose="020F0502020204030204" pitchFamily="34" charset="0"/>
                <a:ea typeface="Calibri"/>
                <a:cs typeface="Calibri" panose="020F0502020204030204" pitchFamily="34" charset="0"/>
                <a:sym typeface="Calibri"/>
              </a:rPr>
              <a:t>Community Member Benefits </a:t>
            </a:r>
            <a:endParaRPr sz="1600" dirty="0">
              <a:solidFill>
                <a:srgbClr val="FFFFFF"/>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Accelerated development, reduced risk through open source, ratified ISA. </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Eligible to participate in workgroups, influence strategy and adoption</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6 support programs in Technical Deliverables, Compliance, Visibility, Learning, Advocacy, and Marketplace </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1 voting Academic Board rep, </a:t>
            </a:r>
            <a:br>
              <a:rPr lang="en" sz="1200" b="0" i="0" u="none" strike="noStrike" cap="none" dirty="0">
                <a:solidFill>
                  <a:srgbClr val="FFFFFF"/>
                </a:solidFill>
                <a:latin typeface="Calibri"/>
                <a:ea typeface="Calibri"/>
                <a:cs typeface="Calibri"/>
                <a:sym typeface="Calibri"/>
              </a:rPr>
            </a:br>
            <a:r>
              <a:rPr lang="en" sz="1200" b="0" i="0" u="none" strike="noStrike" cap="none" dirty="0">
                <a:solidFill>
                  <a:srgbClr val="FFFFFF"/>
                </a:solidFill>
                <a:latin typeface="Calibri"/>
                <a:ea typeface="Calibri"/>
                <a:cs typeface="Calibri"/>
                <a:sym typeface="Calibri"/>
              </a:rPr>
              <a:t>1 non-voting Community Board rep</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Member logo / name listing in website</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Event registration discount</a:t>
            </a:r>
            <a:endParaRPr sz="1100" dirty="0">
              <a:solidFill>
                <a:srgbClr val="FFFFFF"/>
              </a:solidFill>
            </a:endParaRPr>
          </a:p>
          <a:p>
            <a:pPr marL="165100" marR="0" lvl="0" indent="-88900" algn="l" rtl="0">
              <a:lnSpc>
                <a:spcPct val="100000"/>
              </a:lnSpc>
              <a:spcBef>
                <a:spcPts val="0"/>
              </a:spcBef>
              <a:spcAft>
                <a:spcPts val="0"/>
              </a:spcAft>
              <a:buClr>
                <a:schemeClr val="dk1"/>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708" name="Google Shape;708;p76"/>
          <p:cNvSpPr txBox="1"/>
          <p:nvPr/>
        </p:nvSpPr>
        <p:spPr>
          <a:xfrm>
            <a:off x="3123623" y="954611"/>
            <a:ext cx="2866200" cy="2441400"/>
          </a:xfrm>
          <a:prstGeom prst="rect">
            <a:avLst/>
          </a:prstGeom>
          <a:solidFill>
            <a:srgbClr val="0A37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600" b="1" i="0" u="none" strike="noStrike" cap="none" dirty="0">
                <a:solidFill>
                  <a:srgbClr val="FFFFFF"/>
                </a:solidFill>
                <a:latin typeface="Calibri" panose="020F0502020204030204" pitchFamily="34" charset="0"/>
                <a:ea typeface="Calibri"/>
                <a:cs typeface="Calibri" panose="020F0502020204030204" pitchFamily="34" charset="0"/>
                <a:sym typeface="Calibri"/>
              </a:rPr>
              <a:t>Strategic Member Benefits</a:t>
            </a:r>
            <a:endParaRPr sz="1600" dirty="0">
              <a:solidFill>
                <a:srgbClr val="FFFFFF"/>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Community level benefits plus…</a:t>
            </a:r>
            <a:endParaRPr sz="1100" dirty="0">
              <a:solidFill>
                <a:srgbClr val="FFFFFF"/>
              </a:solidFill>
            </a:endParaRPr>
          </a:p>
          <a:p>
            <a:pPr marL="165100" marR="0" lvl="0" indent="-165100" algn="l" rtl="0">
              <a:spcBef>
                <a:spcPts val="0"/>
              </a:spcBef>
              <a:spcAft>
                <a:spcPts val="0"/>
              </a:spcAft>
              <a:buClr>
                <a:srgbClr val="FFFFFF"/>
              </a:buClr>
              <a:buSzPts val="1200"/>
              <a:buFont typeface="Arial"/>
              <a:buChar char="•"/>
            </a:pPr>
            <a:r>
              <a:rPr lang="en" sz="1200" dirty="0">
                <a:solidFill>
                  <a:srgbClr val="FFFFFF"/>
                </a:solidFill>
                <a:latin typeface="Calibri"/>
                <a:ea typeface="Calibri"/>
                <a:cs typeface="Calibri"/>
                <a:sym typeface="Calibri"/>
              </a:rPr>
              <a:t>Use of RISC-V Trademark for commercialization</a:t>
            </a:r>
            <a:endParaRPr sz="1100" dirty="0">
              <a:solidFill>
                <a:srgbClr val="FFFFFF"/>
              </a:solidFill>
            </a:endParaRPr>
          </a:p>
          <a:p>
            <a:pPr marL="165100" marR="0" lvl="0" indent="-165100" algn="l" rtl="0">
              <a:spcBef>
                <a:spcPts val="0"/>
              </a:spcBef>
              <a:spcAft>
                <a:spcPts val="0"/>
              </a:spcAft>
              <a:buClr>
                <a:srgbClr val="FFFFFF"/>
              </a:buClr>
              <a:buSzPts val="1200"/>
              <a:buFont typeface="Arial"/>
              <a:buChar char="•"/>
            </a:pPr>
            <a:r>
              <a:rPr lang="en" sz="1200" dirty="0">
                <a:solidFill>
                  <a:srgbClr val="FFFFFF"/>
                </a:solidFill>
                <a:latin typeface="Calibri"/>
                <a:ea typeface="Calibri"/>
                <a:cs typeface="Calibri"/>
                <a:sym typeface="Calibri"/>
              </a:rPr>
              <a:t>3 </a:t>
            </a:r>
            <a:r>
              <a:rPr lang="en" sz="1200" b="0" i="0" u="none" strike="noStrike" cap="none" dirty="0">
                <a:solidFill>
                  <a:srgbClr val="FFFFFF"/>
                </a:solidFill>
                <a:latin typeface="Calibri"/>
                <a:ea typeface="Calibri"/>
                <a:cs typeface="Calibri"/>
                <a:sym typeface="Calibri"/>
              </a:rPr>
              <a:t>Board reps elected for tier, includes Premier members that do not otherwise have a board seat.</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Eligible to lead workgroup and/or committee</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Solution provider listing</a:t>
            </a:r>
            <a:endParaRPr sz="1200" b="0" i="0" u="none" strike="noStrike" cap="none" dirty="0">
              <a:solidFill>
                <a:srgbClr val="FFFFFF"/>
              </a:solidFill>
              <a:latin typeface="Calibri"/>
              <a:ea typeface="Calibri"/>
              <a:cs typeface="Calibri"/>
              <a:sym typeface="Calibri"/>
            </a:endParaRPr>
          </a:p>
          <a:p>
            <a:pPr marL="165100" marR="0" lvl="0" indent="-165100" algn="l" rtl="0">
              <a:lnSpc>
                <a:spcPct val="100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1 blog per month</a:t>
            </a:r>
            <a:endParaRPr sz="1200" dirty="0">
              <a:solidFill>
                <a:srgbClr val="FFFFFF"/>
              </a:solidFill>
              <a:latin typeface="Calibri"/>
              <a:ea typeface="Calibri"/>
              <a:cs typeface="Calibri"/>
              <a:sym typeface="Calibri"/>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1 social media spotlight per month</a:t>
            </a:r>
            <a:endParaRPr sz="1100" dirty="0">
              <a:solidFill>
                <a:srgbClr val="FFFFFF"/>
              </a:solidFill>
            </a:endParaRPr>
          </a:p>
        </p:txBody>
      </p:sp>
      <p:sp>
        <p:nvSpPr>
          <p:cNvPr id="709" name="Google Shape;709;p76"/>
          <p:cNvSpPr txBox="1"/>
          <p:nvPr/>
        </p:nvSpPr>
        <p:spPr>
          <a:xfrm>
            <a:off x="177451" y="954613"/>
            <a:ext cx="2866200" cy="2441400"/>
          </a:xfrm>
          <a:prstGeom prst="rect">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600" b="1" i="0" u="none" strike="noStrike" cap="none" dirty="0">
                <a:solidFill>
                  <a:srgbClr val="FFFFFF"/>
                </a:solidFill>
                <a:latin typeface="Calibri" panose="020F0502020204030204" pitchFamily="34" charset="0"/>
                <a:ea typeface="Calibri"/>
                <a:cs typeface="Calibri" panose="020F0502020204030204" pitchFamily="34" charset="0"/>
                <a:sym typeface="Calibri"/>
              </a:rPr>
              <a:t>Premier Member Benefits</a:t>
            </a:r>
            <a:endParaRPr sz="1600" dirty="0">
              <a:solidFill>
                <a:srgbClr val="FFFFFF"/>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Community level benefits plus…</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Board seat and Technical Steering Committee seat included for $250k level</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Technical Steering Committee seat included for $100k level</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Summit speaker session</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Solution provider listing</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2 blogs per </a:t>
            </a:r>
            <a:r>
              <a:rPr lang="en" sz="1200" dirty="0">
                <a:solidFill>
                  <a:srgbClr val="FFFFFF"/>
                </a:solidFill>
                <a:latin typeface="Calibri"/>
                <a:ea typeface="Calibri"/>
                <a:cs typeface="Calibri"/>
                <a:sym typeface="Calibri"/>
              </a:rPr>
              <a:t>month</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dirty="0">
                <a:solidFill>
                  <a:srgbClr val="FFFFFF"/>
                </a:solidFill>
                <a:latin typeface="Calibri"/>
                <a:ea typeface="Calibri"/>
                <a:cs typeface="Calibri"/>
                <a:sym typeface="Calibri"/>
              </a:rPr>
              <a:t>2</a:t>
            </a:r>
            <a:r>
              <a:rPr lang="en" sz="1200" b="0" i="0" u="none" strike="noStrike" cap="none" dirty="0">
                <a:solidFill>
                  <a:srgbClr val="FFFFFF"/>
                </a:solidFill>
                <a:latin typeface="Calibri"/>
                <a:ea typeface="Calibri"/>
                <a:cs typeface="Calibri"/>
                <a:sym typeface="Calibri"/>
              </a:rPr>
              <a:t> social media spotlights per month</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Spotlight member profile</a:t>
            </a:r>
            <a:endParaRPr sz="1100" dirty="0">
              <a:solidFill>
                <a:srgbClr val="FFFFFF"/>
              </a:solidFill>
            </a:endParaRPr>
          </a:p>
          <a:p>
            <a:pPr marL="165100" marR="0" lvl="0" indent="-1651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Calibri"/>
                <a:ea typeface="Calibri"/>
                <a:cs typeface="Calibri"/>
                <a:sym typeface="Calibri"/>
              </a:rPr>
              <a:t>Inclusion in event promotions</a:t>
            </a:r>
            <a:endParaRPr sz="1100" dirty="0">
              <a:solidFill>
                <a:srgbClr val="FFFFFF"/>
              </a:solidFill>
            </a:endParaRPr>
          </a:p>
        </p:txBody>
      </p:sp>
      <p:sp>
        <p:nvSpPr>
          <p:cNvPr id="710" name="Google Shape;710;p76"/>
          <p:cNvSpPr txBox="1"/>
          <p:nvPr/>
        </p:nvSpPr>
        <p:spPr>
          <a:xfrm>
            <a:off x="161569" y="3466979"/>
            <a:ext cx="2866200" cy="15276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a:solidFill>
                  <a:srgbClr val="434343"/>
                </a:solidFill>
                <a:latin typeface="Calibri"/>
                <a:ea typeface="Calibri"/>
                <a:cs typeface="Calibri"/>
                <a:sym typeface="Calibri"/>
              </a:rPr>
              <a:t>Premier Requirements</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Membership open to any type of legal entity, not open to individual members</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$250k Annual membership fee that includes Board seat and TSC seat</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$100k Annual membership fee that includes TSC seat</a:t>
            </a:r>
            <a:endParaRPr sz="1100">
              <a:solidFill>
                <a:srgbClr val="434343"/>
              </a:solidFill>
            </a:endParaRPr>
          </a:p>
        </p:txBody>
      </p:sp>
      <p:sp>
        <p:nvSpPr>
          <p:cNvPr id="711" name="Google Shape;711;p76"/>
          <p:cNvSpPr txBox="1"/>
          <p:nvPr/>
        </p:nvSpPr>
        <p:spPr>
          <a:xfrm>
            <a:off x="3123623" y="3466979"/>
            <a:ext cx="2866200" cy="15276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a:solidFill>
                  <a:srgbClr val="434343"/>
                </a:solidFill>
                <a:latin typeface="Calibri"/>
                <a:ea typeface="Calibri"/>
                <a:cs typeface="Calibri"/>
                <a:sym typeface="Calibri"/>
              </a:rPr>
              <a:t>Strategic Member Requirements</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Membership open to any type of legal entity, not open to individual members</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Annual membership fee based on employee size</a:t>
            </a:r>
            <a:endParaRPr sz="1100">
              <a:solidFill>
                <a:srgbClr val="434343"/>
              </a:solidFill>
            </a:endParaRPr>
          </a:p>
          <a:p>
            <a:pPr marL="419100" marR="0" lvl="1"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5,000+ employees $35k</a:t>
            </a:r>
            <a:endParaRPr sz="1100">
              <a:solidFill>
                <a:srgbClr val="434343"/>
              </a:solidFill>
            </a:endParaRPr>
          </a:p>
          <a:p>
            <a:pPr marL="419100" marR="0" lvl="1"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500-5,000 employees $15k</a:t>
            </a:r>
            <a:endParaRPr sz="1100">
              <a:solidFill>
                <a:srgbClr val="434343"/>
              </a:solidFill>
            </a:endParaRPr>
          </a:p>
          <a:p>
            <a:pPr marL="419100" marR="0" lvl="1"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&lt;500 employees $5k</a:t>
            </a:r>
            <a:endParaRPr sz="1100">
              <a:solidFill>
                <a:srgbClr val="434343"/>
              </a:solidFill>
            </a:endParaRPr>
          </a:p>
        </p:txBody>
      </p:sp>
      <p:sp>
        <p:nvSpPr>
          <p:cNvPr id="712" name="Google Shape;712;p76"/>
          <p:cNvSpPr txBox="1"/>
          <p:nvPr/>
        </p:nvSpPr>
        <p:spPr>
          <a:xfrm>
            <a:off x="6099305" y="3466979"/>
            <a:ext cx="2866200" cy="15276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a:solidFill>
                  <a:srgbClr val="434343"/>
                </a:solidFill>
                <a:latin typeface="Calibri"/>
                <a:ea typeface="Calibri"/>
                <a:cs typeface="Calibri"/>
                <a:sym typeface="Calibri"/>
              </a:rPr>
              <a:t>Community Requirements</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Membership open to academic institutions, non-profits, and individuals not representing a legal entity</a:t>
            </a:r>
            <a:endParaRPr sz="110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200" b="0" i="0" u="none" strike="noStrike" cap="none">
                <a:solidFill>
                  <a:srgbClr val="434343"/>
                </a:solidFill>
                <a:latin typeface="Calibri"/>
                <a:ea typeface="Calibri"/>
                <a:cs typeface="Calibri"/>
                <a:sym typeface="Calibri"/>
              </a:rPr>
              <a:t>No annual membership fee</a:t>
            </a:r>
            <a:endParaRPr sz="1100">
              <a:solidFill>
                <a:srgbClr val="434343"/>
              </a:solidFill>
            </a:endParaRPr>
          </a:p>
          <a:p>
            <a:pPr marL="0" marR="0" lvl="0" indent="0" algn="l" rtl="0">
              <a:lnSpc>
                <a:spcPct val="100000"/>
              </a:lnSpc>
              <a:spcBef>
                <a:spcPts val="0"/>
              </a:spcBef>
              <a:spcAft>
                <a:spcPts val="0"/>
              </a:spcAft>
              <a:buClr>
                <a:schemeClr val="dk1"/>
              </a:buClr>
              <a:buSzPts val="1200"/>
              <a:buFont typeface="Corbel"/>
              <a:buNone/>
            </a:pPr>
            <a:endParaRPr sz="120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64151A2D-941F-4558-B3F5-59ECE7BB8B74}"/>
              </a:ext>
            </a:extLst>
          </p:cNvPr>
          <p:cNvSpPr/>
          <p:nvPr/>
        </p:nvSpPr>
        <p:spPr>
          <a:xfrm>
            <a:off x="89647" y="1246093"/>
            <a:ext cx="8942294" cy="2158882"/>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8AE5B2F7-C52D-4284-95B5-ED293FEA65DD}"/>
              </a:ext>
            </a:extLst>
          </p:cNvPr>
          <p:cNvSpPr/>
          <p:nvPr/>
        </p:nvSpPr>
        <p:spPr>
          <a:xfrm rot="-5400000">
            <a:off x="-1637252" y="2499100"/>
            <a:ext cx="3954000" cy="2742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Horizontals (Attributes) </a:t>
            </a:r>
            <a:r>
              <a:rPr lang="en" sz="1200">
                <a:solidFill>
                  <a:srgbClr val="FFFFFF"/>
                </a:solidFill>
                <a:latin typeface="Calibri"/>
                <a:ea typeface="Calibri"/>
                <a:cs typeface="Calibri"/>
                <a:sym typeface="Calibri"/>
              </a:rPr>
              <a:t>Standing Committee</a:t>
            </a:r>
            <a:endParaRPr sz="1400" b="0" i="0" u="none" strike="noStrike" cap="none">
              <a:solidFill>
                <a:srgbClr val="FFFFFF"/>
              </a:solidFill>
              <a:latin typeface="Arial"/>
              <a:ea typeface="Arial"/>
              <a:cs typeface="Arial"/>
              <a:sym typeface="Arial"/>
            </a:endParaRPr>
          </a:p>
        </p:txBody>
      </p:sp>
      <p:sp>
        <p:nvSpPr>
          <p:cNvPr id="5" name="Google Shape;55;p13">
            <a:extLst>
              <a:ext uri="{FF2B5EF4-FFF2-40B4-BE49-F238E27FC236}">
                <a16:creationId xmlns:a16="http://schemas.microsoft.com/office/drawing/2014/main" id="{6A77F27E-B22B-4037-831D-E5092C5770FD}"/>
              </a:ext>
            </a:extLst>
          </p:cNvPr>
          <p:cNvSpPr/>
          <p:nvPr/>
        </p:nvSpPr>
        <p:spPr>
          <a:xfrm>
            <a:off x="654047" y="660475"/>
            <a:ext cx="1079100" cy="4044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solidFill>
                  <a:srgbClr val="FFFFFF"/>
                </a:solidFill>
                <a:latin typeface="Calibri"/>
                <a:ea typeface="Calibri"/>
                <a:cs typeface="Calibri"/>
                <a:sym typeface="Calibri"/>
              </a:rPr>
              <a:t>Security </a:t>
            </a:r>
            <a:r>
              <a:rPr lang="en" sz="900">
                <a:solidFill>
                  <a:srgbClr val="FFFFFF"/>
                </a:solidFill>
                <a:latin typeface="Calibri"/>
                <a:ea typeface="Calibri"/>
                <a:cs typeface="Calibri"/>
                <a:sym typeface="Calibri"/>
              </a:rPr>
              <a:t>Subcommittee</a:t>
            </a:r>
            <a:endParaRPr sz="900" b="0" i="0" strike="noStrike" cap="none">
              <a:solidFill>
                <a:srgbClr val="FFFFFF"/>
              </a:solidFill>
              <a:latin typeface="Calibri"/>
              <a:ea typeface="Calibri"/>
              <a:cs typeface="Calibri"/>
              <a:sym typeface="Calibri"/>
            </a:endParaRPr>
          </a:p>
        </p:txBody>
      </p:sp>
      <p:sp>
        <p:nvSpPr>
          <p:cNvPr id="6" name="Google Shape;56;p13">
            <a:extLst>
              <a:ext uri="{FF2B5EF4-FFF2-40B4-BE49-F238E27FC236}">
                <a16:creationId xmlns:a16="http://schemas.microsoft.com/office/drawing/2014/main" id="{C85EDDE4-C4EA-4F2F-A0BF-179C776EEC78}"/>
              </a:ext>
            </a:extLst>
          </p:cNvPr>
          <p:cNvSpPr/>
          <p:nvPr/>
        </p:nvSpPr>
        <p:spPr>
          <a:xfrm>
            <a:off x="654048" y="2013477"/>
            <a:ext cx="1079100" cy="2739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Testing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7" name="Google Shape;57;p13">
            <a:extLst>
              <a:ext uri="{FF2B5EF4-FFF2-40B4-BE49-F238E27FC236}">
                <a16:creationId xmlns:a16="http://schemas.microsoft.com/office/drawing/2014/main" id="{75E4D688-3543-4323-910F-BED8DB6F015C}"/>
              </a:ext>
            </a:extLst>
          </p:cNvPr>
          <p:cNvSpPr/>
          <p:nvPr/>
        </p:nvSpPr>
        <p:spPr>
          <a:xfrm>
            <a:off x="1918447" y="659049"/>
            <a:ext cx="10767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Crypto TG</a:t>
            </a:r>
            <a:endParaRPr sz="1300" b="0" i="0" u="none" strike="noStrike" cap="none">
              <a:solidFill>
                <a:srgbClr val="000000"/>
              </a:solidFill>
              <a:latin typeface="Arial"/>
              <a:ea typeface="Arial"/>
              <a:cs typeface="Arial"/>
              <a:sym typeface="Arial"/>
            </a:endParaRPr>
          </a:p>
        </p:txBody>
      </p:sp>
      <p:sp>
        <p:nvSpPr>
          <p:cNvPr id="8" name="Google Shape;58;p13">
            <a:extLst>
              <a:ext uri="{FF2B5EF4-FFF2-40B4-BE49-F238E27FC236}">
                <a16:creationId xmlns:a16="http://schemas.microsoft.com/office/drawing/2014/main" id="{814995E2-6AC6-4B0B-8A36-2E043DF5A53E}"/>
              </a:ext>
            </a:extLst>
          </p:cNvPr>
          <p:cNvSpPr/>
          <p:nvPr/>
        </p:nvSpPr>
        <p:spPr>
          <a:xfrm>
            <a:off x="1918447" y="820876"/>
            <a:ext cx="1076700" cy="142800"/>
          </a:xfrm>
          <a:prstGeom prst="rect">
            <a:avLst/>
          </a:prstGeom>
          <a:solidFill>
            <a:srgbClr val="FFFF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latin typeface="Calibri"/>
                <a:ea typeface="Calibri"/>
                <a:cs typeface="Calibri"/>
                <a:sym typeface="Calibri"/>
              </a:rPr>
              <a:t>Security Response </a:t>
            </a:r>
            <a:r>
              <a:rPr lang="en" sz="800">
                <a:latin typeface="Calibri"/>
                <a:ea typeface="Calibri"/>
                <a:cs typeface="Calibri"/>
                <a:sym typeface="Calibri"/>
              </a:rPr>
              <a:t>TG</a:t>
            </a:r>
            <a:endParaRPr sz="1300" b="0" i="0" u="none" strike="noStrike" cap="none">
              <a:latin typeface="Arial"/>
              <a:ea typeface="Arial"/>
              <a:cs typeface="Arial"/>
              <a:sym typeface="Arial"/>
            </a:endParaRPr>
          </a:p>
        </p:txBody>
      </p:sp>
      <p:sp>
        <p:nvSpPr>
          <p:cNvPr id="9" name="Google Shape;59;p13">
            <a:extLst>
              <a:ext uri="{FF2B5EF4-FFF2-40B4-BE49-F238E27FC236}">
                <a16:creationId xmlns:a16="http://schemas.microsoft.com/office/drawing/2014/main" id="{34E25196-78F8-4AC9-96DA-A6376AE73FEC}"/>
              </a:ext>
            </a:extLst>
          </p:cNvPr>
          <p:cNvSpPr/>
          <p:nvPr/>
        </p:nvSpPr>
        <p:spPr>
          <a:xfrm>
            <a:off x="654047" y="3848986"/>
            <a:ext cx="1079100" cy="3000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Performance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10" name="Google Shape;60;p13">
            <a:extLst>
              <a:ext uri="{FF2B5EF4-FFF2-40B4-BE49-F238E27FC236}">
                <a16:creationId xmlns:a16="http://schemas.microsoft.com/office/drawing/2014/main" id="{23A1DC20-6BDC-4F96-ABDA-9B596F0C4A9D}"/>
              </a:ext>
            </a:extLst>
          </p:cNvPr>
          <p:cNvSpPr/>
          <p:nvPr/>
        </p:nvSpPr>
        <p:spPr>
          <a:xfrm>
            <a:off x="1918447" y="3875188"/>
            <a:ext cx="10788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Functional Safety SIG</a:t>
            </a:r>
            <a:endParaRPr sz="1300" b="0" i="0" u="none" strike="noStrike" cap="none">
              <a:solidFill>
                <a:srgbClr val="000000"/>
              </a:solidFill>
              <a:latin typeface="Arial"/>
              <a:ea typeface="Arial"/>
              <a:cs typeface="Arial"/>
              <a:sym typeface="Arial"/>
            </a:endParaRPr>
          </a:p>
        </p:txBody>
      </p:sp>
      <p:cxnSp>
        <p:nvCxnSpPr>
          <p:cNvPr id="11" name="Google Shape;61;p13">
            <a:extLst>
              <a:ext uri="{FF2B5EF4-FFF2-40B4-BE49-F238E27FC236}">
                <a16:creationId xmlns:a16="http://schemas.microsoft.com/office/drawing/2014/main" id="{A1E295C1-1226-4D54-B1A4-F27E45015DE4}"/>
              </a:ext>
            </a:extLst>
          </p:cNvPr>
          <p:cNvCxnSpPr>
            <a:stCxn id="9" idx="3"/>
            <a:endCxn id="10" idx="1"/>
          </p:cNvCxnSpPr>
          <p:nvPr/>
        </p:nvCxnSpPr>
        <p:spPr>
          <a:xfrm rot="10800000" flipH="1">
            <a:off x="1733147" y="3946486"/>
            <a:ext cx="185400" cy="525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12" name="Google Shape;62;p13">
            <a:extLst>
              <a:ext uri="{FF2B5EF4-FFF2-40B4-BE49-F238E27FC236}">
                <a16:creationId xmlns:a16="http://schemas.microsoft.com/office/drawing/2014/main" id="{09FE087A-BFE6-4FD6-8BD6-5C92696B7B49}"/>
              </a:ext>
            </a:extLst>
          </p:cNvPr>
          <p:cNvCxnSpPr>
            <a:stCxn id="5" idx="3"/>
            <a:endCxn id="7" idx="1"/>
          </p:cNvCxnSpPr>
          <p:nvPr/>
        </p:nvCxnSpPr>
        <p:spPr>
          <a:xfrm rot="10800000" flipH="1">
            <a:off x="1733147" y="730375"/>
            <a:ext cx="185400" cy="1323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13" name="Google Shape;63;p13">
            <a:extLst>
              <a:ext uri="{FF2B5EF4-FFF2-40B4-BE49-F238E27FC236}">
                <a16:creationId xmlns:a16="http://schemas.microsoft.com/office/drawing/2014/main" id="{C7F18FC4-AE52-4759-BF4C-8F0DD67FBFF8}"/>
              </a:ext>
            </a:extLst>
          </p:cNvPr>
          <p:cNvCxnSpPr>
            <a:stCxn id="8" idx="1"/>
            <a:endCxn id="5" idx="3"/>
          </p:cNvCxnSpPr>
          <p:nvPr/>
        </p:nvCxnSpPr>
        <p:spPr>
          <a:xfrm rot="10800000">
            <a:off x="1733047" y="862576"/>
            <a:ext cx="185400" cy="297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14" name="Google Shape;64;p13">
            <a:extLst>
              <a:ext uri="{FF2B5EF4-FFF2-40B4-BE49-F238E27FC236}">
                <a16:creationId xmlns:a16="http://schemas.microsoft.com/office/drawing/2014/main" id="{32B4A7B2-D778-47D8-B9A2-8447719DFA68}"/>
              </a:ext>
            </a:extLst>
          </p:cNvPr>
          <p:cNvSpPr/>
          <p:nvPr/>
        </p:nvSpPr>
        <p:spPr>
          <a:xfrm>
            <a:off x="654048" y="2434646"/>
            <a:ext cx="1079100" cy="6369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900">
                <a:solidFill>
                  <a:srgbClr val="FFFFFF"/>
                </a:solidFill>
                <a:latin typeface="Calibri"/>
                <a:ea typeface="Calibri"/>
                <a:cs typeface="Calibri"/>
                <a:sym typeface="Calibri"/>
              </a:rPr>
              <a:t>ISA Infrastructure Subcommittee</a:t>
            </a:r>
            <a:endParaRPr sz="900" b="0" i="0" strike="noStrike" cap="none">
              <a:solidFill>
                <a:srgbClr val="FFFFFF"/>
              </a:solidFill>
              <a:latin typeface="Arial"/>
              <a:ea typeface="Arial"/>
              <a:cs typeface="Arial"/>
              <a:sym typeface="Arial"/>
            </a:endParaRPr>
          </a:p>
        </p:txBody>
      </p:sp>
      <p:sp>
        <p:nvSpPr>
          <p:cNvPr id="15" name="Google Shape;65;p13">
            <a:extLst>
              <a:ext uri="{FF2B5EF4-FFF2-40B4-BE49-F238E27FC236}">
                <a16:creationId xmlns:a16="http://schemas.microsoft.com/office/drawing/2014/main" id="{5F0A6D4B-FA23-4B48-AC57-DE8C9C0FC895}"/>
              </a:ext>
            </a:extLst>
          </p:cNvPr>
          <p:cNvSpPr/>
          <p:nvPr/>
        </p:nvSpPr>
        <p:spPr>
          <a:xfrm>
            <a:off x="1918136" y="2925638"/>
            <a:ext cx="1066800" cy="1428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Formal </a:t>
            </a:r>
            <a:r>
              <a:rPr lang="en" sz="800">
                <a:solidFill>
                  <a:srgbClr val="FFFFFF"/>
                </a:solidFill>
                <a:latin typeface="Calibri"/>
                <a:ea typeface="Calibri"/>
                <a:cs typeface="Calibri"/>
                <a:sym typeface="Calibri"/>
              </a:rPr>
              <a:t>Model</a:t>
            </a:r>
            <a:r>
              <a:rPr lang="en" sz="800" b="0" i="0" u="none" strike="noStrike" cap="none">
                <a:solidFill>
                  <a:srgbClr val="FFFFFF"/>
                </a:solidFill>
                <a:latin typeface="Calibri"/>
                <a:ea typeface="Calibri"/>
                <a:cs typeface="Calibri"/>
                <a:sym typeface="Calibri"/>
              </a:rPr>
              <a:t> TG</a:t>
            </a:r>
            <a:endParaRPr sz="800" b="0" i="0" u="none" strike="noStrike" cap="none">
              <a:solidFill>
                <a:srgbClr val="000000"/>
              </a:solidFill>
              <a:latin typeface="Arial"/>
              <a:ea typeface="Arial"/>
              <a:cs typeface="Arial"/>
              <a:sym typeface="Arial"/>
            </a:endParaRPr>
          </a:p>
        </p:txBody>
      </p:sp>
      <p:sp>
        <p:nvSpPr>
          <p:cNvPr id="16" name="Google Shape;66;p13">
            <a:extLst>
              <a:ext uri="{FF2B5EF4-FFF2-40B4-BE49-F238E27FC236}">
                <a16:creationId xmlns:a16="http://schemas.microsoft.com/office/drawing/2014/main" id="{9E552F2D-4E99-4962-B260-4E0D37EE48C5}"/>
              </a:ext>
            </a:extLst>
          </p:cNvPr>
          <p:cNvSpPr/>
          <p:nvPr/>
        </p:nvSpPr>
        <p:spPr>
          <a:xfrm>
            <a:off x="1918447" y="2441563"/>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Architecture tests TG</a:t>
            </a:r>
            <a:endParaRPr sz="800" b="0" i="0" u="none" strike="noStrike" cap="none">
              <a:solidFill>
                <a:srgbClr val="000000"/>
              </a:solidFill>
              <a:latin typeface="Arial"/>
              <a:ea typeface="Arial"/>
              <a:cs typeface="Arial"/>
              <a:sym typeface="Arial"/>
            </a:endParaRPr>
          </a:p>
        </p:txBody>
      </p:sp>
      <p:sp>
        <p:nvSpPr>
          <p:cNvPr id="17" name="Google Shape;67;p13">
            <a:extLst>
              <a:ext uri="{FF2B5EF4-FFF2-40B4-BE49-F238E27FC236}">
                <a16:creationId xmlns:a16="http://schemas.microsoft.com/office/drawing/2014/main" id="{C2442487-5C64-42EF-B79A-7BF97B8AE33A}"/>
              </a:ext>
            </a:extLst>
          </p:cNvPr>
          <p:cNvSpPr/>
          <p:nvPr/>
        </p:nvSpPr>
        <p:spPr>
          <a:xfrm>
            <a:off x="1918584" y="2763209"/>
            <a:ext cx="1065900" cy="142800"/>
          </a:xfrm>
          <a:prstGeom prst="rect">
            <a:avLst/>
          </a:prstGeom>
          <a:solidFill>
            <a:srgbClr val="FFFF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latin typeface="Calibri"/>
                <a:ea typeface="Calibri"/>
                <a:cs typeface="Calibri"/>
                <a:sym typeface="Calibri"/>
              </a:rPr>
              <a:t>Documentation</a:t>
            </a:r>
            <a:endParaRPr sz="800">
              <a:latin typeface="Calibri"/>
              <a:ea typeface="Calibri"/>
              <a:cs typeface="Calibri"/>
              <a:sym typeface="Calibri"/>
            </a:endParaRPr>
          </a:p>
        </p:txBody>
      </p:sp>
      <p:sp>
        <p:nvSpPr>
          <p:cNvPr id="18" name="Google Shape;68;p13">
            <a:extLst>
              <a:ext uri="{FF2B5EF4-FFF2-40B4-BE49-F238E27FC236}">
                <a16:creationId xmlns:a16="http://schemas.microsoft.com/office/drawing/2014/main" id="{B2E59716-F2F6-4536-937A-CBA790F4BDAD}"/>
              </a:ext>
            </a:extLst>
          </p:cNvPr>
          <p:cNvSpPr/>
          <p:nvPr/>
        </p:nvSpPr>
        <p:spPr>
          <a:xfrm>
            <a:off x="1919246" y="3226629"/>
            <a:ext cx="1065900" cy="1647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Debug revision TG</a:t>
            </a:r>
            <a:endParaRPr sz="800" b="0" i="0" u="none" strike="noStrike" cap="none">
              <a:solidFill>
                <a:srgbClr val="000000"/>
              </a:solidFill>
              <a:latin typeface="Arial"/>
              <a:ea typeface="Arial"/>
              <a:cs typeface="Arial"/>
              <a:sym typeface="Arial"/>
            </a:endParaRPr>
          </a:p>
        </p:txBody>
      </p:sp>
      <p:sp>
        <p:nvSpPr>
          <p:cNvPr id="19" name="Google Shape;69;p13">
            <a:extLst>
              <a:ext uri="{FF2B5EF4-FFF2-40B4-BE49-F238E27FC236}">
                <a16:creationId xmlns:a16="http://schemas.microsoft.com/office/drawing/2014/main" id="{24A04B22-15CD-4B44-B212-20631DD4AA68}"/>
              </a:ext>
            </a:extLst>
          </p:cNvPr>
          <p:cNvSpPr/>
          <p:nvPr/>
        </p:nvSpPr>
        <p:spPr>
          <a:xfrm>
            <a:off x="1919246" y="3411463"/>
            <a:ext cx="1065900" cy="1257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Trace TG</a:t>
            </a:r>
            <a:endParaRPr sz="800" b="0" i="0" u="none" strike="noStrike" cap="none">
              <a:solidFill>
                <a:srgbClr val="000000"/>
              </a:solidFill>
              <a:latin typeface="Arial"/>
              <a:ea typeface="Arial"/>
              <a:cs typeface="Arial"/>
              <a:sym typeface="Arial"/>
            </a:endParaRPr>
          </a:p>
        </p:txBody>
      </p:sp>
      <p:sp>
        <p:nvSpPr>
          <p:cNvPr id="20" name="Google Shape;70;p13">
            <a:extLst>
              <a:ext uri="{FF2B5EF4-FFF2-40B4-BE49-F238E27FC236}">
                <a16:creationId xmlns:a16="http://schemas.microsoft.com/office/drawing/2014/main" id="{C42F1AC0-F251-4E83-93BD-96A8EF87A315}"/>
              </a:ext>
            </a:extLst>
          </p:cNvPr>
          <p:cNvSpPr/>
          <p:nvPr/>
        </p:nvSpPr>
        <p:spPr>
          <a:xfrm>
            <a:off x="1919246" y="3552029"/>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Nexus</a:t>
            </a:r>
            <a:r>
              <a:rPr lang="en" sz="800">
                <a:solidFill>
                  <a:srgbClr val="FFFFFF"/>
                </a:solidFill>
                <a:latin typeface="Calibri"/>
                <a:ea typeface="Calibri"/>
                <a:cs typeface="Calibri"/>
                <a:sym typeface="Calibri"/>
              </a:rPr>
              <a:t> </a:t>
            </a:r>
            <a:r>
              <a:rPr lang="en" sz="800" b="0" i="0" u="none" strike="noStrike" cap="none">
                <a:solidFill>
                  <a:srgbClr val="FFFFFF"/>
                </a:solidFill>
                <a:latin typeface="Calibri"/>
                <a:ea typeface="Calibri"/>
                <a:cs typeface="Calibri"/>
                <a:sym typeface="Calibri"/>
              </a:rPr>
              <a:t>TG</a:t>
            </a:r>
            <a:endParaRPr sz="800" b="0" i="0" u="none" strike="noStrike" cap="none">
              <a:solidFill>
                <a:srgbClr val="000000"/>
              </a:solidFill>
              <a:latin typeface="Arial"/>
              <a:ea typeface="Arial"/>
              <a:cs typeface="Arial"/>
              <a:sym typeface="Arial"/>
            </a:endParaRPr>
          </a:p>
        </p:txBody>
      </p:sp>
      <p:sp>
        <p:nvSpPr>
          <p:cNvPr id="21" name="Google Shape;71;p13">
            <a:extLst>
              <a:ext uri="{FF2B5EF4-FFF2-40B4-BE49-F238E27FC236}">
                <a16:creationId xmlns:a16="http://schemas.microsoft.com/office/drawing/2014/main" id="{A8DCC5A0-AAB3-4943-BD09-809FA8192B7A}"/>
              </a:ext>
            </a:extLst>
          </p:cNvPr>
          <p:cNvSpPr/>
          <p:nvPr/>
        </p:nvSpPr>
        <p:spPr>
          <a:xfrm>
            <a:off x="1918584" y="2602583"/>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a:solidFill>
                  <a:srgbClr val="FFFFFF"/>
                </a:solidFill>
                <a:latin typeface="Calibri"/>
                <a:ea typeface="Calibri"/>
                <a:cs typeface="Calibri"/>
                <a:sym typeface="Calibri"/>
              </a:rPr>
              <a:t>Simulators </a:t>
            </a:r>
            <a:r>
              <a:rPr lang="en" sz="800" b="0" i="0" u="none" strike="noStrike" cap="none">
                <a:solidFill>
                  <a:srgbClr val="FFFFFF"/>
                </a:solidFill>
                <a:latin typeface="Calibri"/>
                <a:ea typeface="Calibri"/>
                <a:cs typeface="Calibri"/>
                <a:sym typeface="Calibri"/>
              </a:rPr>
              <a:t>TG</a:t>
            </a:r>
            <a:endParaRPr sz="800" b="0" i="0" u="none" strike="noStrike" cap="none">
              <a:solidFill>
                <a:srgbClr val="000000"/>
              </a:solidFill>
              <a:latin typeface="Arial"/>
              <a:ea typeface="Arial"/>
              <a:cs typeface="Arial"/>
              <a:sym typeface="Arial"/>
            </a:endParaRPr>
          </a:p>
        </p:txBody>
      </p:sp>
      <p:cxnSp>
        <p:nvCxnSpPr>
          <p:cNvPr id="22" name="Google Shape;72;p13">
            <a:extLst>
              <a:ext uri="{FF2B5EF4-FFF2-40B4-BE49-F238E27FC236}">
                <a16:creationId xmlns:a16="http://schemas.microsoft.com/office/drawing/2014/main" id="{251D8DAA-DEF6-4A9F-9B7F-FD8B31FAE891}"/>
              </a:ext>
            </a:extLst>
          </p:cNvPr>
          <p:cNvCxnSpPr>
            <a:stCxn id="16" idx="1"/>
            <a:endCxn id="14" idx="3"/>
          </p:cNvCxnSpPr>
          <p:nvPr/>
        </p:nvCxnSpPr>
        <p:spPr>
          <a:xfrm flipH="1">
            <a:off x="1733047" y="2512963"/>
            <a:ext cx="185400" cy="2400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23" name="Google Shape;73;p13">
            <a:extLst>
              <a:ext uri="{FF2B5EF4-FFF2-40B4-BE49-F238E27FC236}">
                <a16:creationId xmlns:a16="http://schemas.microsoft.com/office/drawing/2014/main" id="{43B98FD6-EA9B-443F-AB33-DD5BD2737CEB}"/>
              </a:ext>
            </a:extLst>
          </p:cNvPr>
          <p:cNvCxnSpPr>
            <a:stCxn id="18" idx="1"/>
            <a:endCxn id="79" idx="3"/>
          </p:cNvCxnSpPr>
          <p:nvPr/>
        </p:nvCxnSpPr>
        <p:spPr>
          <a:xfrm flipH="1">
            <a:off x="1737146" y="3308979"/>
            <a:ext cx="182100" cy="1530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4" name="Google Shape;75;p13">
            <a:extLst>
              <a:ext uri="{FF2B5EF4-FFF2-40B4-BE49-F238E27FC236}">
                <a16:creationId xmlns:a16="http://schemas.microsoft.com/office/drawing/2014/main" id="{4AFCC6DD-DAA6-4AD1-9585-9832F94FF95A}"/>
              </a:ext>
            </a:extLst>
          </p:cNvPr>
          <p:cNvCxnSpPr>
            <a:stCxn id="21" idx="1"/>
            <a:endCxn id="14" idx="3"/>
          </p:cNvCxnSpPr>
          <p:nvPr/>
        </p:nvCxnSpPr>
        <p:spPr>
          <a:xfrm flipH="1">
            <a:off x="1733184" y="2673983"/>
            <a:ext cx="185400" cy="79200"/>
          </a:xfrm>
          <a:prstGeom prst="bentConnector3">
            <a:avLst>
              <a:gd name="adj1" fmla="val 50010"/>
            </a:avLst>
          </a:prstGeom>
          <a:noFill/>
          <a:ln w="9525" cap="flat" cmpd="sng">
            <a:solidFill>
              <a:schemeClr val="dk2"/>
            </a:solidFill>
            <a:prstDash val="solid"/>
            <a:round/>
            <a:headEnd type="none" w="med" len="med"/>
            <a:tailEnd type="none" w="med" len="med"/>
          </a:ln>
        </p:spPr>
      </p:cxnSp>
      <p:cxnSp>
        <p:nvCxnSpPr>
          <p:cNvPr id="25" name="Google Shape;76;p13">
            <a:extLst>
              <a:ext uri="{FF2B5EF4-FFF2-40B4-BE49-F238E27FC236}">
                <a16:creationId xmlns:a16="http://schemas.microsoft.com/office/drawing/2014/main" id="{001E9129-B604-468D-AFE2-15962328895C}"/>
              </a:ext>
            </a:extLst>
          </p:cNvPr>
          <p:cNvCxnSpPr>
            <a:stCxn id="19" idx="1"/>
            <a:endCxn id="79" idx="3"/>
          </p:cNvCxnSpPr>
          <p:nvPr/>
        </p:nvCxnSpPr>
        <p:spPr>
          <a:xfrm rot="10800000">
            <a:off x="1737146" y="3462013"/>
            <a:ext cx="182100" cy="123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6" name="Google Shape;77;p13">
            <a:extLst>
              <a:ext uri="{FF2B5EF4-FFF2-40B4-BE49-F238E27FC236}">
                <a16:creationId xmlns:a16="http://schemas.microsoft.com/office/drawing/2014/main" id="{E839A6AD-6167-451F-850E-A113827FFDE4}"/>
              </a:ext>
            </a:extLst>
          </p:cNvPr>
          <p:cNvCxnSpPr>
            <a:stCxn id="20" idx="1"/>
            <a:endCxn id="79" idx="3"/>
          </p:cNvCxnSpPr>
          <p:nvPr/>
        </p:nvCxnSpPr>
        <p:spPr>
          <a:xfrm rot="10800000">
            <a:off x="1737146" y="3462029"/>
            <a:ext cx="182100" cy="1614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7" name="Google Shape;78;p13">
            <a:extLst>
              <a:ext uri="{FF2B5EF4-FFF2-40B4-BE49-F238E27FC236}">
                <a16:creationId xmlns:a16="http://schemas.microsoft.com/office/drawing/2014/main" id="{ED181E6A-63ED-4F75-9D9E-15A683838453}"/>
              </a:ext>
            </a:extLst>
          </p:cNvPr>
          <p:cNvCxnSpPr>
            <a:stCxn id="17" idx="1"/>
            <a:endCxn id="14" idx="3"/>
          </p:cNvCxnSpPr>
          <p:nvPr/>
        </p:nvCxnSpPr>
        <p:spPr>
          <a:xfrm rot="10800000">
            <a:off x="1733184" y="2753009"/>
            <a:ext cx="185400" cy="81600"/>
          </a:xfrm>
          <a:prstGeom prst="bentConnector3">
            <a:avLst>
              <a:gd name="adj1" fmla="val 50010"/>
            </a:avLst>
          </a:prstGeom>
          <a:noFill/>
          <a:ln w="9525" cap="flat" cmpd="sng">
            <a:solidFill>
              <a:schemeClr val="dk2"/>
            </a:solidFill>
            <a:prstDash val="solid"/>
            <a:round/>
            <a:headEnd type="none" w="med" len="med"/>
            <a:tailEnd type="none" w="med" len="med"/>
          </a:ln>
        </p:spPr>
      </p:cxnSp>
      <p:cxnSp>
        <p:nvCxnSpPr>
          <p:cNvPr id="28" name="Google Shape;79;p13">
            <a:extLst>
              <a:ext uri="{FF2B5EF4-FFF2-40B4-BE49-F238E27FC236}">
                <a16:creationId xmlns:a16="http://schemas.microsoft.com/office/drawing/2014/main" id="{ED13A7F8-87D9-4969-B238-FF9C86F2C7E1}"/>
              </a:ext>
            </a:extLst>
          </p:cNvPr>
          <p:cNvCxnSpPr>
            <a:stCxn id="14" idx="3"/>
            <a:endCxn id="15" idx="1"/>
          </p:cNvCxnSpPr>
          <p:nvPr/>
        </p:nvCxnSpPr>
        <p:spPr>
          <a:xfrm>
            <a:off x="1733148" y="2753096"/>
            <a:ext cx="185100" cy="243900"/>
          </a:xfrm>
          <a:prstGeom prst="bentConnector3">
            <a:avLst>
              <a:gd name="adj1" fmla="val 49970"/>
            </a:avLst>
          </a:prstGeom>
          <a:noFill/>
          <a:ln w="9525" cap="flat" cmpd="sng">
            <a:solidFill>
              <a:schemeClr val="dk2"/>
            </a:solidFill>
            <a:prstDash val="solid"/>
            <a:round/>
            <a:headEnd type="none" w="med" len="med"/>
            <a:tailEnd type="none" w="med" len="med"/>
          </a:ln>
        </p:spPr>
      </p:cxnSp>
      <p:sp>
        <p:nvSpPr>
          <p:cNvPr id="29" name="Google Shape;80;p13">
            <a:extLst>
              <a:ext uri="{FF2B5EF4-FFF2-40B4-BE49-F238E27FC236}">
                <a16:creationId xmlns:a16="http://schemas.microsoft.com/office/drawing/2014/main" id="{767A86D7-BF45-4FD0-8604-F068CB998365}"/>
              </a:ext>
            </a:extLst>
          </p:cNvPr>
          <p:cNvSpPr/>
          <p:nvPr/>
        </p:nvSpPr>
        <p:spPr>
          <a:xfrm>
            <a:off x="654047" y="4305862"/>
            <a:ext cx="1079100" cy="3018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Embedded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30" name="Google Shape;81;p13">
            <a:extLst>
              <a:ext uri="{FF2B5EF4-FFF2-40B4-BE49-F238E27FC236}">
                <a16:creationId xmlns:a16="http://schemas.microsoft.com/office/drawing/2014/main" id="{692FB04B-4A82-4965-9A29-A6B419F2C4EA}"/>
              </a:ext>
            </a:extLst>
          </p:cNvPr>
          <p:cNvSpPr/>
          <p:nvPr/>
        </p:nvSpPr>
        <p:spPr>
          <a:xfrm>
            <a:off x="1918148" y="4169963"/>
            <a:ext cx="1083000" cy="141600"/>
          </a:xfrm>
          <a:prstGeom prst="rect">
            <a:avLst/>
          </a:prstGeom>
          <a:solidFill>
            <a:srgbClr val="00B0F0"/>
          </a:solidFill>
          <a:ln w="9525" cap="flat" cmpd="sng">
            <a:solidFill>
              <a:srgbClr val="31538F"/>
            </a:solidFill>
            <a:prstDash val="solid"/>
            <a:round/>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FFFFFF"/>
                </a:solidFill>
                <a:latin typeface="Calibri"/>
                <a:ea typeface="Calibri"/>
                <a:cs typeface="Calibri"/>
                <a:sym typeface="Calibri"/>
              </a:rPr>
              <a:t>Code Size </a:t>
            </a:r>
            <a:r>
              <a:rPr lang="en" sz="700">
                <a:solidFill>
                  <a:srgbClr val="FFFFFF"/>
                </a:solidFill>
                <a:latin typeface="Calibri"/>
                <a:ea typeface="Calibri"/>
                <a:cs typeface="Calibri"/>
                <a:sym typeface="Calibri"/>
              </a:rPr>
              <a:t>Reduction</a:t>
            </a:r>
            <a:r>
              <a:rPr lang="en" sz="700" b="0" i="0" u="none" strike="noStrike" cap="none">
                <a:solidFill>
                  <a:srgbClr val="FFFFFF"/>
                </a:solidFill>
                <a:latin typeface="Calibri"/>
                <a:ea typeface="Calibri"/>
                <a:cs typeface="Calibri"/>
                <a:sym typeface="Calibri"/>
              </a:rPr>
              <a:t> </a:t>
            </a:r>
            <a:r>
              <a:rPr lang="en" sz="700">
                <a:solidFill>
                  <a:srgbClr val="FFFFFF"/>
                </a:solidFill>
                <a:latin typeface="Calibri"/>
                <a:ea typeface="Calibri"/>
                <a:cs typeface="Calibri"/>
                <a:sym typeface="Calibri"/>
              </a:rPr>
              <a:t>TS</a:t>
            </a:r>
            <a:endParaRPr sz="600">
              <a:solidFill>
                <a:srgbClr val="FFFFFF"/>
              </a:solidFill>
              <a:latin typeface="Calibri"/>
              <a:ea typeface="Calibri"/>
              <a:cs typeface="Calibri"/>
              <a:sym typeface="Calibri"/>
            </a:endParaRPr>
          </a:p>
        </p:txBody>
      </p:sp>
      <p:cxnSp>
        <p:nvCxnSpPr>
          <p:cNvPr id="31" name="Google Shape;82;p13">
            <a:extLst>
              <a:ext uri="{FF2B5EF4-FFF2-40B4-BE49-F238E27FC236}">
                <a16:creationId xmlns:a16="http://schemas.microsoft.com/office/drawing/2014/main" id="{C79493CF-9954-4466-888A-C1543E3423FB}"/>
              </a:ext>
            </a:extLst>
          </p:cNvPr>
          <p:cNvCxnSpPr>
            <a:stCxn id="29" idx="3"/>
            <a:endCxn id="30" idx="1"/>
          </p:cNvCxnSpPr>
          <p:nvPr/>
        </p:nvCxnSpPr>
        <p:spPr>
          <a:xfrm rot="10800000" flipH="1">
            <a:off x="1733147" y="4240762"/>
            <a:ext cx="185100" cy="216000"/>
          </a:xfrm>
          <a:prstGeom prst="bentConnector3">
            <a:avLst>
              <a:gd name="adj1" fmla="val 49973"/>
            </a:avLst>
          </a:prstGeom>
          <a:noFill/>
          <a:ln w="9525" cap="flat" cmpd="sng">
            <a:solidFill>
              <a:schemeClr val="dk2"/>
            </a:solidFill>
            <a:prstDash val="solid"/>
            <a:round/>
            <a:headEnd type="none" w="med" len="med"/>
            <a:tailEnd type="none" w="med" len="med"/>
          </a:ln>
        </p:spPr>
      </p:cxnSp>
      <p:grpSp>
        <p:nvGrpSpPr>
          <p:cNvPr id="32" name="Google Shape;83;p13">
            <a:extLst>
              <a:ext uri="{FF2B5EF4-FFF2-40B4-BE49-F238E27FC236}">
                <a16:creationId xmlns:a16="http://schemas.microsoft.com/office/drawing/2014/main" id="{69BE8FB5-9FEE-4469-87AA-C1FBE82A9EEF}"/>
              </a:ext>
            </a:extLst>
          </p:cNvPr>
          <p:cNvGrpSpPr/>
          <p:nvPr/>
        </p:nvGrpSpPr>
        <p:grpSpPr>
          <a:xfrm>
            <a:off x="7345760" y="659049"/>
            <a:ext cx="1590000" cy="1645075"/>
            <a:chOff x="7369200" y="641675"/>
            <a:chExt cx="1590000" cy="1645075"/>
          </a:xfrm>
        </p:grpSpPr>
        <p:sp>
          <p:nvSpPr>
            <p:cNvPr id="108" name="Google Shape;84;p13">
              <a:extLst>
                <a:ext uri="{FF2B5EF4-FFF2-40B4-BE49-F238E27FC236}">
                  <a16:creationId xmlns:a16="http://schemas.microsoft.com/office/drawing/2014/main" id="{B2D99E7A-211B-4946-A42E-743BC57BCE0D}"/>
                </a:ext>
              </a:extLst>
            </p:cNvPr>
            <p:cNvSpPr/>
            <p:nvPr/>
          </p:nvSpPr>
          <p:spPr>
            <a:xfrm rot="-5400000">
              <a:off x="6685650" y="1328400"/>
              <a:ext cx="1641900" cy="2748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Unprivileged SC</a:t>
              </a:r>
              <a:endParaRPr sz="800">
                <a:solidFill>
                  <a:srgbClr val="FFFFFF"/>
                </a:solidFill>
                <a:latin typeface="Calibri"/>
                <a:ea typeface="Calibri"/>
                <a:cs typeface="Calibri"/>
                <a:sym typeface="Calibri"/>
              </a:endParaRPr>
            </a:p>
          </p:txBody>
        </p:sp>
        <p:sp>
          <p:nvSpPr>
            <p:cNvPr id="109" name="Google Shape;85;p13">
              <a:extLst>
                <a:ext uri="{FF2B5EF4-FFF2-40B4-BE49-F238E27FC236}">
                  <a16:creationId xmlns:a16="http://schemas.microsoft.com/office/drawing/2014/main" id="{F4892090-87B0-4D44-95BF-217E48E85244}"/>
                </a:ext>
              </a:extLst>
            </p:cNvPr>
            <p:cNvSpPr/>
            <p:nvPr/>
          </p:nvSpPr>
          <p:spPr>
            <a:xfrm>
              <a:off x="7876150" y="641675"/>
              <a:ext cx="1077900" cy="1323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B (bitmanip) TG</a:t>
              </a:r>
              <a:endParaRPr sz="800" b="0" i="0" u="none" strike="noStrike" cap="none">
                <a:solidFill>
                  <a:srgbClr val="FFFFFF"/>
                </a:solidFill>
                <a:latin typeface="Arial"/>
                <a:ea typeface="Arial"/>
                <a:cs typeface="Arial"/>
                <a:sym typeface="Arial"/>
              </a:endParaRPr>
            </a:p>
          </p:txBody>
        </p:sp>
        <p:sp>
          <p:nvSpPr>
            <p:cNvPr id="110" name="Google Shape;86;p13">
              <a:extLst>
                <a:ext uri="{FF2B5EF4-FFF2-40B4-BE49-F238E27FC236}">
                  <a16:creationId xmlns:a16="http://schemas.microsoft.com/office/drawing/2014/main" id="{DEE6C520-C460-429B-A0DD-7DDE17100880}"/>
                </a:ext>
              </a:extLst>
            </p:cNvPr>
            <p:cNvSpPr/>
            <p:nvPr/>
          </p:nvSpPr>
          <p:spPr>
            <a:xfrm>
              <a:off x="7876157" y="931118"/>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P (packed dec) TG</a:t>
              </a:r>
              <a:endParaRPr sz="800" b="0" i="0" u="none" strike="noStrike" cap="none">
                <a:solidFill>
                  <a:srgbClr val="FFFFFF"/>
                </a:solidFill>
                <a:latin typeface="Arial"/>
                <a:ea typeface="Arial"/>
                <a:cs typeface="Arial"/>
                <a:sym typeface="Arial"/>
              </a:endParaRPr>
            </a:p>
          </p:txBody>
        </p:sp>
        <p:sp>
          <p:nvSpPr>
            <p:cNvPr id="111" name="Google Shape;87;p13">
              <a:extLst>
                <a:ext uri="{FF2B5EF4-FFF2-40B4-BE49-F238E27FC236}">
                  <a16:creationId xmlns:a16="http://schemas.microsoft.com/office/drawing/2014/main" id="{E70CC9D7-DF33-4017-B72B-368790FC1E9D}"/>
                </a:ext>
              </a:extLst>
            </p:cNvPr>
            <p:cNvSpPr/>
            <p:nvPr/>
          </p:nvSpPr>
          <p:spPr>
            <a:xfrm>
              <a:off x="7876157" y="1073740"/>
              <a:ext cx="1077900" cy="1269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Zfinx TG</a:t>
              </a:r>
              <a:endParaRPr sz="800" b="0" i="0" u="none" strike="noStrike" cap="none">
                <a:solidFill>
                  <a:srgbClr val="FFFFFF"/>
                </a:solidFill>
                <a:latin typeface="Arial"/>
                <a:ea typeface="Arial"/>
                <a:cs typeface="Arial"/>
                <a:sym typeface="Arial"/>
              </a:endParaRPr>
            </a:p>
          </p:txBody>
        </p:sp>
        <p:sp>
          <p:nvSpPr>
            <p:cNvPr id="112" name="Google Shape;88;p13">
              <a:extLst>
                <a:ext uri="{FF2B5EF4-FFF2-40B4-BE49-F238E27FC236}">
                  <a16:creationId xmlns:a16="http://schemas.microsoft.com/office/drawing/2014/main" id="{9BD773C0-E98E-45E1-BBD6-5C213A501C28}"/>
                </a:ext>
              </a:extLst>
            </p:cNvPr>
            <p:cNvSpPr/>
            <p:nvPr/>
          </p:nvSpPr>
          <p:spPr>
            <a:xfrm>
              <a:off x="7876150" y="1357783"/>
              <a:ext cx="10779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dirty="0">
                  <a:latin typeface="Calibri"/>
                  <a:ea typeface="Calibri"/>
                  <a:cs typeface="Calibri"/>
                  <a:sym typeface="Calibri"/>
                </a:rPr>
                <a:t>Alt FP Formats TG</a:t>
              </a:r>
              <a:endParaRPr sz="800" b="0" i="0" u="none" strike="noStrike" cap="none" dirty="0">
                <a:latin typeface="Arial"/>
                <a:ea typeface="Arial"/>
                <a:cs typeface="Arial"/>
                <a:sym typeface="Arial"/>
              </a:endParaRPr>
            </a:p>
          </p:txBody>
        </p:sp>
        <p:sp>
          <p:nvSpPr>
            <p:cNvPr id="113" name="Google Shape;89;p13">
              <a:extLst>
                <a:ext uri="{FF2B5EF4-FFF2-40B4-BE49-F238E27FC236}">
                  <a16:creationId xmlns:a16="http://schemas.microsoft.com/office/drawing/2014/main" id="{C23273D5-0CD0-4C79-8739-C56349E66EFA}"/>
                </a:ext>
              </a:extLst>
            </p:cNvPr>
            <p:cNvSpPr/>
            <p:nvPr/>
          </p:nvSpPr>
          <p:spPr>
            <a:xfrm>
              <a:off x="7876150" y="788497"/>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J</a:t>
              </a:r>
              <a:r>
                <a:rPr lang="en" sz="800" b="0" i="0" u="none" strike="noStrike" cap="none">
                  <a:solidFill>
                    <a:srgbClr val="FFFFFF"/>
                  </a:solidFill>
                  <a:latin typeface="Calibri"/>
                  <a:ea typeface="Calibri"/>
                  <a:cs typeface="Calibri"/>
                  <a:sym typeface="Calibri"/>
                </a:rPr>
                <a:t> (</a:t>
              </a:r>
              <a:r>
                <a:rPr lang="en" sz="800">
                  <a:solidFill>
                    <a:srgbClr val="FFFFFF"/>
                  </a:solidFill>
                  <a:latin typeface="Calibri"/>
                  <a:ea typeface="Calibri"/>
                  <a:cs typeface="Calibri"/>
                  <a:sym typeface="Calibri"/>
                </a:rPr>
                <a:t>jit)</a:t>
              </a:r>
              <a:r>
                <a:rPr lang="en" sz="800" b="0" i="0" u="none" strike="noStrike" cap="none">
                  <a:solidFill>
                    <a:srgbClr val="FFFFFF"/>
                  </a:solidFill>
                  <a:latin typeface="Calibri"/>
                  <a:ea typeface="Calibri"/>
                  <a:cs typeface="Calibri"/>
                  <a:sym typeface="Calibri"/>
                </a:rPr>
                <a:t> TG</a:t>
              </a:r>
              <a:endParaRPr sz="800" b="0" i="0" u="none" strike="noStrike" cap="none">
                <a:solidFill>
                  <a:srgbClr val="FFFFFF"/>
                </a:solidFill>
                <a:latin typeface="Arial"/>
                <a:ea typeface="Arial"/>
                <a:cs typeface="Arial"/>
                <a:sym typeface="Arial"/>
              </a:endParaRPr>
            </a:p>
          </p:txBody>
        </p:sp>
        <p:sp>
          <p:nvSpPr>
            <p:cNvPr id="114" name="Google Shape;90;p13">
              <a:extLst>
                <a:ext uri="{FF2B5EF4-FFF2-40B4-BE49-F238E27FC236}">
                  <a16:creationId xmlns:a16="http://schemas.microsoft.com/office/drawing/2014/main" id="{C274B7F5-D217-4B21-ADE9-207FD496D873}"/>
                </a:ext>
              </a:extLst>
            </p:cNvPr>
            <p:cNvSpPr/>
            <p:nvPr/>
          </p:nvSpPr>
          <p:spPr>
            <a:xfrm>
              <a:off x="7876150" y="1215161"/>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solidFill>
                    <a:srgbClr val="FFFFFF"/>
                  </a:solidFill>
                  <a:latin typeface="Calibri"/>
                  <a:ea typeface="Calibri"/>
                  <a:cs typeface="Calibri"/>
                  <a:sym typeface="Calibri"/>
                </a:rPr>
                <a:t>V</a:t>
              </a:r>
              <a:r>
                <a:rPr lang="en" sz="800" b="0" i="0" u="none" strike="noStrike" cap="none" dirty="0">
                  <a:solidFill>
                    <a:srgbClr val="FFFFFF"/>
                  </a:solidFill>
                  <a:latin typeface="Calibri"/>
                  <a:ea typeface="Calibri"/>
                  <a:cs typeface="Calibri"/>
                  <a:sym typeface="Calibri"/>
                </a:rPr>
                <a:t> (</a:t>
              </a:r>
              <a:r>
                <a:rPr lang="en" sz="800" dirty="0">
                  <a:solidFill>
                    <a:srgbClr val="FFFFFF"/>
                  </a:solidFill>
                  <a:latin typeface="Calibri"/>
                  <a:ea typeface="Calibri"/>
                  <a:cs typeface="Calibri"/>
                  <a:sym typeface="Calibri"/>
                </a:rPr>
                <a:t>vector</a:t>
              </a:r>
              <a:r>
                <a:rPr lang="en" sz="800" b="0" i="0" u="none" strike="noStrike" cap="none" dirty="0">
                  <a:solidFill>
                    <a:srgbClr val="FFFFFF"/>
                  </a:solidFill>
                  <a:latin typeface="Calibri"/>
                  <a:ea typeface="Calibri"/>
                  <a:cs typeface="Calibri"/>
                  <a:sym typeface="Calibri"/>
                </a:rPr>
                <a:t>) TG</a:t>
              </a:r>
              <a:endParaRPr sz="800" b="0" i="0" u="none" strike="noStrike" cap="none" dirty="0">
                <a:solidFill>
                  <a:srgbClr val="FFFFFF"/>
                </a:solidFill>
                <a:latin typeface="Arial"/>
                <a:ea typeface="Arial"/>
                <a:cs typeface="Arial"/>
                <a:sym typeface="Arial"/>
              </a:endParaRPr>
            </a:p>
          </p:txBody>
        </p:sp>
        <p:sp>
          <p:nvSpPr>
            <p:cNvPr id="115" name="Google Shape;91;p13">
              <a:extLst>
                <a:ext uri="{FF2B5EF4-FFF2-40B4-BE49-F238E27FC236}">
                  <a16:creationId xmlns:a16="http://schemas.microsoft.com/office/drawing/2014/main" id="{D2ECDF08-DBA1-429B-9159-52F6FDFE8A64}"/>
                </a:ext>
              </a:extLst>
            </p:cNvPr>
            <p:cNvSpPr/>
            <p:nvPr/>
          </p:nvSpPr>
          <p:spPr>
            <a:xfrm>
              <a:off x="7876168" y="1553075"/>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IMAFDCQ extensions</a:t>
              </a:r>
              <a:endParaRPr sz="800" dirty="0">
                <a:solidFill>
                  <a:srgbClr val="FFFFFF"/>
                </a:solidFill>
                <a:latin typeface="Calibri"/>
                <a:ea typeface="Calibri"/>
                <a:cs typeface="Calibri"/>
                <a:sym typeface="Calibri"/>
              </a:endParaRPr>
            </a:p>
          </p:txBody>
        </p:sp>
        <p:sp>
          <p:nvSpPr>
            <p:cNvPr id="116" name="Google Shape;92;p13">
              <a:extLst>
                <a:ext uri="{FF2B5EF4-FFF2-40B4-BE49-F238E27FC236}">
                  <a16:creationId xmlns:a16="http://schemas.microsoft.com/office/drawing/2014/main" id="{72595336-A7B5-49E0-9F7E-BB70DBEAFF38}"/>
                </a:ext>
              </a:extLst>
            </p:cNvPr>
            <p:cNvSpPr/>
            <p:nvPr/>
          </p:nvSpPr>
          <p:spPr>
            <a:xfrm>
              <a:off x="7876153" y="1682425"/>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Memory Model</a:t>
              </a:r>
              <a:endParaRPr sz="800" dirty="0">
                <a:solidFill>
                  <a:srgbClr val="FFFFFF"/>
                </a:solidFill>
                <a:latin typeface="Calibri"/>
                <a:ea typeface="Calibri"/>
                <a:cs typeface="Calibri"/>
                <a:sym typeface="Calibri"/>
              </a:endParaRPr>
            </a:p>
          </p:txBody>
        </p:sp>
        <p:cxnSp>
          <p:nvCxnSpPr>
            <p:cNvPr id="117" name="Google Shape;93;p13">
              <a:extLst>
                <a:ext uri="{FF2B5EF4-FFF2-40B4-BE49-F238E27FC236}">
                  <a16:creationId xmlns:a16="http://schemas.microsoft.com/office/drawing/2014/main" id="{838CCA4D-D26D-42EF-AB1C-D79AA00A3F38}"/>
                </a:ext>
              </a:extLst>
            </p:cNvPr>
            <p:cNvCxnSpPr>
              <a:stCxn id="108" idx="2"/>
              <a:endCxn id="109" idx="1"/>
            </p:cNvCxnSpPr>
            <p:nvPr/>
          </p:nvCxnSpPr>
          <p:spPr>
            <a:xfrm rot="10800000" flipH="1">
              <a:off x="7644000" y="707700"/>
              <a:ext cx="232200" cy="7581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18" name="Google Shape;94;p13">
              <a:extLst>
                <a:ext uri="{FF2B5EF4-FFF2-40B4-BE49-F238E27FC236}">
                  <a16:creationId xmlns:a16="http://schemas.microsoft.com/office/drawing/2014/main" id="{E145955E-E2AF-4FA9-9B92-26F6961F4EBA}"/>
                </a:ext>
              </a:extLst>
            </p:cNvPr>
            <p:cNvCxnSpPr>
              <a:stCxn id="108" idx="2"/>
              <a:endCxn id="113" idx="1"/>
            </p:cNvCxnSpPr>
            <p:nvPr/>
          </p:nvCxnSpPr>
          <p:spPr>
            <a:xfrm rot="10800000" flipH="1">
              <a:off x="7644000" y="852600"/>
              <a:ext cx="232200" cy="6132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19" name="Google Shape;95;p13">
              <a:extLst>
                <a:ext uri="{FF2B5EF4-FFF2-40B4-BE49-F238E27FC236}">
                  <a16:creationId xmlns:a16="http://schemas.microsoft.com/office/drawing/2014/main" id="{543BBD09-5CF9-40E9-A8F2-0836DF857D29}"/>
                </a:ext>
              </a:extLst>
            </p:cNvPr>
            <p:cNvCxnSpPr>
              <a:stCxn id="108" idx="2"/>
              <a:endCxn id="110" idx="1"/>
            </p:cNvCxnSpPr>
            <p:nvPr/>
          </p:nvCxnSpPr>
          <p:spPr>
            <a:xfrm rot="10800000" flipH="1">
              <a:off x="7644000" y="995100"/>
              <a:ext cx="232200" cy="470700"/>
            </a:xfrm>
            <a:prstGeom prst="bentConnector3">
              <a:avLst>
                <a:gd name="adj1" fmla="val 49991"/>
              </a:avLst>
            </a:prstGeom>
            <a:noFill/>
            <a:ln w="9525" cap="flat" cmpd="sng">
              <a:solidFill>
                <a:schemeClr val="dk2"/>
              </a:solidFill>
              <a:prstDash val="solid"/>
              <a:round/>
              <a:headEnd type="none" w="med" len="med"/>
              <a:tailEnd type="none" w="med" len="med"/>
            </a:ln>
          </p:spPr>
        </p:cxnSp>
        <p:cxnSp>
          <p:nvCxnSpPr>
            <p:cNvPr id="120" name="Google Shape;96;p13">
              <a:extLst>
                <a:ext uri="{FF2B5EF4-FFF2-40B4-BE49-F238E27FC236}">
                  <a16:creationId xmlns:a16="http://schemas.microsoft.com/office/drawing/2014/main" id="{8941C08F-BF91-4F83-A9F8-3ADF2E7CA021}"/>
                </a:ext>
              </a:extLst>
            </p:cNvPr>
            <p:cNvCxnSpPr>
              <a:stCxn id="108" idx="2"/>
              <a:endCxn id="112" idx="1"/>
            </p:cNvCxnSpPr>
            <p:nvPr/>
          </p:nvCxnSpPr>
          <p:spPr>
            <a:xfrm rot="10800000" flipH="1">
              <a:off x="7644000" y="1421700"/>
              <a:ext cx="232200" cy="441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21" name="Google Shape;97;p13">
              <a:extLst>
                <a:ext uri="{FF2B5EF4-FFF2-40B4-BE49-F238E27FC236}">
                  <a16:creationId xmlns:a16="http://schemas.microsoft.com/office/drawing/2014/main" id="{3AB2E461-C263-4CDA-80A5-8398D904D548}"/>
                </a:ext>
              </a:extLst>
            </p:cNvPr>
            <p:cNvCxnSpPr>
              <a:stCxn id="108" idx="2"/>
              <a:endCxn id="114" idx="1"/>
            </p:cNvCxnSpPr>
            <p:nvPr/>
          </p:nvCxnSpPr>
          <p:spPr>
            <a:xfrm rot="10800000" flipH="1">
              <a:off x="7644000" y="1279200"/>
              <a:ext cx="232200" cy="186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22" name="Google Shape;98;p13">
              <a:extLst>
                <a:ext uri="{FF2B5EF4-FFF2-40B4-BE49-F238E27FC236}">
                  <a16:creationId xmlns:a16="http://schemas.microsoft.com/office/drawing/2014/main" id="{E7A01E82-69FC-42F5-BACA-A54C49991324}"/>
                </a:ext>
              </a:extLst>
            </p:cNvPr>
            <p:cNvCxnSpPr>
              <a:stCxn id="108" idx="2"/>
              <a:endCxn id="111" idx="1"/>
            </p:cNvCxnSpPr>
            <p:nvPr/>
          </p:nvCxnSpPr>
          <p:spPr>
            <a:xfrm rot="10800000" flipH="1">
              <a:off x="7644000" y="1137300"/>
              <a:ext cx="232200" cy="328500"/>
            </a:xfrm>
            <a:prstGeom prst="bentConnector3">
              <a:avLst>
                <a:gd name="adj1" fmla="val 49991"/>
              </a:avLst>
            </a:prstGeom>
            <a:noFill/>
            <a:ln w="9525" cap="flat" cmpd="sng">
              <a:solidFill>
                <a:schemeClr val="dk2"/>
              </a:solidFill>
              <a:prstDash val="solid"/>
              <a:round/>
              <a:headEnd type="none" w="med" len="med"/>
              <a:tailEnd type="none" w="med" len="med"/>
            </a:ln>
          </p:spPr>
        </p:cxnSp>
        <p:cxnSp>
          <p:nvCxnSpPr>
            <p:cNvPr id="123" name="Google Shape;99;p13">
              <a:extLst>
                <a:ext uri="{FF2B5EF4-FFF2-40B4-BE49-F238E27FC236}">
                  <a16:creationId xmlns:a16="http://schemas.microsoft.com/office/drawing/2014/main" id="{29F87FF5-ED43-461C-BC27-B45AB7D274D0}"/>
                </a:ext>
              </a:extLst>
            </p:cNvPr>
            <p:cNvCxnSpPr>
              <a:stCxn id="108" idx="2"/>
              <a:endCxn id="115" idx="1"/>
            </p:cNvCxnSpPr>
            <p:nvPr/>
          </p:nvCxnSpPr>
          <p:spPr>
            <a:xfrm>
              <a:off x="7644000" y="1465800"/>
              <a:ext cx="232200" cy="150000"/>
            </a:xfrm>
            <a:prstGeom prst="bentConnector3">
              <a:avLst>
                <a:gd name="adj1" fmla="val 49993"/>
              </a:avLst>
            </a:prstGeom>
            <a:noFill/>
            <a:ln w="9525" cap="flat" cmpd="sng">
              <a:solidFill>
                <a:schemeClr val="dk2"/>
              </a:solidFill>
              <a:prstDash val="solid"/>
              <a:round/>
              <a:headEnd type="none" w="med" len="med"/>
              <a:tailEnd type="none" w="med" len="med"/>
            </a:ln>
          </p:spPr>
        </p:cxnSp>
        <p:cxnSp>
          <p:nvCxnSpPr>
            <p:cNvPr id="124" name="Google Shape;100;p13">
              <a:extLst>
                <a:ext uri="{FF2B5EF4-FFF2-40B4-BE49-F238E27FC236}">
                  <a16:creationId xmlns:a16="http://schemas.microsoft.com/office/drawing/2014/main" id="{221C2BA8-1DB2-4012-AFD3-EC93F2E0EB99}"/>
                </a:ext>
              </a:extLst>
            </p:cNvPr>
            <p:cNvCxnSpPr>
              <a:stCxn id="108" idx="2"/>
              <a:endCxn id="116" idx="1"/>
            </p:cNvCxnSpPr>
            <p:nvPr/>
          </p:nvCxnSpPr>
          <p:spPr>
            <a:xfrm>
              <a:off x="7644000" y="1465800"/>
              <a:ext cx="232200" cy="279600"/>
            </a:xfrm>
            <a:prstGeom prst="bentConnector3">
              <a:avLst>
                <a:gd name="adj1" fmla="val 49990"/>
              </a:avLst>
            </a:prstGeom>
            <a:noFill/>
            <a:ln w="9525" cap="flat" cmpd="sng">
              <a:solidFill>
                <a:schemeClr val="dk2"/>
              </a:solidFill>
              <a:prstDash val="solid"/>
              <a:round/>
              <a:headEnd type="none" w="med" len="med"/>
              <a:tailEnd type="none" w="med" len="med"/>
            </a:ln>
          </p:spPr>
        </p:cxnSp>
        <p:sp>
          <p:nvSpPr>
            <p:cNvPr id="125" name="Google Shape;101;p13">
              <a:extLst>
                <a:ext uri="{FF2B5EF4-FFF2-40B4-BE49-F238E27FC236}">
                  <a16:creationId xmlns:a16="http://schemas.microsoft.com/office/drawing/2014/main" id="{E6B7EA9E-2FA7-4FC9-A218-87B7394C556C}"/>
                </a:ext>
              </a:extLst>
            </p:cNvPr>
            <p:cNvSpPr/>
            <p:nvPr/>
          </p:nvSpPr>
          <p:spPr>
            <a:xfrm>
              <a:off x="7876200" y="1888600"/>
              <a:ext cx="1083000" cy="3909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Opcodes</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 extension</a:t>
              </a:r>
              <a:endParaRPr sz="800">
                <a:solidFill>
                  <a:srgbClr val="FFFFFF"/>
                </a:solidFill>
                <a:latin typeface="Calibri"/>
                <a:ea typeface="Calibri"/>
                <a:cs typeface="Calibri"/>
                <a:sym typeface="Calibri"/>
              </a:endParaRPr>
            </a:p>
          </p:txBody>
        </p:sp>
        <p:cxnSp>
          <p:nvCxnSpPr>
            <p:cNvPr id="126" name="Google Shape;102;p13">
              <a:extLst>
                <a:ext uri="{FF2B5EF4-FFF2-40B4-BE49-F238E27FC236}">
                  <a16:creationId xmlns:a16="http://schemas.microsoft.com/office/drawing/2014/main" id="{20D1F54F-8AD5-486C-A91E-1325E4701A45}"/>
                </a:ext>
              </a:extLst>
            </p:cNvPr>
            <p:cNvCxnSpPr>
              <a:stCxn id="108" idx="2"/>
              <a:endCxn id="125" idx="1"/>
            </p:cNvCxnSpPr>
            <p:nvPr/>
          </p:nvCxnSpPr>
          <p:spPr>
            <a:xfrm>
              <a:off x="7644000" y="1465800"/>
              <a:ext cx="232200" cy="618300"/>
            </a:xfrm>
            <a:prstGeom prst="bentConnector3">
              <a:avLst>
                <a:gd name="adj1" fmla="val 50000"/>
              </a:avLst>
            </a:prstGeom>
            <a:noFill/>
            <a:ln w="9525" cap="flat" cmpd="sng">
              <a:solidFill>
                <a:schemeClr val="dk2"/>
              </a:solidFill>
              <a:prstDash val="solid"/>
              <a:round/>
              <a:headEnd type="none" w="med" len="med"/>
              <a:tailEnd type="none" w="med" len="med"/>
            </a:ln>
          </p:spPr>
        </p:cxnSp>
      </p:grpSp>
      <p:grpSp>
        <p:nvGrpSpPr>
          <p:cNvPr id="33" name="Google Shape;103;p13">
            <a:extLst>
              <a:ext uri="{FF2B5EF4-FFF2-40B4-BE49-F238E27FC236}">
                <a16:creationId xmlns:a16="http://schemas.microsoft.com/office/drawing/2014/main" id="{53F2BFE4-B843-423F-B698-9CB1AF63F1CB}"/>
              </a:ext>
            </a:extLst>
          </p:cNvPr>
          <p:cNvGrpSpPr/>
          <p:nvPr/>
        </p:nvGrpSpPr>
        <p:grpSpPr>
          <a:xfrm>
            <a:off x="7346423" y="2410715"/>
            <a:ext cx="1596341" cy="1038673"/>
            <a:chOff x="7371175" y="2374290"/>
            <a:chExt cx="1596341" cy="1038673"/>
          </a:xfrm>
        </p:grpSpPr>
        <p:sp>
          <p:nvSpPr>
            <p:cNvPr id="93" name="Google Shape;104;p13">
              <a:extLst>
                <a:ext uri="{FF2B5EF4-FFF2-40B4-BE49-F238E27FC236}">
                  <a16:creationId xmlns:a16="http://schemas.microsoft.com/office/drawing/2014/main" id="{C97B353D-F143-463D-B674-B296CDF511C9}"/>
                </a:ext>
              </a:extLst>
            </p:cNvPr>
            <p:cNvSpPr/>
            <p:nvPr/>
          </p:nvSpPr>
          <p:spPr>
            <a:xfrm rot="-5400000">
              <a:off x="6998725" y="2766313"/>
              <a:ext cx="1019100" cy="2742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Calibri"/>
                  <a:ea typeface="Calibri"/>
                  <a:cs typeface="Calibri"/>
                  <a:sym typeface="Calibri"/>
                </a:rPr>
                <a:t>Privileged SC</a:t>
              </a:r>
              <a:endParaRPr sz="1200">
                <a:solidFill>
                  <a:srgbClr val="FFFFFF"/>
                </a:solidFill>
                <a:latin typeface="Calibri"/>
                <a:ea typeface="Calibri"/>
                <a:cs typeface="Calibri"/>
                <a:sym typeface="Calibri"/>
              </a:endParaRPr>
            </a:p>
          </p:txBody>
        </p:sp>
        <p:sp>
          <p:nvSpPr>
            <p:cNvPr id="94" name="Google Shape;105;p13">
              <a:extLst>
                <a:ext uri="{FF2B5EF4-FFF2-40B4-BE49-F238E27FC236}">
                  <a16:creationId xmlns:a16="http://schemas.microsoft.com/office/drawing/2014/main" id="{E6D356D5-F352-42F5-9B0E-46564BC57E03}"/>
                </a:ext>
              </a:extLst>
            </p:cNvPr>
            <p:cNvSpPr/>
            <p:nvPr/>
          </p:nvSpPr>
          <p:spPr>
            <a:xfrm>
              <a:off x="7886603" y="2516831"/>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Hypervisor TG</a:t>
              </a:r>
              <a:endParaRPr sz="800" b="0" i="0" u="none" strike="noStrike" cap="none">
                <a:solidFill>
                  <a:srgbClr val="000000"/>
                </a:solidFill>
                <a:latin typeface="Arial"/>
                <a:ea typeface="Arial"/>
                <a:cs typeface="Arial"/>
                <a:sym typeface="Arial"/>
              </a:endParaRPr>
            </a:p>
          </p:txBody>
        </p:sp>
        <p:sp>
          <p:nvSpPr>
            <p:cNvPr id="95" name="Google Shape;106;p13">
              <a:extLst>
                <a:ext uri="{FF2B5EF4-FFF2-40B4-BE49-F238E27FC236}">
                  <a16:creationId xmlns:a16="http://schemas.microsoft.com/office/drawing/2014/main" id="{82DB4354-7BE3-4163-A051-EF89289386B3}"/>
                </a:ext>
              </a:extLst>
            </p:cNvPr>
            <p:cNvSpPr/>
            <p:nvPr/>
          </p:nvSpPr>
          <p:spPr>
            <a:xfrm>
              <a:off x="7886603" y="2659373"/>
              <a:ext cx="1077900" cy="1293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Virtual Memory TG</a:t>
              </a:r>
              <a:endParaRPr sz="800" b="0" i="0" u="none" strike="noStrike" cap="none">
                <a:solidFill>
                  <a:srgbClr val="FFFFFF"/>
                </a:solidFill>
                <a:latin typeface="Arial"/>
                <a:ea typeface="Arial"/>
                <a:cs typeface="Arial"/>
                <a:sym typeface="Arial"/>
              </a:endParaRPr>
            </a:p>
          </p:txBody>
        </p:sp>
        <p:sp>
          <p:nvSpPr>
            <p:cNvPr id="96" name="Google Shape;107;p13">
              <a:extLst>
                <a:ext uri="{FF2B5EF4-FFF2-40B4-BE49-F238E27FC236}">
                  <a16:creationId xmlns:a16="http://schemas.microsoft.com/office/drawing/2014/main" id="{5A8EB657-398D-4ED6-A5A9-6A90F5157B3A}"/>
                </a:ext>
              </a:extLst>
            </p:cNvPr>
            <p:cNvSpPr/>
            <p:nvPr/>
          </p:nvSpPr>
          <p:spPr>
            <a:xfrm>
              <a:off x="7886603" y="280311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Fast Interrupts TG</a:t>
              </a:r>
              <a:endParaRPr sz="800" b="0" i="0" u="none" strike="noStrike" cap="none">
                <a:solidFill>
                  <a:srgbClr val="FFFFFF"/>
                </a:solidFill>
                <a:latin typeface="Arial"/>
                <a:ea typeface="Arial"/>
                <a:cs typeface="Arial"/>
                <a:sym typeface="Arial"/>
              </a:endParaRPr>
            </a:p>
          </p:txBody>
        </p:sp>
        <p:sp>
          <p:nvSpPr>
            <p:cNvPr id="97" name="Google Shape;108;p13">
              <a:extLst>
                <a:ext uri="{FF2B5EF4-FFF2-40B4-BE49-F238E27FC236}">
                  <a16:creationId xmlns:a16="http://schemas.microsoft.com/office/drawing/2014/main" id="{D5AB2A6F-AE16-455A-A670-3C36C4EA4B1C}"/>
                </a:ext>
              </a:extLst>
            </p:cNvPr>
            <p:cNvSpPr/>
            <p:nvPr/>
          </p:nvSpPr>
          <p:spPr>
            <a:xfrm>
              <a:off x="7886616" y="2945663"/>
              <a:ext cx="1080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Trusted Exec (TEE) </a:t>
              </a:r>
              <a:r>
                <a:rPr lang="en" sz="800" b="0" i="0" u="none" strike="noStrike" cap="none" dirty="0">
                  <a:solidFill>
                    <a:srgbClr val="FFFFFF"/>
                  </a:solidFill>
                  <a:latin typeface="Calibri"/>
                  <a:ea typeface="Calibri"/>
                  <a:cs typeface="Calibri"/>
                  <a:sym typeface="Calibri"/>
                </a:rPr>
                <a:t>TG</a:t>
              </a:r>
              <a:endParaRPr sz="800" b="0" i="0" u="none" strike="noStrike" cap="none" dirty="0">
                <a:solidFill>
                  <a:srgbClr val="000000"/>
                </a:solidFill>
                <a:latin typeface="Arial"/>
                <a:ea typeface="Arial"/>
                <a:cs typeface="Arial"/>
                <a:sym typeface="Arial"/>
              </a:endParaRPr>
            </a:p>
          </p:txBody>
        </p:sp>
        <p:sp>
          <p:nvSpPr>
            <p:cNvPr id="98" name="Google Shape;109;p13">
              <a:extLst>
                <a:ext uri="{FF2B5EF4-FFF2-40B4-BE49-F238E27FC236}">
                  <a16:creationId xmlns:a16="http://schemas.microsoft.com/office/drawing/2014/main" id="{8FDE9D8D-5CD4-4084-B332-E041A42285F5}"/>
                </a:ext>
              </a:extLst>
            </p:cNvPr>
            <p:cNvSpPr/>
            <p:nvPr/>
          </p:nvSpPr>
          <p:spPr>
            <a:xfrm>
              <a:off x="7886603" y="2374290"/>
              <a:ext cx="10791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700" dirty="0">
                  <a:solidFill>
                    <a:srgbClr val="FFFFFF"/>
                  </a:solidFill>
                  <a:latin typeface="Calibri"/>
                  <a:ea typeface="Calibri"/>
                  <a:cs typeface="Calibri"/>
                  <a:sym typeface="Calibri"/>
                </a:rPr>
                <a:t>Cache Mgmt (CMO) </a:t>
              </a:r>
              <a:r>
                <a:rPr lang="en" sz="700" b="0" i="0" u="none" strike="noStrike" cap="none" dirty="0">
                  <a:solidFill>
                    <a:srgbClr val="FFFFFF"/>
                  </a:solidFill>
                  <a:latin typeface="Calibri"/>
                  <a:ea typeface="Calibri"/>
                  <a:cs typeface="Calibri"/>
                  <a:sym typeface="Calibri"/>
                </a:rPr>
                <a:t>TG</a:t>
              </a:r>
              <a:endParaRPr sz="700" b="0" i="0" u="none" strike="noStrike" cap="none" dirty="0">
                <a:solidFill>
                  <a:srgbClr val="000000"/>
                </a:solidFill>
                <a:latin typeface="Arial"/>
                <a:ea typeface="Arial"/>
                <a:cs typeface="Arial"/>
                <a:sym typeface="Arial"/>
              </a:endParaRPr>
            </a:p>
          </p:txBody>
        </p:sp>
        <p:cxnSp>
          <p:nvCxnSpPr>
            <p:cNvPr id="99" name="Google Shape;110;p13">
              <a:extLst>
                <a:ext uri="{FF2B5EF4-FFF2-40B4-BE49-F238E27FC236}">
                  <a16:creationId xmlns:a16="http://schemas.microsoft.com/office/drawing/2014/main" id="{A73BCC91-EE81-47C2-B519-38010B343639}"/>
                </a:ext>
              </a:extLst>
            </p:cNvPr>
            <p:cNvCxnSpPr>
              <a:stCxn id="93" idx="2"/>
              <a:endCxn id="95" idx="1"/>
            </p:cNvCxnSpPr>
            <p:nvPr/>
          </p:nvCxnSpPr>
          <p:spPr>
            <a:xfrm rot="10800000" flipH="1">
              <a:off x="7645375" y="2724013"/>
              <a:ext cx="241200" cy="1794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0" name="Google Shape;111;p13">
              <a:extLst>
                <a:ext uri="{FF2B5EF4-FFF2-40B4-BE49-F238E27FC236}">
                  <a16:creationId xmlns:a16="http://schemas.microsoft.com/office/drawing/2014/main" id="{3700299E-EA6F-4F1F-9384-490ED4FB9F71}"/>
                </a:ext>
              </a:extLst>
            </p:cNvPr>
            <p:cNvCxnSpPr>
              <a:stCxn id="93" idx="2"/>
              <a:endCxn id="97" idx="1"/>
            </p:cNvCxnSpPr>
            <p:nvPr/>
          </p:nvCxnSpPr>
          <p:spPr>
            <a:xfrm>
              <a:off x="7645375" y="2903413"/>
              <a:ext cx="241200" cy="106200"/>
            </a:xfrm>
            <a:prstGeom prst="bentConnector3">
              <a:avLst>
                <a:gd name="adj1" fmla="val 50008"/>
              </a:avLst>
            </a:prstGeom>
            <a:noFill/>
            <a:ln w="9525" cap="flat" cmpd="sng">
              <a:solidFill>
                <a:schemeClr val="dk2"/>
              </a:solidFill>
              <a:prstDash val="solid"/>
              <a:round/>
              <a:headEnd type="none" w="med" len="med"/>
              <a:tailEnd type="none" w="med" len="med"/>
            </a:ln>
          </p:spPr>
        </p:cxnSp>
        <p:sp>
          <p:nvSpPr>
            <p:cNvPr id="101" name="Google Shape;112;p13">
              <a:extLst>
                <a:ext uri="{FF2B5EF4-FFF2-40B4-BE49-F238E27FC236}">
                  <a16:creationId xmlns:a16="http://schemas.microsoft.com/office/drawing/2014/main" id="{C59B24DD-844A-4AAB-9D66-4D2617F148CC}"/>
                </a:ext>
              </a:extLst>
            </p:cNvPr>
            <p:cNvSpPr/>
            <p:nvPr/>
          </p:nvSpPr>
          <p:spPr>
            <a:xfrm>
              <a:off x="7886634" y="3149499"/>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interrupts</a:t>
              </a:r>
              <a:endParaRPr sz="800" dirty="0">
                <a:solidFill>
                  <a:srgbClr val="FFFFFF"/>
                </a:solidFill>
                <a:latin typeface="Calibri"/>
                <a:ea typeface="Calibri"/>
                <a:cs typeface="Calibri"/>
                <a:sym typeface="Calibri"/>
              </a:endParaRPr>
            </a:p>
          </p:txBody>
        </p:sp>
        <p:sp>
          <p:nvSpPr>
            <p:cNvPr id="102" name="Google Shape;113;p13">
              <a:extLst>
                <a:ext uri="{FF2B5EF4-FFF2-40B4-BE49-F238E27FC236}">
                  <a16:creationId xmlns:a16="http://schemas.microsoft.com/office/drawing/2014/main" id="{19814B06-C7F0-4643-891B-EBCCD3AF0BBF}"/>
                </a:ext>
              </a:extLst>
            </p:cNvPr>
            <p:cNvSpPr/>
            <p:nvPr/>
          </p:nvSpPr>
          <p:spPr>
            <a:xfrm>
              <a:off x="7886619" y="3278849"/>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Privileged Spec 1.11</a:t>
              </a:r>
              <a:endParaRPr sz="800" dirty="0">
                <a:solidFill>
                  <a:srgbClr val="FFFFFF"/>
                </a:solidFill>
                <a:latin typeface="Calibri"/>
                <a:ea typeface="Calibri"/>
                <a:cs typeface="Calibri"/>
                <a:sym typeface="Calibri"/>
              </a:endParaRPr>
            </a:p>
          </p:txBody>
        </p:sp>
        <p:cxnSp>
          <p:nvCxnSpPr>
            <p:cNvPr id="103" name="Google Shape;114;p13">
              <a:extLst>
                <a:ext uri="{FF2B5EF4-FFF2-40B4-BE49-F238E27FC236}">
                  <a16:creationId xmlns:a16="http://schemas.microsoft.com/office/drawing/2014/main" id="{89E87609-5712-483A-AA49-A93AEFCC2205}"/>
                </a:ext>
              </a:extLst>
            </p:cNvPr>
            <p:cNvCxnSpPr>
              <a:stCxn id="93" idx="2"/>
              <a:endCxn id="98" idx="1"/>
            </p:cNvCxnSpPr>
            <p:nvPr/>
          </p:nvCxnSpPr>
          <p:spPr>
            <a:xfrm rot="10800000" flipH="1">
              <a:off x="7645375" y="2438413"/>
              <a:ext cx="241200" cy="4650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4" name="Google Shape;115;p13">
              <a:extLst>
                <a:ext uri="{FF2B5EF4-FFF2-40B4-BE49-F238E27FC236}">
                  <a16:creationId xmlns:a16="http://schemas.microsoft.com/office/drawing/2014/main" id="{BCEB18C8-8AA2-4C8D-96D1-FE1ADD4A4DCF}"/>
                </a:ext>
              </a:extLst>
            </p:cNvPr>
            <p:cNvCxnSpPr>
              <a:stCxn id="93" idx="2"/>
              <a:endCxn id="94" idx="1"/>
            </p:cNvCxnSpPr>
            <p:nvPr/>
          </p:nvCxnSpPr>
          <p:spPr>
            <a:xfrm rot="10800000" flipH="1">
              <a:off x="7645375" y="2580913"/>
              <a:ext cx="241200" cy="3225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5" name="Google Shape;116;p13">
              <a:extLst>
                <a:ext uri="{FF2B5EF4-FFF2-40B4-BE49-F238E27FC236}">
                  <a16:creationId xmlns:a16="http://schemas.microsoft.com/office/drawing/2014/main" id="{A4A85952-6770-4D3C-B347-FF6391B6E88C}"/>
                </a:ext>
              </a:extLst>
            </p:cNvPr>
            <p:cNvCxnSpPr>
              <a:stCxn id="93" idx="2"/>
              <a:endCxn id="96" idx="1"/>
            </p:cNvCxnSpPr>
            <p:nvPr/>
          </p:nvCxnSpPr>
          <p:spPr>
            <a:xfrm rot="10800000" flipH="1">
              <a:off x="7645375" y="2867113"/>
              <a:ext cx="241200" cy="363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6" name="Google Shape;117;p13">
              <a:extLst>
                <a:ext uri="{FF2B5EF4-FFF2-40B4-BE49-F238E27FC236}">
                  <a16:creationId xmlns:a16="http://schemas.microsoft.com/office/drawing/2014/main" id="{55AB92E4-5743-4160-A123-4F1377D9F95E}"/>
                </a:ext>
              </a:extLst>
            </p:cNvPr>
            <p:cNvCxnSpPr>
              <a:stCxn id="93" idx="2"/>
              <a:endCxn id="101" idx="1"/>
            </p:cNvCxnSpPr>
            <p:nvPr/>
          </p:nvCxnSpPr>
          <p:spPr>
            <a:xfrm>
              <a:off x="7645375" y="2903413"/>
              <a:ext cx="241200" cy="309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107" name="Google Shape;118;p13">
              <a:extLst>
                <a:ext uri="{FF2B5EF4-FFF2-40B4-BE49-F238E27FC236}">
                  <a16:creationId xmlns:a16="http://schemas.microsoft.com/office/drawing/2014/main" id="{D448CBDE-E79D-44C3-8E13-B7336B73F758}"/>
                </a:ext>
              </a:extLst>
            </p:cNvPr>
            <p:cNvCxnSpPr>
              <a:stCxn id="93" idx="2"/>
              <a:endCxn id="102" idx="1"/>
            </p:cNvCxnSpPr>
            <p:nvPr/>
          </p:nvCxnSpPr>
          <p:spPr>
            <a:xfrm>
              <a:off x="7645375" y="2903413"/>
              <a:ext cx="241200" cy="438300"/>
            </a:xfrm>
            <a:prstGeom prst="bentConnector3">
              <a:avLst>
                <a:gd name="adj1" fmla="val 50009"/>
              </a:avLst>
            </a:prstGeom>
            <a:noFill/>
            <a:ln w="9525" cap="flat" cmpd="sng">
              <a:solidFill>
                <a:schemeClr val="dk2"/>
              </a:solidFill>
              <a:prstDash val="solid"/>
              <a:round/>
              <a:headEnd type="none" w="med" len="med"/>
              <a:tailEnd type="none" w="med" len="med"/>
            </a:ln>
          </p:spPr>
        </p:cxnSp>
      </p:grpSp>
      <p:sp>
        <p:nvSpPr>
          <p:cNvPr id="34" name="Google Shape;119;p13">
            <a:extLst>
              <a:ext uri="{FF2B5EF4-FFF2-40B4-BE49-F238E27FC236}">
                <a16:creationId xmlns:a16="http://schemas.microsoft.com/office/drawing/2014/main" id="{3234B081-1D17-42A7-911C-1D6341BA6959}"/>
              </a:ext>
            </a:extLst>
          </p:cNvPr>
          <p:cNvSpPr/>
          <p:nvPr/>
        </p:nvSpPr>
        <p:spPr>
          <a:xfrm rot="-5400000">
            <a:off x="7030056" y="3906596"/>
            <a:ext cx="907808" cy="2697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dirty="0">
                <a:latin typeface="Calibri"/>
                <a:ea typeface="Calibri"/>
                <a:cs typeface="Calibri"/>
                <a:sym typeface="Calibri"/>
              </a:rPr>
              <a:t>Verticals </a:t>
            </a:r>
            <a:r>
              <a:rPr lang="en" sz="1200" dirty="0">
                <a:latin typeface="Calibri"/>
                <a:ea typeface="Calibri"/>
                <a:cs typeface="Calibri"/>
                <a:sym typeface="Calibri"/>
              </a:rPr>
              <a:t>SC</a:t>
            </a:r>
            <a:endParaRPr sz="700" dirty="0">
              <a:latin typeface="Calibri"/>
              <a:ea typeface="Calibri"/>
              <a:cs typeface="Calibri"/>
              <a:sym typeface="Calibri"/>
            </a:endParaRPr>
          </a:p>
        </p:txBody>
      </p:sp>
      <p:sp>
        <p:nvSpPr>
          <p:cNvPr id="35" name="Google Shape;120;p13">
            <a:extLst>
              <a:ext uri="{FF2B5EF4-FFF2-40B4-BE49-F238E27FC236}">
                <a16:creationId xmlns:a16="http://schemas.microsoft.com/office/drawing/2014/main" id="{D1F9E3B7-5CE1-4C1F-B4E7-E8FA6C545E6C}"/>
              </a:ext>
            </a:extLst>
          </p:cNvPr>
          <p:cNvSpPr/>
          <p:nvPr/>
        </p:nvSpPr>
        <p:spPr>
          <a:xfrm>
            <a:off x="7857086" y="3587542"/>
            <a:ext cx="1083000" cy="907808"/>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Automotive</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Consumer</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Datacenter</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Energy</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Finance</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Communications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Defense</a:t>
            </a:r>
            <a:endParaRPr sz="700">
              <a:solidFill>
                <a:srgbClr val="FFFFFF"/>
              </a:solidFill>
              <a:latin typeface="Calibri"/>
              <a:ea typeface="Calibri"/>
              <a:cs typeface="Calibri"/>
              <a:sym typeface="Calibri"/>
            </a:endParaRPr>
          </a:p>
        </p:txBody>
      </p:sp>
      <p:cxnSp>
        <p:nvCxnSpPr>
          <p:cNvPr id="36" name="Google Shape;121;p13">
            <a:extLst>
              <a:ext uri="{FF2B5EF4-FFF2-40B4-BE49-F238E27FC236}">
                <a16:creationId xmlns:a16="http://schemas.microsoft.com/office/drawing/2014/main" id="{C4EDFFC8-A31D-4474-B024-1653F69ECF29}"/>
              </a:ext>
            </a:extLst>
          </p:cNvPr>
          <p:cNvCxnSpPr>
            <a:stCxn id="34" idx="2"/>
            <a:endCxn id="35" idx="1"/>
          </p:cNvCxnSpPr>
          <p:nvPr/>
        </p:nvCxnSpPr>
        <p:spPr>
          <a:xfrm>
            <a:off x="7618811" y="4041446"/>
            <a:ext cx="238200" cy="600"/>
          </a:xfrm>
          <a:prstGeom prst="bentConnector3">
            <a:avLst>
              <a:gd name="adj1" fmla="val 50016"/>
            </a:avLst>
          </a:prstGeom>
          <a:noFill/>
          <a:ln w="9525" cap="flat" cmpd="sng">
            <a:solidFill>
              <a:schemeClr val="dk2"/>
            </a:solidFill>
            <a:prstDash val="solid"/>
            <a:round/>
            <a:headEnd type="none" w="med" len="med"/>
            <a:tailEnd type="none" w="med" len="med"/>
          </a:ln>
        </p:spPr>
      </p:cxnSp>
      <p:sp>
        <p:nvSpPr>
          <p:cNvPr id="37" name="Google Shape;122;p13">
            <a:extLst>
              <a:ext uri="{FF2B5EF4-FFF2-40B4-BE49-F238E27FC236}">
                <a16:creationId xmlns:a16="http://schemas.microsoft.com/office/drawing/2014/main" id="{3A00BFA8-A49A-42D9-BBD6-19E12B750489}"/>
              </a:ext>
            </a:extLst>
          </p:cNvPr>
          <p:cNvSpPr/>
          <p:nvPr/>
        </p:nvSpPr>
        <p:spPr>
          <a:xfrm>
            <a:off x="654047" y="1195482"/>
            <a:ext cx="1079100" cy="6888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dirty="0">
                <a:latin typeface="Calibri"/>
                <a:ea typeface="Calibri"/>
                <a:cs typeface="Calibri"/>
                <a:sym typeface="Calibri"/>
              </a:rPr>
              <a:t>RASD (Recoverability,  Availability, Serviceability Dependability) TS</a:t>
            </a:r>
            <a:endParaRPr sz="900" dirty="0">
              <a:latin typeface="Calibri"/>
              <a:ea typeface="Calibri"/>
              <a:cs typeface="Calibri"/>
              <a:sym typeface="Calibri"/>
            </a:endParaRPr>
          </a:p>
        </p:txBody>
      </p:sp>
      <p:sp>
        <p:nvSpPr>
          <p:cNvPr id="38" name="Google Shape;123;p13">
            <a:extLst>
              <a:ext uri="{FF2B5EF4-FFF2-40B4-BE49-F238E27FC236}">
                <a16:creationId xmlns:a16="http://schemas.microsoft.com/office/drawing/2014/main" id="{A49B3523-6642-456E-87B0-9057BBF0BAB9}"/>
              </a:ext>
            </a:extLst>
          </p:cNvPr>
          <p:cNvSpPr/>
          <p:nvPr/>
        </p:nvSpPr>
        <p:spPr>
          <a:xfrm>
            <a:off x="1923348" y="1044675"/>
            <a:ext cx="1073700" cy="11493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Functional Safety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E2E Data Integrity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Diagnosability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Recoverability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PCIe error reporting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Data poisoning containment</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recording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reporting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isolation</a:t>
            </a:r>
            <a:endParaRPr sz="700">
              <a:solidFill>
                <a:srgbClr val="FFFFFF"/>
              </a:solidFill>
              <a:latin typeface="Calibri"/>
              <a:ea typeface="Calibri"/>
              <a:cs typeface="Calibri"/>
              <a:sym typeface="Calibri"/>
            </a:endParaRPr>
          </a:p>
        </p:txBody>
      </p:sp>
      <p:cxnSp>
        <p:nvCxnSpPr>
          <p:cNvPr id="39" name="Google Shape;124;p13">
            <a:extLst>
              <a:ext uri="{FF2B5EF4-FFF2-40B4-BE49-F238E27FC236}">
                <a16:creationId xmlns:a16="http://schemas.microsoft.com/office/drawing/2014/main" id="{B0D51A76-F5D2-4390-8707-ED9AB37F01C4}"/>
              </a:ext>
            </a:extLst>
          </p:cNvPr>
          <p:cNvCxnSpPr>
            <a:stCxn id="38" idx="1"/>
            <a:endCxn id="37" idx="3"/>
          </p:cNvCxnSpPr>
          <p:nvPr/>
        </p:nvCxnSpPr>
        <p:spPr>
          <a:xfrm rot="10800000">
            <a:off x="1733148" y="1539825"/>
            <a:ext cx="190200" cy="79500"/>
          </a:xfrm>
          <a:prstGeom prst="bentConnector3">
            <a:avLst>
              <a:gd name="adj1" fmla="val 50000"/>
            </a:avLst>
          </a:prstGeom>
          <a:noFill/>
          <a:ln w="9525" cap="flat" cmpd="sng">
            <a:solidFill>
              <a:schemeClr val="dk2"/>
            </a:solidFill>
            <a:prstDash val="solid"/>
            <a:round/>
            <a:headEnd type="none" w="med" len="med"/>
            <a:tailEnd type="none" w="med" len="med"/>
          </a:ln>
        </p:spPr>
      </p:cxnSp>
      <p:grpSp>
        <p:nvGrpSpPr>
          <p:cNvPr id="40" name="Google Shape;125;p13">
            <a:extLst>
              <a:ext uri="{FF2B5EF4-FFF2-40B4-BE49-F238E27FC236}">
                <a16:creationId xmlns:a16="http://schemas.microsoft.com/office/drawing/2014/main" id="{7F8076D7-3392-45E9-AA13-195598EF2DCF}"/>
              </a:ext>
            </a:extLst>
          </p:cNvPr>
          <p:cNvGrpSpPr/>
          <p:nvPr/>
        </p:nvGrpSpPr>
        <p:grpSpPr>
          <a:xfrm>
            <a:off x="201220" y="165179"/>
            <a:ext cx="8741561" cy="431669"/>
            <a:chOff x="2178450" y="-1825"/>
            <a:chExt cx="4799100" cy="431669"/>
          </a:xfrm>
        </p:grpSpPr>
        <p:sp>
          <p:nvSpPr>
            <p:cNvPr id="90" name="Google Shape;126;p13">
              <a:extLst>
                <a:ext uri="{FF2B5EF4-FFF2-40B4-BE49-F238E27FC236}">
                  <a16:creationId xmlns:a16="http://schemas.microsoft.com/office/drawing/2014/main" id="{9ACC8382-CB8C-45DC-B105-58984F056025}"/>
                </a:ext>
              </a:extLst>
            </p:cNvPr>
            <p:cNvSpPr/>
            <p:nvPr/>
          </p:nvSpPr>
          <p:spPr>
            <a:xfrm>
              <a:off x="2178450" y="-1825"/>
              <a:ext cx="47991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Board of Directors (BOD)</a:t>
              </a:r>
              <a:endParaRPr sz="1200" b="0" i="0" u="none" strike="noStrike" cap="none">
                <a:latin typeface="Arial"/>
                <a:ea typeface="Arial"/>
                <a:cs typeface="Arial"/>
                <a:sym typeface="Arial"/>
              </a:endParaRPr>
            </a:p>
          </p:txBody>
        </p:sp>
        <p:sp>
          <p:nvSpPr>
            <p:cNvPr id="91" name="Google Shape;127;p13">
              <a:extLst>
                <a:ext uri="{FF2B5EF4-FFF2-40B4-BE49-F238E27FC236}">
                  <a16:creationId xmlns:a16="http://schemas.microsoft.com/office/drawing/2014/main" id="{488F9040-C67F-4A47-87A4-AD60361C43EA}"/>
                </a:ext>
              </a:extLst>
            </p:cNvPr>
            <p:cNvSpPr/>
            <p:nvPr/>
          </p:nvSpPr>
          <p:spPr>
            <a:xfrm>
              <a:off x="2178450" y="229144"/>
              <a:ext cx="23793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Technical Steering Committee (TSC)</a:t>
              </a:r>
              <a:endParaRPr sz="1200" b="0" i="0" u="none" strike="noStrike" cap="none">
                <a:latin typeface="Arial"/>
                <a:ea typeface="Arial"/>
                <a:cs typeface="Arial"/>
                <a:sym typeface="Arial"/>
              </a:endParaRPr>
            </a:p>
          </p:txBody>
        </p:sp>
        <p:sp>
          <p:nvSpPr>
            <p:cNvPr id="92" name="Google Shape;128;p13">
              <a:extLst>
                <a:ext uri="{FF2B5EF4-FFF2-40B4-BE49-F238E27FC236}">
                  <a16:creationId xmlns:a16="http://schemas.microsoft.com/office/drawing/2014/main" id="{9D0AD188-452B-493B-BEB5-67E767575E5E}"/>
                </a:ext>
              </a:extLst>
            </p:cNvPr>
            <p:cNvSpPr/>
            <p:nvPr/>
          </p:nvSpPr>
          <p:spPr>
            <a:xfrm>
              <a:off x="4598125" y="229144"/>
              <a:ext cx="23793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Chairs</a:t>
              </a:r>
              <a:endParaRPr sz="1200" b="0" i="0" u="none" strike="noStrike" cap="none">
                <a:latin typeface="Calibri"/>
                <a:ea typeface="Calibri"/>
                <a:cs typeface="Calibri"/>
                <a:sym typeface="Calibri"/>
              </a:endParaRPr>
            </a:p>
          </p:txBody>
        </p:sp>
      </p:grpSp>
      <p:cxnSp>
        <p:nvCxnSpPr>
          <p:cNvPr id="41" name="Google Shape;129;p13">
            <a:extLst>
              <a:ext uri="{FF2B5EF4-FFF2-40B4-BE49-F238E27FC236}">
                <a16:creationId xmlns:a16="http://schemas.microsoft.com/office/drawing/2014/main" id="{CAC1296E-6206-4894-9A5F-E4FF6F6A5E12}"/>
              </a:ext>
            </a:extLst>
          </p:cNvPr>
          <p:cNvCxnSpPr>
            <a:stCxn id="4" idx="2"/>
            <a:endCxn id="5" idx="1"/>
          </p:cNvCxnSpPr>
          <p:nvPr/>
        </p:nvCxnSpPr>
        <p:spPr>
          <a:xfrm rot="10800000" flipH="1">
            <a:off x="476848" y="862600"/>
            <a:ext cx="177300" cy="17736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2" name="Google Shape;130;p13">
            <a:extLst>
              <a:ext uri="{FF2B5EF4-FFF2-40B4-BE49-F238E27FC236}">
                <a16:creationId xmlns:a16="http://schemas.microsoft.com/office/drawing/2014/main" id="{7FCADD1C-370C-4B20-B718-5F1B0A2B322E}"/>
              </a:ext>
            </a:extLst>
          </p:cNvPr>
          <p:cNvCxnSpPr>
            <a:stCxn id="4" idx="2"/>
            <a:endCxn id="37" idx="1"/>
          </p:cNvCxnSpPr>
          <p:nvPr/>
        </p:nvCxnSpPr>
        <p:spPr>
          <a:xfrm rot="10800000" flipH="1">
            <a:off x="476848" y="1540000"/>
            <a:ext cx="177300" cy="10962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3" name="Google Shape;131;p13">
            <a:extLst>
              <a:ext uri="{FF2B5EF4-FFF2-40B4-BE49-F238E27FC236}">
                <a16:creationId xmlns:a16="http://schemas.microsoft.com/office/drawing/2014/main" id="{D372AD10-D40E-4626-B694-70495B748A20}"/>
              </a:ext>
            </a:extLst>
          </p:cNvPr>
          <p:cNvCxnSpPr>
            <a:stCxn id="4" idx="2"/>
            <a:endCxn id="6" idx="1"/>
          </p:cNvCxnSpPr>
          <p:nvPr/>
        </p:nvCxnSpPr>
        <p:spPr>
          <a:xfrm rot="10800000" flipH="1">
            <a:off x="476848" y="2150500"/>
            <a:ext cx="177300" cy="4857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4" name="Google Shape;132;p13">
            <a:extLst>
              <a:ext uri="{FF2B5EF4-FFF2-40B4-BE49-F238E27FC236}">
                <a16:creationId xmlns:a16="http://schemas.microsoft.com/office/drawing/2014/main" id="{17B81061-D141-4CCE-BEF0-0178FDE0FC31}"/>
              </a:ext>
            </a:extLst>
          </p:cNvPr>
          <p:cNvCxnSpPr>
            <a:stCxn id="4" idx="2"/>
            <a:endCxn id="14" idx="1"/>
          </p:cNvCxnSpPr>
          <p:nvPr/>
        </p:nvCxnSpPr>
        <p:spPr>
          <a:xfrm>
            <a:off x="476848" y="2636200"/>
            <a:ext cx="177300" cy="1170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5" name="Google Shape;133;p13">
            <a:extLst>
              <a:ext uri="{FF2B5EF4-FFF2-40B4-BE49-F238E27FC236}">
                <a16:creationId xmlns:a16="http://schemas.microsoft.com/office/drawing/2014/main" id="{B282CF66-671C-4D79-8DC4-6D3DFF00A67A}"/>
              </a:ext>
            </a:extLst>
          </p:cNvPr>
          <p:cNvCxnSpPr>
            <a:stCxn id="4" idx="2"/>
            <a:endCxn id="9" idx="1"/>
          </p:cNvCxnSpPr>
          <p:nvPr/>
        </p:nvCxnSpPr>
        <p:spPr>
          <a:xfrm>
            <a:off x="476848" y="2636200"/>
            <a:ext cx="177300" cy="13629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6" name="Google Shape;134;p13">
            <a:extLst>
              <a:ext uri="{FF2B5EF4-FFF2-40B4-BE49-F238E27FC236}">
                <a16:creationId xmlns:a16="http://schemas.microsoft.com/office/drawing/2014/main" id="{F41DF973-E010-4744-802D-B00227BF057D}"/>
              </a:ext>
            </a:extLst>
          </p:cNvPr>
          <p:cNvCxnSpPr>
            <a:stCxn id="4" idx="2"/>
            <a:endCxn id="29" idx="1"/>
          </p:cNvCxnSpPr>
          <p:nvPr/>
        </p:nvCxnSpPr>
        <p:spPr>
          <a:xfrm>
            <a:off x="476848" y="2636200"/>
            <a:ext cx="177300" cy="1820700"/>
          </a:xfrm>
          <a:prstGeom prst="bentConnector3">
            <a:avLst>
              <a:gd name="adj1" fmla="val 49972"/>
            </a:avLst>
          </a:prstGeom>
          <a:noFill/>
          <a:ln w="9525" cap="flat" cmpd="sng">
            <a:solidFill>
              <a:schemeClr val="dk2"/>
            </a:solidFill>
            <a:prstDash val="solid"/>
            <a:round/>
            <a:headEnd type="none" w="med" len="med"/>
            <a:tailEnd type="none" w="med" len="med"/>
          </a:ln>
        </p:spPr>
      </p:cxnSp>
      <p:sp>
        <p:nvSpPr>
          <p:cNvPr id="47" name="Google Shape;135;p13">
            <a:extLst>
              <a:ext uri="{FF2B5EF4-FFF2-40B4-BE49-F238E27FC236}">
                <a16:creationId xmlns:a16="http://schemas.microsoft.com/office/drawing/2014/main" id="{23277ACA-8E6F-4FB0-AE49-FD9943894F25}"/>
              </a:ext>
            </a:extLst>
          </p:cNvPr>
          <p:cNvSpPr/>
          <p:nvPr/>
        </p:nvSpPr>
        <p:spPr>
          <a:xfrm rot="-5400000">
            <a:off x="1545573" y="2275625"/>
            <a:ext cx="3509700" cy="2796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Calibri"/>
                <a:ea typeface="Calibri"/>
                <a:cs typeface="Calibri"/>
                <a:sym typeface="Calibri"/>
              </a:rPr>
              <a:t>Software Standing Committee</a:t>
            </a:r>
            <a:endParaRPr sz="1200">
              <a:solidFill>
                <a:srgbClr val="FFFFFF"/>
              </a:solidFill>
              <a:latin typeface="Calibri"/>
              <a:ea typeface="Calibri"/>
              <a:cs typeface="Calibri"/>
              <a:sym typeface="Calibri"/>
            </a:endParaRPr>
          </a:p>
        </p:txBody>
      </p:sp>
      <p:sp>
        <p:nvSpPr>
          <p:cNvPr id="48" name="Google Shape;136;p13">
            <a:extLst>
              <a:ext uri="{FF2B5EF4-FFF2-40B4-BE49-F238E27FC236}">
                <a16:creationId xmlns:a16="http://schemas.microsoft.com/office/drawing/2014/main" id="{5070E122-82E7-44C7-9D6E-AADA7273B4F4}"/>
              </a:ext>
            </a:extLst>
          </p:cNvPr>
          <p:cNvSpPr/>
          <p:nvPr/>
        </p:nvSpPr>
        <p:spPr>
          <a:xfrm>
            <a:off x="3668098" y="660475"/>
            <a:ext cx="1077900" cy="15699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a:solidFill>
                  <a:srgbClr val="FFFFFF"/>
                </a:solidFill>
                <a:latin typeface="Calibri"/>
                <a:ea typeface="Calibri"/>
                <a:cs typeface="Calibri"/>
                <a:sym typeface="Calibri"/>
              </a:rPr>
              <a:t>Profiles &amp; Platform Subcommittee</a:t>
            </a:r>
            <a:endParaRPr sz="90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sng">
              <a:solidFill>
                <a:srgbClr val="FFFFFF"/>
              </a:solidFill>
              <a:latin typeface="Calibri"/>
              <a:ea typeface="Calibri"/>
              <a:cs typeface="Calibri"/>
              <a:sym typeface="Calibri"/>
            </a:endParaRPr>
          </a:p>
        </p:txBody>
      </p:sp>
      <p:cxnSp>
        <p:nvCxnSpPr>
          <p:cNvPr id="49" name="Google Shape;137;p13">
            <a:extLst>
              <a:ext uri="{FF2B5EF4-FFF2-40B4-BE49-F238E27FC236}">
                <a16:creationId xmlns:a16="http://schemas.microsoft.com/office/drawing/2014/main" id="{5DC5C19D-EA23-4CA0-BA7C-12A47F10F7B0}"/>
              </a:ext>
            </a:extLst>
          </p:cNvPr>
          <p:cNvCxnSpPr>
            <a:stCxn id="47" idx="2"/>
            <a:endCxn id="48" idx="1"/>
          </p:cNvCxnSpPr>
          <p:nvPr/>
        </p:nvCxnSpPr>
        <p:spPr>
          <a:xfrm rot="10800000" flipH="1">
            <a:off x="3440223" y="1445525"/>
            <a:ext cx="228000" cy="9699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50" name="Google Shape;138;p13">
            <a:extLst>
              <a:ext uri="{FF2B5EF4-FFF2-40B4-BE49-F238E27FC236}">
                <a16:creationId xmlns:a16="http://schemas.microsoft.com/office/drawing/2014/main" id="{EF2591BA-08BC-4C78-A561-84C4356CE47B}"/>
              </a:ext>
            </a:extLst>
          </p:cNvPr>
          <p:cNvSpPr/>
          <p:nvPr/>
        </p:nvSpPr>
        <p:spPr>
          <a:xfrm>
            <a:off x="4953348" y="662849"/>
            <a:ext cx="1080900" cy="12150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Linux class OSs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RTOSs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DMA</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Multi-processing</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Hypervisors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JITs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Overlays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IOMMU, Buses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Bootloaders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Distro coord/build/rel</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*BIs</a:t>
            </a:r>
            <a:endParaRPr sz="700">
              <a:solidFill>
                <a:srgbClr val="FFFFFF"/>
              </a:solidFill>
              <a:latin typeface="Calibri"/>
              <a:ea typeface="Calibri"/>
              <a:cs typeface="Calibri"/>
              <a:sym typeface="Calibri"/>
            </a:endParaRPr>
          </a:p>
        </p:txBody>
      </p:sp>
      <p:cxnSp>
        <p:nvCxnSpPr>
          <p:cNvPr id="51" name="Google Shape;139;p13">
            <a:extLst>
              <a:ext uri="{FF2B5EF4-FFF2-40B4-BE49-F238E27FC236}">
                <a16:creationId xmlns:a16="http://schemas.microsoft.com/office/drawing/2014/main" id="{A823FE61-E95C-43A8-BBA7-B54326F4B626}"/>
              </a:ext>
            </a:extLst>
          </p:cNvPr>
          <p:cNvCxnSpPr>
            <a:stCxn id="50" idx="1"/>
            <a:endCxn id="48" idx="3"/>
          </p:cNvCxnSpPr>
          <p:nvPr/>
        </p:nvCxnSpPr>
        <p:spPr>
          <a:xfrm flipH="1">
            <a:off x="4746048" y="1270349"/>
            <a:ext cx="207300" cy="175200"/>
          </a:xfrm>
          <a:prstGeom prst="bentConnector3">
            <a:avLst>
              <a:gd name="adj1" fmla="val 50012"/>
            </a:avLst>
          </a:prstGeom>
          <a:noFill/>
          <a:ln w="9525" cap="flat" cmpd="sng">
            <a:solidFill>
              <a:schemeClr val="dk2"/>
            </a:solidFill>
            <a:prstDash val="solid"/>
            <a:round/>
            <a:headEnd type="none" w="med" len="med"/>
            <a:tailEnd type="none" w="med" len="med"/>
          </a:ln>
        </p:spPr>
      </p:cxnSp>
      <p:sp>
        <p:nvSpPr>
          <p:cNvPr id="52" name="Google Shape;140;p13">
            <a:extLst>
              <a:ext uri="{FF2B5EF4-FFF2-40B4-BE49-F238E27FC236}">
                <a16:creationId xmlns:a16="http://schemas.microsoft.com/office/drawing/2014/main" id="{7E5F2260-CD1D-4BBF-BE36-F6F70DBCDF45}"/>
              </a:ext>
            </a:extLst>
          </p:cNvPr>
          <p:cNvSpPr/>
          <p:nvPr/>
        </p:nvSpPr>
        <p:spPr>
          <a:xfrm>
            <a:off x="3668098" y="2598775"/>
            <a:ext cx="1080900" cy="15699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Tool Chain &amp; Runtimes </a:t>
            </a:r>
            <a:r>
              <a:rPr lang="en" sz="900">
                <a:latin typeface="Calibri"/>
                <a:ea typeface="Calibri"/>
                <a:cs typeface="Calibri"/>
                <a:sym typeface="Calibri"/>
              </a:rPr>
              <a:t>Subcommittee</a:t>
            </a:r>
            <a:endParaRPr sz="9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a:latin typeface="Calibri"/>
              <a:ea typeface="Calibri"/>
              <a:cs typeface="Calibri"/>
              <a:sym typeface="Calibri"/>
            </a:endParaRPr>
          </a:p>
        </p:txBody>
      </p:sp>
      <p:sp>
        <p:nvSpPr>
          <p:cNvPr id="53" name="Google Shape;141;p13">
            <a:extLst>
              <a:ext uri="{FF2B5EF4-FFF2-40B4-BE49-F238E27FC236}">
                <a16:creationId xmlns:a16="http://schemas.microsoft.com/office/drawing/2014/main" id="{EDA0F8F8-4197-4373-ADE7-99F97DBD4D11}"/>
              </a:ext>
            </a:extLst>
          </p:cNvPr>
          <p:cNvSpPr/>
          <p:nvPr/>
        </p:nvSpPr>
        <p:spPr>
          <a:xfrm>
            <a:off x="4954248" y="2883925"/>
            <a:ext cx="10791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HPC SIG</a:t>
            </a:r>
            <a:endParaRPr sz="700">
              <a:solidFill>
                <a:srgbClr val="FFFFFF"/>
              </a:solidFill>
              <a:latin typeface="Calibri"/>
              <a:ea typeface="Calibri"/>
              <a:cs typeface="Calibri"/>
              <a:sym typeface="Calibri"/>
            </a:endParaRPr>
          </a:p>
        </p:txBody>
      </p:sp>
      <p:sp>
        <p:nvSpPr>
          <p:cNvPr id="54" name="Google Shape;142;p13">
            <a:extLst>
              <a:ext uri="{FF2B5EF4-FFF2-40B4-BE49-F238E27FC236}">
                <a16:creationId xmlns:a16="http://schemas.microsoft.com/office/drawing/2014/main" id="{15CA09F8-D1B0-4BEB-9519-BC5AFAD068F8}"/>
              </a:ext>
            </a:extLst>
          </p:cNvPr>
          <p:cNvSpPr/>
          <p:nvPr/>
        </p:nvSpPr>
        <p:spPr>
          <a:xfrm>
            <a:off x="4954248" y="2740688"/>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Code Speed SIG</a:t>
            </a:r>
            <a:endParaRPr sz="800" b="0" i="0" u="none" strike="noStrike" cap="none" dirty="0">
              <a:latin typeface="Arial"/>
              <a:ea typeface="Arial"/>
              <a:cs typeface="Arial"/>
              <a:sym typeface="Arial"/>
            </a:endParaRPr>
          </a:p>
        </p:txBody>
      </p:sp>
      <p:sp>
        <p:nvSpPr>
          <p:cNvPr id="55" name="Google Shape;143;p13">
            <a:extLst>
              <a:ext uri="{FF2B5EF4-FFF2-40B4-BE49-F238E27FC236}">
                <a16:creationId xmlns:a16="http://schemas.microsoft.com/office/drawing/2014/main" id="{3462A1F4-6F7E-40EA-B1A7-FAA67EDB443C}"/>
              </a:ext>
            </a:extLst>
          </p:cNvPr>
          <p:cNvSpPr/>
          <p:nvPr/>
        </p:nvSpPr>
        <p:spPr>
          <a:xfrm>
            <a:off x="4954248" y="259377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EABI TG</a:t>
            </a:r>
            <a:endParaRPr sz="800" b="0" i="0" u="none" strike="noStrike" cap="none">
              <a:solidFill>
                <a:srgbClr val="FFFFFF"/>
              </a:solidFill>
              <a:latin typeface="Arial"/>
              <a:ea typeface="Arial"/>
              <a:cs typeface="Arial"/>
              <a:sym typeface="Arial"/>
            </a:endParaRPr>
          </a:p>
        </p:txBody>
      </p:sp>
      <p:sp>
        <p:nvSpPr>
          <p:cNvPr id="56" name="Google Shape;144;p13">
            <a:extLst>
              <a:ext uri="{FF2B5EF4-FFF2-40B4-BE49-F238E27FC236}">
                <a16:creationId xmlns:a16="http://schemas.microsoft.com/office/drawing/2014/main" id="{6CE8D7CF-9DC9-4C92-AD5F-478A4A7A9653}"/>
              </a:ext>
            </a:extLst>
          </p:cNvPr>
          <p:cNvSpPr/>
          <p:nvPr/>
        </p:nvSpPr>
        <p:spPr>
          <a:xfrm>
            <a:off x="4954248" y="3325388"/>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750" dirty="0">
                <a:latin typeface="Calibri"/>
                <a:ea typeface="Calibri"/>
                <a:cs typeface="Calibri"/>
                <a:sym typeface="Calibri"/>
              </a:rPr>
              <a:t>Managed Runtime TG</a:t>
            </a:r>
            <a:endParaRPr sz="700" dirty="0">
              <a:latin typeface="Calibri"/>
              <a:ea typeface="Calibri"/>
              <a:cs typeface="Calibri"/>
              <a:sym typeface="Calibri"/>
            </a:endParaRPr>
          </a:p>
        </p:txBody>
      </p:sp>
      <p:sp>
        <p:nvSpPr>
          <p:cNvPr id="57" name="Google Shape;145;p13">
            <a:extLst>
              <a:ext uri="{FF2B5EF4-FFF2-40B4-BE49-F238E27FC236}">
                <a16:creationId xmlns:a16="http://schemas.microsoft.com/office/drawing/2014/main" id="{358C5A09-F756-4E17-BFCA-B9C6DB52E849}"/>
              </a:ext>
            </a:extLst>
          </p:cNvPr>
          <p:cNvSpPr/>
          <p:nvPr/>
        </p:nvSpPr>
        <p:spPr>
          <a:xfrm>
            <a:off x="4954248" y="3178113"/>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DB/App TG</a:t>
            </a:r>
            <a:endParaRPr sz="700" dirty="0">
              <a:latin typeface="Calibri"/>
              <a:ea typeface="Calibri"/>
              <a:cs typeface="Calibri"/>
              <a:sym typeface="Calibri"/>
            </a:endParaRPr>
          </a:p>
        </p:txBody>
      </p:sp>
      <p:sp>
        <p:nvSpPr>
          <p:cNvPr id="58" name="Google Shape;146;p13">
            <a:extLst>
              <a:ext uri="{FF2B5EF4-FFF2-40B4-BE49-F238E27FC236}">
                <a16:creationId xmlns:a16="http://schemas.microsoft.com/office/drawing/2014/main" id="{2A220B50-5EA4-4C5B-B7BA-3D9659C5784E}"/>
              </a:ext>
            </a:extLst>
          </p:cNvPr>
          <p:cNvSpPr/>
          <p:nvPr/>
        </p:nvSpPr>
        <p:spPr>
          <a:xfrm>
            <a:off x="4954248" y="3030838"/>
            <a:ext cx="10809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AI/ML/NLP TG</a:t>
            </a:r>
            <a:endParaRPr sz="700" dirty="0">
              <a:latin typeface="Calibri"/>
              <a:ea typeface="Calibri"/>
              <a:cs typeface="Calibri"/>
              <a:sym typeface="Calibri"/>
            </a:endParaRPr>
          </a:p>
        </p:txBody>
      </p:sp>
      <p:sp>
        <p:nvSpPr>
          <p:cNvPr id="59" name="Google Shape;147;p13">
            <a:extLst>
              <a:ext uri="{FF2B5EF4-FFF2-40B4-BE49-F238E27FC236}">
                <a16:creationId xmlns:a16="http://schemas.microsoft.com/office/drawing/2014/main" id="{9A7FF977-E933-4451-8CC6-744FFA6BF252}"/>
              </a:ext>
            </a:extLst>
          </p:cNvPr>
          <p:cNvSpPr/>
          <p:nvPr/>
        </p:nvSpPr>
        <p:spPr>
          <a:xfrm>
            <a:off x="4954248" y="3477019"/>
            <a:ext cx="1077900" cy="6840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Native code</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GCC</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LLVM</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Optimizer</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Profiler</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gdb</a:t>
            </a:r>
            <a:endParaRPr sz="700">
              <a:solidFill>
                <a:srgbClr val="FFFFFF"/>
              </a:solidFill>
              <a:latin typeface="Calibri"/>
              <a:ea typeface="Calibri"/>
              <a:cs typeface="Calibri"/>
              <a:sym typeface="Calibri"/>
            </a:endParaRPr>
          </a:p>
        </p:txBody>
      </p:sp>
      <p:cxnSp>
        <p:nvCxnSpPr>
          <p:cNvPr id="60" name="Google Shape;148;p13">
            <a:extLst>
              <a:ext uri="{FF2B5EF4-FFF2-40B4-BE49-F238E27FC236}">
                <a16:creationId xmlns:a16="http://schemas.microsoft.com/office/drawing/2014/main" id="{D69006C0-0FB7-44CA-B79E-22127AA2DE83}"/>
              </a:ext>
            </a:extLst>
          </p:cNvPr>
          <p:cNvCxnSpPr>
            <a:stCxn id="59" idx="1"/>
            <a:endCxn id="52" idx="3"/>
          </p:cNvCxnSpPr>
          <p:nvPr/>
        </p:nvCxnSpPr>
        <p:spPr>
          <a:xfrm rot="10800000">
            <a:off x="4749048" y="3383719"/>
            <a:ext cx="205200" cy="4353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1" name="Google Shape;149;p13">
            <a:extLst>
              <a:ext uri="{FF2B5EF4-FFF2-40B4-BE49-F238E27FC236}">
                <a16:creationId xmlns:a16="http://schemas.microsoft.com/office/drawing/2014/main" id="{BDD8088D-BD12-46AB-8519-20913FD575FD}"/>
              </a:ext>
            </a:extLst>
          </p:cNvPr>
          <p:cNvCxnSpPr>
            <a:stCxn id="55" idx="1"/>
            <a:endCxn id="52" idx="3"/>
          </p:cNvCxnSpPr>
          <p:nvPr/>
        </p:nvCxnSpPr>
        <p:spPr>
          <a:xfrm flipH="1">
            <a:off x="4749048" y="2657825"/>
            <a:ext cx="205200" cy="726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2" name="Google Shape;150;p13">
            <a:extLst>
              <a:ext uri="{FF2B5EF4-FFF2-40B4-BE49-F238E27FC236}">
                <a16:creationId xmlns:a16="http://schemas.microsoft.com/office/drawing/2014/main" id="{E616609C-D604-4517-9729-2993522F5E82}"/>
              </a:ext>
            </a:extLst>
          </p:cNvPr>
          <p:cNvCxnSpPr>
            <a:stCxn id="53" idx="1"/>
            <a:endCxn id="52" idx="3"/>
          </p:cNvCxnSpPr>
          <p:nvPr/>
        </p:nvCxnSpPr>
        <p:spPr>
          <a:xfrm flipH="1">
            <a:off x="4749048" y="2947975"/>
            <a:ext cx="205200" cy="435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3" name="Google Shape;151;p13">
            <a:extLst>
              <a:ext uri="{FF2B5EF4-FFF2-40B4-BE49-F238E27FC236}">
                <a16:creationId xmlns:a16="http://schemas.microsoft.com/office/drawing/2014/main" id="{77D3F8C7-3E7A-4638-A8E9-07B9E4D8DB6C}"/>
              </a:ext>
            </a:extLst>
          </p:cNvPr>
          <p:cNvCxnSpPr>
            <a:stCxn id="54" idx="1"/>
            <a:endCxn id="52" idx="3"/>
          </p:cNvCxnSpPr>
          <p:nvPr/>
        </p:nvCxnSpPr>
        <p:spPr>
          <a:xfrm flipH="1">
            <a:off x="4749048" y="2804738"/>
            <a:ext cx="205200" cy="579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4" name="Google Shape;152;p13">
            <a:extLst>
              <a:ext uri="{FF2B5EF4-FFF2-40B4-BE49-F238E27FC236}">
                <a16:creationId xmlns:a16="http://schemas.microsoft.com/office/drawing/2014/main" id="{DC728ED0-B4F6-4E8F-B1CA-9A145CEF9CA8}"/>
              </a:ext>
            </a:extLst>
          </p:cNvPr>
          <p:cNvCxnSpPr>
            <a:stCxn id="58" idx="1"/>
            <a:endCxn id="52" idx="3"/>
          </p:cNvCxnSpPr>
          <p:nvPr/>
        </p:nvCxnSpPr>
        <p:spPr>
          <a:xfrm flipH="1">
            <a:off x="4749048" y="3094888"/>
            <a:ext cx="205200" cy="288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5" name="Google Shape;153;p13">
            <a:extLst>
              <a:ext uri="{FF2B5EF4-FFF2-40B4-BE49-F238E27FC236}">
                <a16:creationId xmlns:a16="http://schemas.microsoft.com/office/drawing/2014/main" id="{C92B7372-E199-4682-9F89-5623FD0AD044}"/>
              </a:ext>
            </a:extLst>
          </p:cNvPr>
          <p:cNvCxnSpPr>
            <a:stCxn id="57" idx="1"/>
            <a:endCxn id="52" idx="3"/>
          </p:cNvCxnSpPr>
          <p:nvPr/>
        </p:nvCxnSpPr>
        <p:spPr>
          <a:xfrm flipH="1">
            <a:off x="4749048" y="3242163"/>
            <a:ext cx="205200" cy="1416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6" name="Google Shape;154;p13">
            <a:extLst>
              <a:ext uri="{FF2B5EF4-FFF2-40B4-BE49-F238E27FC236}">
                <a16:creationId xmlns:a16="http://schemas.microsoft.com/office/drawing/2014/main" id="{3B9C41B5-F3E5-4568-BD44-251426CA7025}"/>
              </a:ext>
            </a:extLst>
          </p:cNvPr>
          <p:cNvCxnSpPr>
            <a:stCxn id="56" idx="1"/>
            <a:endCxn id="52" idx="3"/>
          </p:cNvCxnSpPr>
          <p:nvPr/>
        </p:nvCxnSpPr>
        <p:spPr>
          <a:xfrm rot="10800000">
            <a:off x="4749048" y="3383738"/>
            <a:ext cx="205200" cy="5700"/>
          </a:xfrm>
          <a:prstGeom prst="bentConnector3">
            <a:avLst>
              <a:gd name="adj1" fmla="val 50012"/>
            </a:avLst>
          </a:prstGeom>
          <a:noFill/>
          <a:ln w="9525" cap="flat" cmpd="sng">
            <a:solidFill>
              <a:schemeClr val="dk2"/>
            </a:solidFill>
            <a:prstDash val="solid"/>
            <a:round/>
            <a:headEnd type="none" w="med" len="med"/>
            <a:tailEnd type="none" w="med" len="med"/>
          </a:ln>
        </p:spPr>
      </p:cxnSp>
      <p:sp>
        <p:nvSpPr>
          <p:cNvPr id="67" name="Google Shape;155;p13">
            <a:extLst>
              <a:ext uri="{FF2B5EF4-FFF2-40B4-BE49-F238E27FC236}">
                <a16:creationId xmlns:a16="http://schemas.microsoft.com/office/drawing/2014/main" id="{B09444B1-63A9-4D7E-8DC8-F536BE693A0A}"/>
              </a:ext>
            </a:extLst>
          </p:cNvPr>
          <p:cNvSpPr/>
          <p:nvPr/>
        </p:nvSpPr>
        <p:spPr>
          <a:xfrm>
            <a:off x="4953348" y="1934402"/>
            <a:ext cx="1080900" cy="296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Profiles</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MCU profile</a:t>
            </a:r>
            <a:endParaRPr sz="700">
              <a:solidFill>
                <a:srgbClr val="FFFFFF"/>
              </a:solidFill>
              <a:latin typeface="Calibri"/>
              <a:ea typeface="Calibri"/>
              <a:cs typeface="Calibri"/>
              <a:sym typeface="Calibri"/>
            </a:endParaRPr>
          </a:p>
        </p:txBody>
      </p:sp>
      <p:cxnSp>
        <p:nvCxnSpPr>
          <p:cNvPr id="68" name="Google Shape;156;p13">
            <a:extLst>
              <a:ext uri="{FF2B5EF4-FFF2-40B4-BE49-F238E27FC236}">
                <a16:creationId xmlns:a16="http://schemas.microsoft.com/office/drawing/2014/main" id="{A3CAA5DC-6A0D-4B18-BED8-6D8231F2DBB4}"/>
              </a:ext>
            </a:extLst>
          </p:cNvPr>
          <p:cNvCxnSpPr>
            <a:stCxn id="67" idx="1"/>
            <a:endCxn id="48" idx="3"/>
          </p:cNvCxnSpPr>
          <p:nvPr/>
        </p:nvCxnSpPr>
        <p:spPr>
          <a:xfrm rot="10800000">
            <a:off x="4746048" y="1445552"/>
            <a:ext cx="207300" cy="636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9" name="Google Shape;157;p13">
            <a:extLst>
              <a:ext uri="{FF2B5EF4-FFF2-40B4-BE49-F238E27FC236}">
                <a16:creationId xmlns:a16="http://schemas.microsoft.com/office/drawing/2014/main" id="{5D202BED-C761-4B42-B643-A1D138102816}"/>
              </a:ext>
            </a:extLst>
          </p:cNvPr>
          <p:cNvCxnSpPr>
            <a:stCxn id="47" idx="2"/>
            <a:endCxn id="52" idx="1"/>
          </p:cNvCxnSpPr>
          <p:nvPr/>
        </p:nvCxnSpPr>
        <p:spPr>
          <a:xfrm>
            <a:off x="3440223" y="2415425"/>
            <a:ext cx="228000" cy="9684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70" name="Google Shape;158;p13">
            <a:extLst>
              <a:ext uri="{FF2B5EF4-FFF2-40B4-BE49-F238E27FC236}">
                <a16:creationId xmlns:a16="http://schemas.microsoft.com/office/drawing/2014/main" id="{B3D40E5D-D3EC-4839-A6B9-1A0EA3BC62D1}"/>
              </a:ext>
            </a:extLst>
          </p:cNvPr>
          <p:cNvSpPr/>
          <p:nvPr/>
        </p:nvSpPr>
        <p:spPr>
          <a:xfrm>
            <a:off x="6253711" y="3682773"/>
            <a:ext cx="856800" cy="3285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Virtual machines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Interpreters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JITs</a:t>
            </a:r>
            <a:endParaRPr sz="700">
              <a:solidFill>
                <a:srgbClr val="FFFFFF"/>
              </a:solidFill>
              <a:latin typeface="Calibri"/>
              <a:ea typeface="Calibri"/>
              <a:cs typeface="Calibri"/>
              <a:sym typeface="Calibri"/>
            </a:endParaRPr>
          </a:p>
        </p:txBody>
      </p:sp>
      <p:sp>
        <p:nvSpPr>
          <p:cNvPr id="71" name="Google Shape;159;p13">
            <a:extLst>
              <a:ext uri="{FF2B5EF4-FFF2-40B4-BE49-F238E27FC236}">
                <a16:creationId xmlns:a16="http://schemas.microsoft.com/office/drawing/2014/main" id="{43689553-CBC6-4716-B18B-68EF57988144}"/>
              </a:ext>
            </a:extLst>
          </p:cNvPr>
          <p:cNvSpPr/>
          <p:nvPr/>
        </p:nvSpPr>
        <p:spPr>
          <a:xfrm>
            <a:off x="6250073" y="3141876"/>
            <a:ext cx="864300" cy="4359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Frameworks (Spark, Hadoop, etc.)</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sp>
        <p:nvSpPr>
          <p:cNvPr id="72" name="Google Shape;160;p13">
            <a:extLst>
              <a:ext uri="{FF2B5EF4-FFF2-40B4-BE49-F238E27FC236}">
                <a16:creationId xmlns:a16="http://schemas.microsoft.com/office/drawing/2014/main" id="{78B40E2A-473C-46C4-800A-CDF5ED3961CF}"/>
              </a:ext>
            </a:extLst>
          </p:cNvPr>
          <p:cNvSpPr/>
          <p:nvPr/>
        </p:nvSpPr>
        <p:spPr>
          <a:xfrm>
            <a:off x="6246681" y="2870068"/>
            <a:ext cx="8643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Libraries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sp>
        <p:nvSpPr>
          <p:cNvPr id="73" name="Google Shape;161;p13">
            <a:extLst>
              <a:ext uri="{FF2B5EF4-FFF2-40B4-BE49-F238E27FC236}">
                <a16:creationId xmlns:a16="http://schemas.microsoft.com/office/drawing/2014/main" id="{2FF30A2E-9CCB-407D-B388-1B12AD6E37C6}"/>
              </a:ext>
            </a:extLst>
          </p:cNvPr>
          <p:cNvSpPr/>
          <p:nvPr/>
        </p:nvSpPr>
        <p:spPr>
          <a:xfrm>
            <a:off x="6245873" y="2588525"/>
            <a:ext cx="8643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Libraries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cxnSp>
        <p:nvCxnSpPr>
          <p:cNvPr id="74" name="Google Shape;162;p13">
            <a:extLst>
              <a:ext uri="{FF2B5EF4-FFF2-40B4-BE49-F238E27FC236}">
                <a16:creationId xmlns:a16="http://schemas.microsoft.com/office/drawing/2014/main" id="{DDCF0118-172A-4F89-857F-BDC712EEB89B}"/>
              </a:ext>
            </a:extLst>
          </p:cNvPr>
          <p:cNvCxnSpPr>
            <a:stCxn id="73" idx="1"/>
            <a:endCxn id="53" idx="3"/>
          </p:cNvCxnSpPr>
          <p:nvPr/>
        </p:nvCxnSpPr>
        <p:spPr>
          <a:xfrm flipH="1">
            <a:off x="6033473" y="2709575"/>
            <a:ext cx="212400" cy="238500"/>
          </a:xfrm>
          <a:prstGeom prst="bentConnector3">
            <a:avLst>
              <a:gd name="adj1" fmla="val 50029"/>
            </a:avLst>
          </a:prstGeom>
          <a:noFill/>
          <a:ln w="9525" cap="flat" cmpd="sng">
            <a:solidFill>
              <a:schemeClr val="dk2"/>
            </a:solidFill>
            <a:prstDash val="solid"/>
            <a:round/>
            <a:headEnd type="none" w="med" len="med"/>
            <a:tailEnd type="none" w="med" len="med"/>
          </a:ln>
        </p:spPr>
      </p:cxnSp>
      <p:cxnSp>
        <p:nvCxnSpPr>
          <p:cNvPr id="75" name="Google Shape;163;p13">
            <a:extLst>
              <a:ext uri="{FF2B5EF4-FFF2-40B4-BE49-F238E27FC236}">
                <a16:creationId xmlns:a16="http://schemas.microsoft.com/office/drawing/2014/main" id="{2631782B-D687-4603-B6DE-594DE7781F31}"/>
              </a:ext>
            </a:extLst>
          </p:cNvPr>
          <p:cNvCxnSpPr>
            <a:stCxn id="72" idx="1"/>
            <a:endCxn id="58" idx="3"/>
          </p:cNvCxnSpPr>
          <p:nvPr/>
        </p:nvCxnSpPr>
        <p:spPr>
          <a:xfrm flipH="1">
            <a:off x="6035181" y="2991118"/>
            <a:ext cx="211500" cy="103800"/>
          </a:xfrm>
          <a:prstGeom prst="bentConnector3">
            <a:avLst>
              <a:gd name="adj1" fmla="val 50008"/>
            </a:avLst>
          </a:prstGeom>
          <a:noFill/>
          <a:ln w="9525" cap="flat" cmpd="sng">
            <a:solidFill>
              <a:schemeClr val="dk2"/>
            </a:solidFill>
            <a:prstDash val="solid"/>
            <a:round/>
            <a:headEnd type="none" w="med" len="med"/>
            <a:tailEnd type="none" w="med" len="med"/>
          </a:ln>
        </p:spPr>
      </p:cxnSp>
      <p:cxnSp>
        <p:nvCxnSpPr>
          <p:cNvPr id="76" name="Google Shape;164;p13">
            <a:extLst>
              <a:ext uri="{FF2B5EF4-FFF2-40B4-BE49-F238E27FC236}">
                <a16:creationId xmlns:a16="http://schemas.microsoft.com/office/drawing/2014/main" id="{9CB9A7A3-8B2B-4FB0-9421-C1A3DD90F096}"/>
              </a:ext>
            </a:extLst>
          </p:cNvPr>
          <p:cNvCxnSpPr>
            <a:stCxn id="71" idx="1"/>
            <a:endCxn id="57" idx="3"/>
          </p:cNvCxnSpPr>
          <p:nvPr/>
        </p:nvCxnSpPr>
        <p:spPr>
          <a:xfrm rot="10800000">
            <a:off x="6033473" y="3242226"/>
            <a:ext cx="216600" cy="117600"/>
          </a:xfrm>
          <a:prstGeom prst="bentConnector3">
            <a:avLst>
              <a:gd name="adj1" fmla="val 50029"/>
            </a:avLst>
          </a:prstGeom>
          <a:noFill/>
          <a:ln w="9525" cap="flat" cmpd="sng">
            <a:solidFill>
              <a:schemeClr val="dk2"/>
            </a:solidFill>
            <a:prstDash val="solid"/>
            <a:round/>
            <a:headEnd type="none" w="med" len="med"/>
            <a:tailEnd type="none" w="med" len="med"/>
          </a:ln>
        </p:spPr>
      </p:cxnSp>
      <p:cxnSp>
        <p:nvCxnSpPr>
          <p:cNvPr id="77" name="Google Shape;165;p13">
            <a:extLst>
              <a:ext uri="{FF2B5EF4-FFF2-40B4-BE49-F238E27FC236}">
                <a16:creationId xmlns:a16="http://schemas.microsoft.com/office/drawing/2014/main" id="{324BA5B6-B8F2-4B1F-AAA2-33DBC7CEA2A6}"/>
              </a:ext>
            </a:extLst>
          </p:cNvPr>
          <p:cNvCxnSpPr>
            <a:stCxn id="70" idx="1"/>
            <a:endCxn id="56" idx="3"/>
          </p:cNvCxnSpPr>
          <p:nvPr/>
        </p:nvCxnSpPr>
        <p:spPr>
          <a:xfrm rot="10800000">
            <a:off x="6033211" y="3389523"/>
            <a:ext cx="220500" cy="457500"/>
          </a:xfrm>
          <a:prstGeom prst="bentConnector3">
            <a:avLst>
              <a:gd name="adj1" fmla="val 49969"/>
            </a:avLst>
          </a:prstGeom>
          <a:noFill/>
          <a:ln w="9525" cap="flat" cmpd="sng">
            <a:solidFill>
              <a:schemeClr val="dk2"/>
            </a:solidFill>
            <a:prstDash val="solid"/>
            <a:round/>
            <a:headEnd type="none" w="med" len="med"/>
            <a:tailEnd type="none" w="med" len="med"/>
          </a:ln>
        </p:spPr>
      </p:cxnSp>
      <p:grpSp>
        <p:nvGrpSpPr>
          <p:cNvPr id="78" name="Google Shape;166;p13">
            <a:extLst>
              <a:ext uri="{FF2B5EF4-FFF2-40B4-BE49-F238E27FC236}">
                <a16:creationId xmlns:a16="http://schemas.microsoft.com/office/drawing/2014/main" id="{9F5B1752-ECA7-4D32-B061-12D5A7A966AE}"/>
              </a:ext>
            </a:extLst>
          </p:cNvPr>
          <p:cNvGrpSpPr/>
          <p:nvPr/>
        </p:nvGrpSpPr>
        <p:grpSpPr>
          <a:xfrm>
            <a:off x="5988348" y="4633520"/>
            <a:ext cx="2947482" cy="407068"/>
            <a:chOff x="3199032" y="4248175"/>
            <a:chExt cx="2372313" cy="484200"/>
          </a:xfrm>
        </p:grpSpPr>
        <p:sp>
          <p:nvSpPr>
            <p:cNvPr id="84" name="Google Shape;167;p13">
              <a:extLst>
                <a:ext uri="{FF2B5EF4-FFF2-40B4-BE49-F238E27FC236}">
                  <a16:creationId xmlns:a16="http://schemas.microsoft.com/office/drawing/2014/main" id="{57BA97C0-F482-4276-9EE1-708686644850}"/>
                </a:ext>
              </a:extLst>
            </p:cNvPr>
            <p:cNvSpPr/>
            <p:nvPr/>
          </p:nvSpPr>
          <p:spPr>
            <a:xfrm>
              <a:off x="3199068" y="4248175"/>
              <a:ext cx="790733" cy="2421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SC: Standing Committee</a:t>
              </a:r>
              <a:endParaRPr sz="600">
                <a:solidFill>
                  <a:srgbClr val="FFFFFF"/>
                </a:solidFill>
                <a:latin typeface="Calibri"/>
                <a:ea typeface="Calibri"/>
                <a:cs typeface="Calibri"/>
                <a:sym typeface="Calibri"/>
              </a:endParaRPr>
            </a:p>
          </p:txBody>
        </p:sp>
        <p:sp>
          <p:nvSpPr>
            <p:cNvPr id="85" name="Google Shape;168;p13">
              <a:extLst>
                <a:ext uri="{FF2B5EF4-FFF2-40B4-BE49-F238E27FC236}">
                  <a16:creationId xmlns:a16="http://schemas.microsoft.com/office/drawing/2014/main" id="{6CB9D0EF-0970-4C07-ABD6-23CE9781E1C9}"/>
                </a:ext>
              </a:extLst>
            </p:cNvPr>
            <p:cNvSpPr/>
            <p:nvPr/>
          </p:nvSpPr>
          <p:spPr>
            <a:xfrm>
              <a:off x="3989806" y="4248175"/>
              <a:ext cx="790800" cy="242100"/>
            </a:xfrm>
            <a:prstGeom prst="rect">
              <a:avLst/>
            </a:prstGeom>
            <a:solidFill>
              <a:srgbClr val="4472C4"/>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TS: Technical Subcommittee</a:t>
              </a:r>
              <a:endParaRPr sz="600">
                <a:solidFill>
                  <a:srgbClr val="FFFFFF"/>
                </a:solidFill>
                <a:latin typeface="Calibri"/>
                <a:ea typeface="Calibri"/>
                <a:cs typeface="Calibri"/>
                <a:sym typeface="Calibri"/>
              </a:endParaRPr>
            </a:p>
          </p:txBody>
        </p:sp>
        <p:sp>
          <p:nvSpPr>
            <p:cNvPr id="86" name="Google Shape;169;p13">
              <a:extLst>
                <a:ext uri="{FF2B5EF4-FFF2-40B4-BE49-F238E27FC236}">
                  <a16:creationId xmlns:a16="http://schemas.microsoft.com/office/drawing/2014/main" id="{17750C94-6F86-4C41-AAD6-FB503C774079}"/>
                </a:ext>
              </a:extLst>
            </p:cNvPr>
            <p:cNvSpPr/>
            <p:nvPr/>
          </p:nvSpPr>
          <p:spPr>
            <a:xfrm>
              <a:off x="4780544" y="4248175"/>
              <a:ext cx="790733" cy="242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dirty="0">
                  <a:solidFill>
                    <a:srgbClr val="FFFFFF"/>
                  </a:solidFill>
                  <a:latin typeface="Calibri"/>
                  <a:ea typeface="Calibri"/>
                  <a:cs typeface="Calibri"/>
                  <a:sym typeface="Calibri"/>
                </a:rPr>
                <a:t>TG: Task Group</a:t>
              </a:r>
              <a:br>
                <a:rPr lang="en" sz="600" dirty="0">
                  <a:solidFill>
                    <a:srgbClr val="FFFFFF"/>
                  </a:solidFill>
                  <a:latin typeface="Calibri"/>
                  <a:ea typeface="Calibri"/>
                  <a:cs typeface="Calibri"/>
                  <a:sym typeface="Calibri"/>
                </a:rPr>
              </a:br>
              <a:r>
                <a:rPr lang="en" sz="600" dirty="0">
                  <a:solidFill>
                    <a:srgbClr val="FFFFFF"/>
                  </a:solidFill>
                  <a:latin typeface="Calibri"/>
                  <a:ea typeface="Calibri"/>
                  <a:cs typeface="Calibri"/>
                  <a:sym typeface="Calibri"/>
                </a:rPr>
                <a:t>SIG: Special Interest</a:t>
              </a:r>
              <a:endParaRPr sz="600" dirty="0">
                <a:solidFill>
                  <a:srgbClr val="FFFFFF"/>
                </a:solidFill>
                <a:latin typeface="Calibri"/>
                <a:ea typeface="Calibri"/>
                <a:cs typeface="Calibri"/>
                <a:sym typeface="Calibri"/>
              </a:endParaRPr>
            </a:p>
          </p:txBody>
        </p:sp>
        <p:sp>
          <p:nvSpPr>
            <p:cNvPr id="87" name="Google Shape;170;p13">
              <a:extLst>
                <a:ext uri="{FF2B5EF4-FFF2-40B4-BE49-F238E27FC236}">
                  <a16:creationId xmlns:a16="http://schemas.microsoft.com/office/drawing/2014/main" id="{54B0B823-3350-4320-B15F-FC9FB181562D}"/>
                </a:ext>
              </a:extLst>
            </p:cNvPr>
            <p:cNvSpPr/>
            <p:nvPr/>
          </p:nvSpPr>
          <p:spPr>
            <a:xfrm>
              <a:off x="3989807" y="4490275"/>
              <a:ext cx="790800" cy="2421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Completed</a:t>
              </a:r>
              <a:endParaRPr sz="600">
                <a:solidFill>
                  <a:srgbClr val="FFFFFF"/>
                </a:solidFill>
                <a:latin typeface="Calibri"/>
                <a:ea typeface="Calibri"/>
                <a:cs typeface="Calibri"/>
                <a:sym typeface="Calibri"/>
              </a:endParaRPr>
            </a:p>
          </p:txBody>
        </p:sp>
        <p:sp>
          <p:nvSpPr>
            <p:cNvPr id="88" name="Google Shape;171;p13">
              <a:extLst>
                <a:ext uri="{FF2B5EF4-FFF2-40B4-BE49-F238E27FC236}">
                  <a16:creationId xmlns:a16="http://schemas.microsoft.com/office/drawing/2014/main" id="{522DCA81-9A8A-488C-A807-DF40A4A7EE47}"/>
                </a:ext>
              </a:extLst>
            </p:cNvPr>
            <p:cNvSpPr/>
            <p:nvPr/>
          </p:nvSpPr>
          <p:spPr>
            <a:xfrm>
              <a:off x="4780545" y="4490275"/>
              <a:ext cx="7908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Area of Responsibility</a:t>
              </a:r>
              <a:endParaRPr sz="600">
                <a:solidFill>
                  <a:srgbClr val="FFFFFF"/>
                </a:solidFill>
                <a:latin typeface="Calibri"/>
                <a:ea typeface="Calibri"/>
                <a:cs typeface="Calibri"/>
                <a:sym typeface="Calibri"/>
              </a:endParaRPr>
            </a:p>
          </p:txBody>
        </p:sp>
        <p:sp>
          <p:nvSpPr>
            <p:cNvPr id="89" name="Google Shape;172;p13">
              <a:extLst>
                <a:ext uri="{FF2B5EF4-FFF2-40B4-BE49-F238E27FC236}">
                  <a16:creationId xmlns:a16="http://schemas.microsoft.com/office/drawing/2014/main" id="{03D7AF8D-9B67-4897-A509-97C4404F7E8B}"/>
                </a:ext>
              </a:extLst>
            </p:cNvPr>
            <p:cNvSpPr/>
            <p:nvPr/>
          </p:nvSpPr>
          <p:spPr>
            <a:xfrm>
              <a:off x="3199032" y="4490275"/>
              <a:ext cx="790800" cy="242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dirty="0">
                  <a:latin typeface="Calibri"/>
                  <a:ea typeface="Calibri"/>
                  <a:cs typeface="Calibri"/>
                  <a:sym typeface="Calibri"/>
                </a:rPr>
                <a:t>Proposed</a:t>
              </a:r>
              <a:endParaRPr sz="600" dirty="0">
                <a:latin typeface="Calibri"/>
                <a:ea typeface="Calibri"/>
                <a:cs typeface="Calibri"/>
                <a:sym typeface="Calibri"/>
              </a:endParaRPr>
            </a:p>
          </p:txBody>
        </p:sp>
      </p:grpSp>
      <p:sp>
        <p:nvSpPr>
          <p:cNvPr id="79" name="Google Shape;74;p13">
            <a:extLst>
              <a:ext uri="{FF2B5EF4-FFF2-40B4-BE49-F238E27FC236}">
                <a16:creationId xmlns:a16="http://schemas.microsoft.com/office/drawing/2014/main" id="{D9E6D910-F10B-49D8-86AD-B5DB1091C13C}"/>
              </a:ext>
            </a:extLst>
          </p:cNvPr>
          <p:cNvSpPr/>
          <p:nvPr/>
        </p:nvSpPr>
        <p:spPr>
          <a:xfrm>
            <a:off x="658148" y="3233252"/>
            <a:ext cx="1079100" cy="4575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900">
                <a:solidFill>
                  <a:srgbClr val="FFFFFF"/>
                </a:solidFill>
                <a:latin typeface="Calibri"/>
                <a:ea typeface="Calibri"/>
                <a:cs typeface="Calibri"/>
                <a:sym typeface="Calibri"/>
              </a:rPr>
              <a:t>SOC Infrastructure Subcommittee</a:t>
            </a:r>
            <a:endParaRPr sz="900" b="0" i="0" strike="noStrike" cap="none">
              <a:solidFill>
                <a:srgbClr val="FFFFFF"/>
              </a:solidFill>
              <a:latin typeface="Arial"/>
              <a:ea typeface="Arial"/>
              <a:cs typeface="Arial"/>
              <a:sym typeface="Arial"/>
            </a:endParaRPr>
          </a:p>
        </p:txBody>
      </p:sp>
      <p:sp>
        <p:nvSpPr>
          <p:cNvPr id="80" name="Google Shape;173;p13">
            <a:extLst>
              <a:ext uri="{FF2B5EF4-FFF2-40B4-BE49-F238E27FC236}">
                <a16:creationId xmlns:a16="http://schemas.microsoft.com/office/drawing/2014/main" id="{EE4F583D-6862-43FA-AE73-F03C9E62E287}"/>
              </a:ext>
            </a:extLst>
          </p:cNvPr>
          <p:cNvSpPr/>
          <p:nvPr/>
        </p:nvSpPr>
        <p:spPr>
          <a:xfrm>
            <a:off x="4953098" y="228262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Config TG</a:t>
            </a:r>
            <a:endParaRPr sz="800" b="0" i="0" u="none" strike="noStrike" cap="none">
              <a:solidFill>
                <a:srgbClr val="FFFFFF"/>
              </a:solidFill>
              <a:latin typeface="Arial"/>
              <a:ea typeface="Arial"/>
              <a:cs typeface="Arial"/>
              <a:sym typeface="Arial"/>
            </a:endParaRPr>
          </a:p>
        </p:txBody>
      </p:sp>
      <p:cxnSp>
        <p:nvCxnSpPr>
          <p:cNvPr id="81" name="Google Shape;174;p13">
            <a:extLst>
              <a:ext uri="{FF2B5EF4-FFF2-40B4-BE49-F238E27FC236}">
                <a16:creationId xmlns:a16="http://schemas.microsoft.com/office/drawing/2014/main" id="{B58BD3F6-FEAF-4965-915F-6692602F6770}"/>
              </a:ext>
            </a:extLst>
          </p:cNvPr>
          <p:cNvCxnSpPr>
            <a:stCxn id="80" idx="1"/>
            <a:endCxn id="48" idx="3"/>
          </p:cNvCxnSpPr>
          <p:nvPr/>
        </p:nvCxnSpPr>
        <p:spPr>
          <a:xfrm rot="10800000">
            <a:off x="4746098" y="1445475"/>
            <a:ext cx="207000" cy="901200"/>
          </a:xfrm>
          <a:prstGeom prst="bentConnector3">
            <a:avLst>
              <a:gd name="adj1" fmla="val 50024"/>
            </a:avLst>
          </a:prstGeom>
          <a:noFill/>
          <a:ln w="9525" cap="flat" cmpd="sng">
            <a:solidFill>
              <a:schemeClr val="dk2"/>
            </a:solidFill>
            <a:prstDash val="solid"/>
            <a:round/>
            <a:headEnd type="none" w="med" len="med"/>
            <a:tailEnd type="none" w="med" len="med"/>
          </a:ln>
        </p:spPr>
      </p:cxnSp>
      <p:sp>
        <p:nvSpPr>
          <p:cNvPr id="82" name="Google Shape;175;p13">
            <a:extLst>
              <a:ext uri="{FF2B5EF4-FFF2-40B4-BE49-F238E27FC236}">
                <a16:creationId xmlns:a16="http://schemas.microsoft.com/office/drawing/2014/main" id="{E50BC8FE-17D2-4390-8E25-CEC587FA4800}"/>
              </a:ext>
            </a:extLst>
          </p:cNvPr>
          <p:cNvSpPr/>
          <p:nvPr/>
        </p:nvSpPr>
        <p:spPr>
          <a:xfrm>
            <a:off x="1918698" y="4367388"/>
            <a:ext cx="1083000" cy="296620"/>
          </a:xfrm>
          <a:prstGeom prst="rect">
            <a:avLst/>
          </a:prstGeom>
          <a:solidFill>
            <a:srgbClr val="999999"/>
          </a:solidFill>
          <a:ln w="9525" cap="flat" cmpd="sng">
            <a:solidFill>
              <a:srgbClr val="31538F"/>
            </a:solidFill>
            <a:prstDash val="solid"/>
            <a:round/>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86995" algn="l" rtl="0">
              <a:lnSpc>
                <a:spcPct val="100000"/>
              </a:lnSpc>
              <a:spcBef>
                <a:spcPts val="0"/>
              </a:spcBef>
              <a:spcAft>
                <a:spcPts val="0"/>
              </a:spcAft>
              <a:buClr>
                <a:srgbClr val="FFFFFF"/>
              </a:buClr>
              <a:buSzPts val="650"/>
              <a:buChar char="•"/>
            </a:pPr>
            <a:r>
              <a:rPr lang="en" sz="650">
                <a:solidFill>
                  <a:srgbClr val="FFFFFF"/>
                </a:solidFill>
                <a:latin typeface="Calibri"/>
                <a:ea typeface="Calibri"/>
                <a:cs typeface="Calibri"/>
                <a:sym typeface="Calibri"/>
              </a:rPr>
              <a:t>Toolchain improvements</a:t>
            </a:r>
            <a:endParaRPr sz="650">
              <a:solidFill>
                <a:srgbClr val="FFFFFF"/>
              </a:solidFill>
              <a:latin typeface="Calibri"/>
              <a:ea typeface="Calibri"/>
              <a:cs typeface="Calibri"/>
              <a:sym typeface="Calibri"/>
            </a:endParaRPr>
          </a:p>
          <a:p>
            <a:pPr marL="45720" marR="0" lvl="0" indent="-86995" algn="l" rtl="0">
              <a:lnSpc>
                <a:spcPct val="100000"/>
              </a:lnSpc>
              <a:spcBef>
                <a:spcPts val="0"/>
              </a:spcBef>
              <a:spcAft>
                <a:spcPts val="0"/>
              </a:spcAft>
              <a:buClr>
                <a:srgbClr val="FFFFFF"/>
              </a:buClr>
              <a:buSzPts val="650"/>
              <a:buChar char="•"/>
            </a:pPr>
            <a:r>
              <a:rPr lang="en" sz="650">
                <a:solidFill>
                  <a:srgbClr val="FFFFFF"/>
                </a:solidFill>
                <a:latin typeface="Calibri"/>
                <a:ea typeface="Calibri"/>
                <a:cs typeface="Calibri"/>
                <a:sym typeface="Calibri"/>
              </a:rPr>
              <a:t>Further extensions</a:t>
            </a:r>
            <a:endParaRPr sz="650">
              <a:solidFill>
                <a:srgbClr val="FFFFFF"/>
              </a:solidFill>
              <a:latin typeface="Calibri"/>
              <a:ea typeface="Calibri"/>
              <a:cs typeface="Calibri"/>
              <a:sym typeface="Calibri"/>
            </a:endParaRPr>
          </a:p>
        </p:txBody>
      </p:sp>
      <p:cxnSp>
        <p:nvCxnSpPr>
          <p:cNvPr id="83" name="Google Shape;176;p13">
            <a:extLst>
              <a:ext uri="{FF2B5EF4-FFF2-40B4-BE49-F238E27FC236}">
                <a16:creationId xmlns:a16="http://schemas.microsoft.com/office/drawing/2014/main" id="{1A8D1FC1-FBF2-4EF4-9043-5DACC9FAA595}"/>
              </a:ext>
            </a:extLst>
          </p:cNvPr>
          <p:cNvCxnSpPr>
            <a:cxnSpLocks/>
            <a:stCxn id="82" idx="0"/>
            <a:endCxn id="30" idx="2"/>
          </p:cNvCxnSpPr>
          <p:nvPr/>
        </p:nvCxnSpPr>
        <p:spPr>
          <a:xfrm flipH="1" flipV="1">
            <a:off x="2459648" y="4311563"/>
            <a:ext cx="550" cy="55825"/>
          </a:xfrm>
          <a:prstGeom prst="straightConnector1">
            <a:avLst/>
          </a:prstGeom>
          <a:noFill/>
          <a:ln w="9525" cap="flat" cmpd="sng">
            <a:solidFill>
              <a:schemeClr val="dk2"/>
            </a:solidFill>
            <a:prstDash val="solid"/>
            <a:round/>
            <a:headEnd type="none" w="med" len="med"/>
            <a:tailEnd type="none" w="med" len="med"/>
          </a:ln>
        </p:spPr>
      </p:cxnSp>
      <p:sp>
        <p:nvSpPr>
          <p:cNvPr id="283" name="Title 1">
            <a:extLst>
              <a:ext uri="{FF2B5EF4-FFF2-40B4-BE49-F238E27FC236}">
                <a16:creationId xmlns:a16="http://schemas.microsoft.com/office/drawing/2014/main" id="{9088AB3C-9A25-4C04-A73F-44BA85BDC6F2}"/>
              </a:ext>
            </a:extLst>
          </p:cNvPr>
          <p:cNvSpPr>
            <a:spLocks noGrp="1"/>
          </p:cNvSpPr>
          <p:nvPr>
            <p:ph type="title"/>
          </p:nvPr>
        </p:nvSpPr>
        <p:spPr>
          <a:xfrm>
            <a:off x="3132035" y="4460698"/>
            <a:ext cx="2873190" cy="451800"/>
          </a:xfrm>
        </p:spPr>
        <p:txBody>
          <a:bodyPr/>
          <a:lstStyle/>
          <a:p>
            <a:pPr algn="ctr"/>
            <a:r>
              <a:rPr lang="en-US" sz="2400" dirty="0"/>
              <a:t>Technical Groups</a:t>
            </a:r>
          </a:p>
        </p:txBody>
      </p:sp>
    </p:spTree>
    <p:extLst>
      <p:ext uri="{BB962C8B-B14F-4D97-AF65-F5344CB8AC3E}">
        <p14:creationId xmlns:p14="http://schemas.microsoft.com/office/powerpoint/2010/main" val="207406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42D9-9FAD-43C0-8749-C6E2091B2D90}"/>
              </a:ext>
            </a:extLst>
          </p:cNvPr>
          <p:cNvSpPr>
            <a:spLocks noGrp="1"/>
          </p:cNvSpPr>
          <p:nvPr>
            <p:ph type="title"/>
          </p:nvPr>
        </p:nvSpPr>
        <p:spPr/>
        <p:txBody>
          <a:bodyPr/>
          <a:lstStyle/>
          <a:p>
            <a:r>
              <a:rPr lang="en-US" dirty="0"/>
              <a:t>The RISC-V community is</a:t>
            </a:r>
            <a:br>
              <a:rPr lang="en-US" dirty="0"/>
            </a:br>
            <a:r>
              <a:rPr lang="en-US" dirty="0">
                <a:solidFill>
                  <a:schemeClr val="accent1"/>
                </a:solidFill>
              </a:rPr>
              <a:t>focused on growing opportunities</a:t>
            </a:r>
          </a:p>
        </p:txBody>
      </p:sp>
    </p:spTree>
    <p:extLst>
      <p:ext uri="{BB962C8B-B14F-4D97-AF65-F5344CB8AC3E}">
        <p14:creationId xmlns:p14="http://schemas.microsoft.com/office/powerpoint/2010/main" val="365753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2" name="Google Shape;134;p24">
            <a:extLst>
              <a:ext uri="{FF2B5EF4-FFF2-40B4-BE49-F238E27FC236}">
                <a16:creationId xmlns:a16="http://schemas.microsoft.com/office/drawing/2014/main" id="{BBF7B525-5508-4ACC-B0C3-AFA525DF621E}"/>
              </a:ext>
            </a:extLst>
          </p:cNvPr>
          <p:cNvSpPr/>
          <p:nvPr/>
        </p:nvSpPr>
        <p:spPr>
          <a:xfrm>
            <a:off x="4827684" y="0"/>
            <a:ext cx="4316365"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20" name="Google Shape;320;p54"/>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p>
            <a:pPr lvl="0">
              <a:buClr>
                <a:schemeClr val="dk1"/>
              </a:buClr>
              <a:buSzPts val="1100"/>
            </a:pPr>
            <a:r>
              <a:rPr lang="en-US" sz="2400" dirty="0">
                <a:solidFill>
                  <a:schemeClr val="lt1"/>
                </a:solidFill>
              </a:rPr>
              <a:t>By 2025, 40% of application-specific integrated circuits (ASICs) will be designed by OEMs, up from around 30% today. </a:t>
            </a:r>
            <a:br>
              <a:rPr lang="en-US" sz="2400" dirty="0">
                <a:solidFill>
                  <a:schemeClr val="lt1"/>
                </a:solidFill>
              </a:rPr>
            </a:br>
            <a:br>
              <a:rPr lang="en-US" sz="2400" dirty="0">
                <a:solidFill>
                  <a:schemeClr val="lt1"/>
                </a:solidFill>
              </a:rPr>
            </a:br>
            <a:r>
              <a:rPr lang="en-US" sz="1600" b="0" i="1" dirty="0">
                <a:solidFill>
                  <a:schemeClr val="lt1"/>
                </a:solidFill>
              </a:rPr>
              <a:t>Custom ICs Based on RISC-V Will Enable Cost-Effective IoT Product Differentiation</a:t>
            </a:r>
            <a:br>
              <a:rPr lang="en-US" sz="1600" b="0" i="1" dirty="0">
                <a:solidFill>
                  <a:schemeClr val="lt1"/>
                </a:solidFill>
              </a:rPr>
            </a:br>
            <a:br>
              <a:rPr lang="en-US" sz="1600" b="0" i="1" dirty="0">
                <a:solidFill>
                  <a:schemeClr val="lt1"/>
                </a:solidFill>
              </a:rPr>
            </a:br>
            <a:r>
              <a:rPr lang="en-US" sz="1600" b="0" i="1" dirty="0">
                <a:solidFill>
                  <a:schemeClr val="lt1"/>
                </a:solidFill>
              </a:rPr>
              <a:t>Gartner, June 2020</a:t>
            </a:r>
            <a:br>
              <a:rPr lang="en-US" sz="2400" dirty="0">
                <a:solidFill>
                  <a:schemeClr val="lt1"/>
                </a:solidFill>
              </a:rPr>
            </a:br>
            <a:endParaRPr lang="en-US" sz="2400" dirty="0"/>
          </a:p>
        </p:txBody>
      </p:sp>
      <p:sp>
        <p:nvSpPr>
          <p:cNvPr id="4" name="object 3">
            <a:extLst>
              <a:ext uri="{FF2B5EF4-FFF2-40B4-BE49-F238E27FC236}">
                <a16:creationId xmlns:a16="http://schemas.microsoft.com/office/drawing/2014/main" id="{0B414285-C583-4229-AAB4-85F17DE138DD}"/>
              </a:ext>
            </a:extLst>
          </p:cNvPr>
          <p:cNvSpPr txBox="1"/>
          <p:nvPr/>
        </p:nvSpPr>
        <p:spPr>
          <a:xfrm>
            <a:off x="6941956" y="4807267"/>
            <a:ext cx="1717950" cy="228268"/>
          </a:xfrm>
          <a:prstGeom prst="rect">
            <a:avLst/>
          </a:prstGeom>
        </p:spPr>
        <p:txBody>
          <a:bodyPr vert="horz" wrap="square" lIns="0" tIns="12700" rIns="0" bIns="0" rtlCol="0">
            <a:spAutoFit/>
          </a:bodyPr>
          <a:lstStyle/>
          <a:p>
            <a:pPr marR="5080" algn="r">
              <a:lnSpc>
                <a:spcPct val="100000"/>
              </a:lnSpc>
              <a:spcBef>
                <a:spcPts val="1725"/>
              </a:spcBef>
            </a:pPr>
            <a:r>
              <a:rPr sz="1400" spc="-5" dirty="0">
                <a:solidFill>
                  <a:schemeClr val="bg1">
                    <a:lumMod val="50000"/>
                  </a:schemeClr>
                </a:solidFill>
                <a:latin typeface="Calibri"/>
                <a:cs typeface="Calibri"/>
              </a:rPr>
              <a:t>Source:</a:t>
            </a:r>
            <a:r>
              <a:rPr sz="1400" spc="-80" dirty="0">
                <a:solidFill>
                  <a:schemeClr val="bg1">
                    <a:lumMod val="50000"/>
                  </a:schemeClr>
                </a:solidFill>
                <a:latin typeface="Calibri"/>
                <a:cs typeface="Calibri"/>
              </a:rPr>
              <a:t> </a:t>
            </a:r>
            <a:r>
              <a:rPr lang="en-US" sz="1400" spc="-20" dirty="0">
                <a:solidFill>
                  <a:schemeClr val="bg1">
                    <a:lumMod val="50000"/>
                  </a:schemeClr>
                </a:solidFill>
                <a:latin typeface="Calibri"/>
                <a:cs typeface="Calibri"/>
              </a:rPr>
              <a:t>Gartner</a:t>
            </a:r>
            <a:endParaRPr sz="1400" dirty="0">
              <a:solidFill>
                <a:schemeClr val="bg1">
                  <a:lumMod val="50000"/>
                </a:schemeClr>
              </a:solidFill>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55429A-B3B3-4D91-9944-C1893691DA4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4686" y="201017"/>
            <a:ext cx="8506955" cy="4513995"/>
          </a:xfrm>
          <a:prstGeom prst="rect">
            <a:avLst/>
          </a:prstGeom>
        </p:spPr>
      </p:pic>
      <p:sp>
        <p:nvSpPr>
          <p:cNvPr id="7" name="object 3">
            <a:extLst>
              <a:ext uri="{FF2B5EF4-FFF2-40B4-BE49-F238E27FC236}">
                <a16:creationId xmlns:a16="http://schemas.microsoft.com/office/drawing/2014/main" id="{0E2BE52D-D69B-4B86-868C-C0D2CE0665EC}"/>
              </a:ext>
            </a:extLst>
          </p:cNvPr>
          <p:cNvSpPr txBox="1"/>
          <p:nvPr/>
        </p:nvSpPr>
        <p:spPr>
          <a:xfrm>
            <a:off x="6127780" y="4607922"/>
            <a:ext cx="2532126" cy="443711"/>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a:latin typeface="Calibri"/>
                <a:cs typeface="Calibri"/>
              </a:rPr>
              <a:t>Gartner </a:t>
            </a:r>
            <a:br>
              <a:rPr lang="en-US" sz="1400" spc="-20" dirty="0">
                <a:latin typeface="Calibri"/>
                <a:cs typeface="Calibri"/>
              </a:rPr>
            </a:br>
            <a:r>
              <a:rPr lang="en-US" sz="1400" spc="-20" dirty="0">
                <a:latin typeface="Calibri"/>
                <a:cs typeface="Calibri"/>
              </a:rPr>
              <a:t>ID: 46523_C</a:t>
            </a:r>
            <a:endParaRPr sz="1400" dirty="0">
              <a:latin typeface="Calibri"/>
              <a:cs typeface="Calibri"/>
            </a:endParaRPr>
          </a:p>
        </p:txBody>
      </p:sp>
    </p:spTree>
    <p:extLst>
      <p:ext uri="{BB962C8B-B14F-4D97-AF65-F5344CB8AC3E}">
        <p14:creationId xmlns:p14="http://schemas.microsoft.com/office/powerpoint/2010/main" val="278493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A27-4D00-4B85-AC92-0B3E26F87C39}"/>
              </a:ext>
            </a:extLst>
          </p:cNvPr>
          <p:cNvSpPr>
            <a:spLocks noGrp="1"/>
          </p:cNvSpPr>
          <p:nvPr>
            <p:ph type="title"/>
          </p:nvPr>
        </p:nvSpPr>
        <p:spPr>
          <a:xfrm>
            <a:off x="277031" y="349776"/>
            <a:ext cx="2509506" cy="4139885"/>
          </a:xfrm>
        </p:spPr>
        <p:txBody>
          <a:bodyPr anchor="ctr"/>
          <a:lstStyle/>
          <a:p>
            <a:r>
              <a:rPr lang="en-US" sz="3200" b="1" dirty="0">
                <a:latin typeface="Open Sans" panose="020B0604020202020204" charset="0"/>
                <a:ea typeface="Open Sans" panose="020B0604020202020204" charset="0"/>
                <a:cs typeface="Open Sans" panose="020B0604020202020204" charset="0"/>
              </a:rPr>
              <a:t>30 billion connected and IoT devices </a:t>
            </a:r>
            <a:r>
              <a:rPr lang="en-US" sz="2400" dirty="0">
                <a:latin typeface="Open Sans" panose="020B0604020202020204" charset="0"/>
                <a:ea typeface="Open Sans" panose="020B0604020202020204" charset="0"/>
                <a:cs typeface="Open Sans" panose="020B0604020202020204" charset="0"/>
              </a:rPr>
              <a:t>demand security and custom processors</a:t>
            </a:r>
            <a:endParaRPr lang="en-US" sz="3200" dirty="0">
              <a:latin typeface="Open Sans" panose="020B0604020202020204" charset="0"/>
              <a:ea typeface="Open Sans" panose="020B0604020202020204" charset="0"/>
              <a:cs typeface="Open Sans" panose="020B0604020202020204" charset="0"/>
            </a:endParaRPr>
          </a:p>
        </p:txBody>
      </p:sp>
      <p:pic>
        <p:nvPicPr>
          <p:cNvPr id="5" name="Picture 4">
            <a:extLst>
              <a:ext uri="{FF2B5EF4-FFF2-40B4-BE49-F238E27FC236}">
                <a16:creationId xmlns:a16="http://schemas.microsoft.com/office/drawing/2014/main" id="{6C86E9E6-EAB1-4C98-BA10-FA791FB2E84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55875" y="510475"/>
            <a:ext cx="6207987" cy="4139885"/>
          </a:xfrm>
          <a:prstGeom prst="rect">
            <a:avLst/>
          </a:prstGeom>
        </p:spPr>
      </p:pic>
      <p:sp>
        <p:nvSpPr>
          <p:cNvPr id="7" name="object 3">
            <a:extLst>
              <a:ext uri="{FF2B5EF4-FFF2-40B4-BE49-F238E27FC236}">
                <a16:creationId xmlns:a16="http://schemas.microsoft.com/office/drawing/2014/main" id="{5EF424F2-F64B-4F67-BAF7-32F6A243F89C}"/>
              </a:ext>
            </a:extLst>
          </p:cNvPr>
          <p:cNvSpPr txBox="1"/>
          <p:nvPr/>
        </p:nvSpPr>
        <p:spPr>
          <a:xfrm>
            <a:off x="6127780" y="4802933"/>
            <a:ext cx="2532126"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a:latin typeface="Calibri"/>
                <a:cs typeface="Calibri"/>
              </a:rPr>
              <a:t>Strategy Analytics</a:t>
            </a:r>
            <a:endParaRPr sz="1400" dirty="0">
              <a:latin typeface="Calibri"/>
              <a:cs typeface="Calibri"/>
            </a:endParaRPr>
          </a:p>
        </p:txBody>
      </p:sp>
    </p:spTree>
    <p:extLst>
      <p:ext uri="{BB962C8B-B14F-4D97-AF65-F5344CB8AC3E}">
        <p14:creationId xmlns:p14="http://schemas.microsoft.com/office/powerpoint/2010/main" val="133539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4" name="Google Shape;724;p78"/>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06159" y="1108562"/>
            <a:ext cx="8673486" cy="3635259"/>
          </a:xfrm>
          <a:prstGeom prst="rect">
            <a:avLst/>
          </a:prstGeom>
          <a:noFill/>
          <a:ln>
            <a:noFill/>
          </a:ln>
        </p:spPr>
      </p:pic>
      <p:sp>
        <p:nvSpPr>
          <p:cNvPr id="722" name="Google Shape;722;p7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latin typeface="Open Sans" panose="020B0604020202020204" charset="0"/>
                <a:ea typeface="Open Sans" panose="020B0604020202020204" charset="0"/>
                <a:cs typeface="Open Sans" panose="020B0604020202020204" charset="0"/>
              </a:rPr>
              <a:t>Rapid RISC-V growth over next five years </a:t>
            </a:r>
            <a:br>
              <a:rPr lang="en-US" sz="3200" dirty="0">
                <a:latin typeface="Open Sans" panose="020B0604020202020204" charset="0"/>
                <a:ea typeface="Open Sans" panose="020B0604020202020204" charset="0"/>
                <a:cs typeface="Open Sans" panose="020B0604020202020204" charset="0"/>
              </a:rPr>
            </a:br>
            <a:r>
              <a:rPr lang="en-US" sz="3200" dirty="0">
                <a:latin typeface="Open Sans" panose="020B0604020202020204" charset="0"/>
                <a:ea typeface="Open Sans" panose="020B0604020202020204" charset="0"/>
                <a:cs typeface="Open Sans" panose="020B0604020202020204" charset="0"/>
              </a:rPr>
              <a:t>led by industrial</a:t>
            </a:r>
          </a:p>
        </p:txBody>
      </p:sp>
      <p:sp>
        <p:nvSpPr>
          <p:cNvPr id="723" name="Google Shape;723;p78"/>
          <p:cNvSpPr txBox="1">
            <a:spLocks noGrp="1"/>
          </p:cNvSpPr>
          <p:nvPr>
            <p:ph type="body" idx="1"/>
          </p:nvPr>
        </p:nvSpPr>
        <p:spPr>
          <a:xfrm>
            <a:off x="1563543" y="1930737"/>
            <a:ext cx="2821205" cy="1700867"/>
          </a:xfrm>
          <a:prstGeom prst="rect">
            <a:avLst/>
          </a:prstGeom>
          <a:solidFill>
            <a:schemeClr val="bg1"/>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Font typeface="Arial"/>
              <a:buNone/>
            </a:pPr>
            <a:r>
              <a:rPr lang="en" sz="1600" u="sng" dirty="0">
                <a:solidFill>
                  <a:schemeClr val="accent3"/>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Semico Research</a:t>
            </a:r>
            <a:r>
              <a:rPr lang="en" sz="1600" dirty="0">
                <a:solidFill>
                  <a:schemeClr val="accent3"/>
                </a:solidFill>
                <a:latin typeface="Calibri" panose="020F0502020204030204" pitchFamily="34" charset="0"/>
                <a:ea typeface="Calibri"/>
                <a:cs typeface="Calibri" panose="020F0502020204030204" pitchFamily="34" charset="0"/>
                <a:sym typeface="Calibri"/>
              </a:rPr>
              <a:t> predicts the market will consume 62.4 billion RISC-V CPU cores by 2025, a </a:t>
            </a:r>
            <a:r>
              <a:rPr lang="en-US" sz="1600" dirty="0">
                <a:solidFill>
                  <a:schemeClr val="accent3"/>
                </a:solidFill>
                <a:latin typeface="Calibri" panose="020F0502020204030204" pitchFamily="34" charset="0"/>
                <a:cs typeface="Calibri" panose="020F0502020204030204" pitchFamily="34" charset="0"/>
              </a:rPr>
              <a:t>146.2% CAGR 2018-2025. T</a:t>
            </a:r>
            <a:r>
              <a:rPr lang="en" sz="1600" dirty="0">
                <a:solidFill>
                  <a:schemeClr val="accent3"/>
                </a:solidFill>
                <a:latin typeface="Calibri" panose="020F0502020204030204" pitchFamily="34" charset="0"/>
                <a:ea typeface="Calibri"/>
                <a:cs typeface="Calibri" panose="020F0502020204030204" pitchFamily="34" charset="0"/>
                <a:sym typeface="Calibri"/>
              </a:rPr>
              <a:t>he industrial sector to lead with 16.7 billion cores. </a:t>
            </a:r>
            <a:endParaRPr sz="1600" dirty="0">
              <a:solidFill>
                <a:schemeClr val="accent3"/>
              </a:solidFill>
              <a:latin typeface="Calibri" panose="020F0502020204030204" pitchFamily="34" charset="0"/>
              <a:cs typeface="Calibri" panose="020F0502020204030204" pitchFamily="34" charset="0"/>
            </a:endParaRPr>
          </a:p>
        </p:txBody>
      </p:sp>
      <p:sp>
        <p:nvSpPr>
          <p:cNvPr id="4" name="Arrow: Pentagon 3">
            <a:extLst>
              <a:ext uri="{FF2B5EF4-FFF2-40B4-BE49-F238E27FC236}">
                <a16:creationId xmlns:a16="http://schemas.microsoft.com/office/drawing/2014/main" id="{52DB646D-D021-4895-A7E2-9A0DE7A5DCAC}"/>
              </a:ext>
            </a:extLst>
          </p:cNvPr>
          <p:cNvSpPr/>
          <p:nvPr/>
        </p:nvSpPr>
        <p:spPr>
          <a:xfrm>
            <a:off x="4962028" y="1439241"/>
            <a:ext cx="3512107" cy="491496"/>
          </a:xfrm>
          <a:prstGeom prst="homePlate">
            <a:avLst>
              <a:gd name="adj" fmla="val 146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800" b="1" dirty="0">
                <a:latin typeface="Calibri"/>
                <a:ea typeface="Calibri"/>
                <a:cs typeface="Calibri"/>
                <a:sym typeface="Calibri"/>
              </a:rPr>
              <a:t>62.4 billion RISC-V CPU cores </a:t>
            </a:r>
            <a:br>
              <a:rPr lang="en" sz="1800" b="1" dirty="0">
                <a:latin typeface="Calibri"/>
                <a:ea typeface="Calibri"/>
                <a:cs typeface="Calibri"/>
                <a:sym typeface="Calibri"/>
              </a:rPr>
            </a:br>
            <a:r>
              <a:rPr lang="en" b="1" dirty="0">
                <a:latin typeface="Calibri"/>
                <a:ea typeface="Calibri"/>
                <a:cs typeface="Calibri"/>
                <a:sym typeface="Calibri"/>
              </a:rPr>
              <a:t>by 2025</a:t>
            </a:r>
            <a:endParaRPr lang="en-US" sz="1800" b="1" dirty="0"/>
          </a:p>
        </p:txBody>
      </p:sp>
      <p:sp>
        <p:nvSpPr>
          <p:cNvPr id="7" name="object 3">
            <a:extLst>
              <a:ext uri="{FF2B5EF4-FFF2-40B4-BE49-F238E27FC236}">
                <a16:creationId xmlns:a16="http://schemas.microsoft.com/office/drawing/2014/main" id="{8FCCF369-C84C-4030-9494-6831F0560F6D}"/>
              </a:ext>
            </a:extLst>
          </p:cNvPr>
          <p:cNvSpPr txBox="1"/>
          <p:nvPr/>
        </p:nvSpPr>
        <p:spPr>
          <a:xfrm>
            <a:off x="6127780" y="4802933"/>
            <a:ext cx="2532126"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err="1">
                <a:latin typeface="Calibri"/>
                <a:cs typeface="Calibri"/>
              </a:rPr>
              <a:t>Semico</a:t>
            </a:r>
            <a:r>
              <a:rPr lang="en-US" sz="1400" spc="-20" dirty="0">
                <a:latin typeface="Calibri"/>
                <a:cs typeface="Calibri"/>
              </a:rPr>
              <a:t> Research Corp</a:t>
            </a:r>
            <a:endParaRPr sz="14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71DD588A-DA95-46C7-AA1E-AC9C79975BEA}"/>
              </a:ext>
            </a:extLst>
          </p:cNvPr>
          <p:cNvSpPr txBox="1"/>
          <p:nvPr/>
        </p:nvSpPr>
        <p:spPr>
          <a:xfrm>
            <a:off x="6941956" y="4802933"/>
            <a:ext cx="1717950"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sz="1400" spc="-20" dirty="0">
                <a:latin typeface="Calibri"/>
                <a:cs typeface="Calibri"/>
              </a:rPr>
              <a:t>Tractica</a:t>
            </a:r>
            <a:endParaRPr sz="1400" dirty="0">
              <a:latin typeface="Calibri"/>
              <a:cs typeface="Calibri"/>
            </a:endParaRPr>
          </a:p>
        </p:txBody>
      </p:sp>
      <p:sp>
        <p:nvSpPr>
          <p:cNvPr id="13" name="object 4">
            <a:extLst>
              <a:ext uri="{FF2B5EF4-FFF2-40B4-BE49-F238E27FC236}">
                <a16:creationId xmlns:a16="http://schemas.microsoft.com/office/drawing/2014/main" id="{E2DCB70B-1EDF-4B03-B425-DC596464E458}"/>
              </a:ext>
            </a:extLst>
          </p:cNvPr>
          <p:cNvSpPr/>
          <p:nvPr/>
        </p:nvSpPr>
        <p:spPr>
          <a:xfrm>
            <a:off x="3141896" y="1191272"/>
            <a:ext cx="5724752" cy="3423581"/>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Text Placeholder 14">
            <a:extLst>
              <a:ext uri="{FF2B5EF4-FFF2-40B4-BE49-F238E27FC236}">
                <a16:creationId xmlns:a16="http://schemas.microsoft.com/office/drawing/2014/main" id="{3F02AC77-D0BB-4C17-AEA7-2C78B9991B74}"/>
              </a:ext>
            </a:extLst>
          </p:cNvPr>
          <p:cNvSpPr>
            <a:spLocks noGrp="1"/>
          </p:cNvSpPr>
          <p:nvPr>
            <p:ph type="body" idx="1"/>
          </p:nvPr>
        </p:nvSpPr>
        <p:spPr>
          <a:xfrm>
            <a:off x="398113" y="1644360"/>
            <a:ext cx="2869459" cy="1891898"/>
          </a:xfrm>
          <a:solidFill>
            <a:srgbClr val="FFFFFF"/>
          </a:solidFill>
        </p:spPr>
        <p:txBody>
          <a:bodyPr lIns="0" tIns="0" rIns="0" bIns="0"/>
          <a:lstStyle/>
          <a:p>
            <a:pPr marL="114300" marR="466090" indent="0" algn="ctr">
              <a:lnSpc>
                <a:spcPct val="100000"/>
              </a:lnSpc>
              <a:spcBef>
                <a:spcPts val="100"/>
              </a:spcBef>
              <a:buNone/>
            </a:pPr>
            <a:r>
              <a:rPr lang="en-US" sz="2000" spc="-55" dirty="0">
                <a:solidFill>
                  <a:schemeClr val="accent2">
                    <a:lumMod val="75000"/>
                    <a:lumOff val="25000"/>
                  </a:schemeClr>
                </a:solidFill>
                <a:latin typeface="Calibri"/>
                <a:cs typeface="Calibri"/>
              </a:rPr>
              <a:t>The total </a:t>
            </a:r>
            <a:r>
              <a:rPr lang="en-US" sz="2000" spc="-15" dirty="0">
                <a:solidFill>
                  <a:schemeClr val="accent2">
                    <a:lumMod val="75000"/>
                    <a:lumOff val="25000"/>
                  </a:schemeClr>
                </a:solidFill>
                <a:latin typeface="Calibri"/>
                <a:cs typeface="Calibri"/>
              </a:rPr>
              <a:t>market </a:t>
            </a:r>
            <a:r>
              <a:rPr lang="en-US" sz="2000" spc="-20" dirty="0">
                <a:solidFill>
                  <a:schemeClr val="accent2">
                    <a:lumMod val="75000"/>
                    <a:lumOff val="25000"/>
                  </a:schemeClr>
                </a:solidFill>
                <a:latin typeface="Calibri"/>
                <a:cs typeface="Calibri"/>
              </a:rPr>
              <a:t>for </a:t>
            </a:r>
            <a:r>
              <a:rPr lang="en-US" sz="2000" dirty="0">
                <a:solidFill>
                  <a:schemeClr val="accent2">
                    <a:lumMod val="75000"/>
                    <a:lumOff val="25000"/>
                  </a:schemeClr>
                </a:solidFill>
                <a:latin typeface="Calibri"/>
                <a:cs typeface="Calibri"/>
              </a:rPr>
              <a:t>RISC-V </a:t>
            </a:r>
            <a:r>
              <a:rPr lang="en-US" sz="2000" spc="-10" dirty="0">
                <a:solidFill>
                  <a:schemeClr val="accent2">
                    <a:lumMod val="75000"/>
                    <a:lumOff val="25000"/>
                  </a:schemeClr>
                </a:solidFill>
                <a:latin typeface="Calibri"/>
                <a:cs typeface="Calibri"/>
              </a:rPr>
              <a:t>IP </a:t>
            </a:r>
            <a:r>
              <a:rPr lang="en-US" sz="2000" dirty="0">
                <a:solidFill>
                  <a:schemeClr val="accent2">
                    <a:lumMod val="75000"/>
                    <a:lumOff val="25000"/>
                  </a:schemeClr>
                </a:solidFill>
                <a:latin typeface="Calibri"/>
                <a:cs typeface="Calibri"/>
              </a:rPr>
              <a:t>and </a:t>
            </a:r>
            <a:r>
              <a:rPr lang="en-US" sz="2000" spc="-15" dirty="0">
                <a:solidFill>
                  <a:schemeClr val="accent2">
                    <a:lumMod val="75000"/>
                    <a:lumOff val="25000"/>
                  </a:schemeClr>
                </a:solidFill>
                <a:latin typeface="Calibri"/>
                <a:cs typeface="Calibri"/>
              </a:rPr>
              <a:t>Software </a:t>
            </a:r>
            <a:r>
              <a:rPr lang="en-US" sz="2000" dirty="0">
                <a:solidFill>
                  <a:schemeClr val="accent2">
                    <a:lumMod val="75000"/>
                    <a:lumOff val="25000"/>
                  </a:schemeClr>
                </a:solidFill>
                <a:latin typeface="Calibri"/>
                <a:cs typeface="Calibri"/>
              </a:rPr>
              <a:t>is </a:t>
            </a:r>
            <a:r>
              <a:rPr lang="en-US" sz="2000" spc="-10" dirty="0">
                <a:solidFill>
                  <a:schemeClr val="accent2">
                    <a:lumMod val="75000"/>
                    <a:lumOff val="25000"/>
                  </a:schemeClr>
                </a:solidFill>
                <a:latin typeface="Calibri"/>
                <a:cs typeface="Calibri"/>
              </a:rPr>
              <a:t>expected </a:t>
            </a:r>
            <a:r>
              <a:rPr lang="en-US" sz="2000" spc="-15" dirty="0">
                <a:solidFill>
                  <a:schemeClr val="accent2">
                    <a:lumMod val="75000"/>
                    <a:lumOff val="25000"/>
                  </a:schemeClr>
                </a:solidFill>
                <a:latin typeface="Calibri"/>
                <a:cs typeface="Calibri"/>
              </a:rPr>
              <a:t>to</a:t>
            </a:r>
            <a:r>
              <a:rPr lang="en-US" sz="2000" spc="20" dirty="0">
                <a:solidFill>
                  <a:schemeClr val="accent2">
                    <a:lumMod val="75000"/>
                    <a:lumOff val="25000"/>
                  </a:schemeClr>
                </a:solidFill>
                <a:latin typeface="Calibri"/>
                <a:cs typeface="Calibri"/>
              </a:rPr>
              <a:t> grow from to </a:t>
            </a:r>
            <a:r>
              <a:rPr lang="en-US" sz="2000" spc="-10" dirty="0">
                <a:solidFill>
                  <a:schemeClr val="accent2">
                    <a:lumMod val="75000"/>
                    <a:lumOff val="25000"/>
                  </a:schemeClr>
                </a:solidFill>
                <a:latin typeface="Calibri"/>
                <a:cs typeface="Calibri"/>
              </a:rPr>
              <a:t>$1.07 </a:t>
            </a:r>
            <a:r>
              <a:rPr lang="en-US" sz="2000" spc="-5" dirty="0">
                <a:solidFill>
                  <a:schemeClr val="accent2">
                    <a:lumMod val="75000"/>
                    <a:lumOff val="25000"/>
                  </a:schemeClr>
                </a:solidFill>
                <a:latin typeface="Calibri"/>
                <a:cs typeface="Calibri"/>
              </a:rPr>
              <a:t>billion </a:t>
            </a:r>
            <a:r>
              <a:rPr lang="en-US" sz="2000" spc="-10" dirty="0">
                <a:solidFill>
                  <a:schemeClr val="accent2">
                    <a:lumMod val="75000"/>
                    <a:lumOff val="25000"/>
                  </a:schemeClr>
                </a:solidFill>
                <a:latin typeface="Calibri"/>
                <a:cs typeface="Calibri"/>
              </a:rPr>
              <a:t>by </a:t>
            </a:r>
            <a:r>
              <a:rPr lang="en-US" sz="2000" spc="-5" dirty="0">
                <a:solidFill>
                  <a:schemeClr val="accent2">
                    <a:lumMod val="75000"/>
                    <a:lumOff val="25000"/>
                  </a:schemeClr>
                </a:solidFill>
                <a:latin typeface="Calibri"/>
                <a:cs typeface="Calibri"/>
              </a:rPr>
              <a:t>2025 </a:t>
            </a:r>
            <a:r>
              <a:rPr lang="en-US" sz="2000" spc="-15" dirty="0">
                <a:solidFill>
                  <a:schemeClr val="accent2">
                    <a:lumMod val="75000"/>
                    <a:lumOff val="25000"/>
                  </a:schemeClr>
                </a:solidFill>
                <a:latin typeface="Calibri"/>
                <a:cs typeface="Calibri"/>
              </a:rPr>
              <a:t>at </a:t>
            </a:r>
            <a:r>
              <a:rPr lang="en-US" sz="2000" dirty="0">
                <a:solidFill>
                  <a:schemeClr val="accent2">
                    <a:lumMod val="75000"/>
                    <a:lumOff val="25000"/>
                  </a:schemeClr>
                </a:solidFill>
                <a:latin typeface="Calibri"/>
                <a:cs typeface="Calibri"/>
              </a:rPr>
              <a:t>a </a:t>
            </a:r>
            <a:r>
              <a:rPr lang="en-US" sz="2000" spc="-5" dirty="0">
                <a:solidFill>
                  <a:schemeClr val="accent2">
                    <a:lumMod val="75000"/>
                    <a:lumOff val="25000"/>
                  </a:schemeClr>
                </a:solidFill>
                <a:latin typeface="Calibri"/>
                <a:cs typeface="Calibri"/>
              </a:rPr>
              <a:t>CAGR of</a:t>
            </a:r>
            <a:r>
              <a:rPr lang="en-US" sz="2000" spc="-65" dirty="0">
                <a:solidFill>
                  <a:schemeClr val="accent2">
                    <a:lumMod val="75000"/>
                    <a:lumOff val="25000"/>
                  </a:schemeClr>
                </a:solidFill>
                <a:latin typeface="Calibri"/>
                <a:cs typeface="Calibri"/>
              </a:rPr>
              <a:t> </a:t>
            </a:r>
            <a:r>
              <a:rPr lang="en-US" sz="2000" spc="-10" dirty="0">
                <a:solidFill>
                  <a:schemeClr val="accent2">
                    <a:lumMod val="75000"/>
                    <a:lumOff val="25000"/>
                  </a:schemeClr>
                </a:solidFill>
                <a:latin typeface="Calibri"/>
                <a:cs typeface="Calibri"/>
              </a:rPr>
              <a:t>54.1%</a:t>
            </a:r>
            <a:endParaRPr lang="en-US" sz="2000" dirty="0">
              <a:solidFill>
                <a:schemeClr val="accent2">
                  <a:lumMod val="75000"/>
                  <a:lumOff val="25000"/>
                </a:schemeClr>
              </a:solidFill>
            </a:endParaRPr>
          </a:p>
        </p:txBody>
      </p:sp>
      <p:sp>
        <p:nvSpPr>
          <p:cNvPr id="2" name="Title 1">
            <a:extLst>
              <a:ext uri="{FF2B5EF4-FFF2-40B4-BE49-F238E27FC236}">
                <a16:creationId xmlns:a16="http://schemas.microsoft.com/office/drawing/2014/main" id="{A0BEA394-92BA-4770-9F9A-4EBA08156A03}"/>
              </a:ext>
            </a:extLst>
          </p:cNvPr>
          <p:cNvSpPr>
            <a:spLocks noGrp="1"/>
          </p:cNvSpPr>
          <p:nvPr>
            <p:ph type="title"/>
          </p:nvPr>
        </p:nvSpPr>
        <p:spPr/>
        <p:txBody>
          <a:bodyPr/>
          <a:lstStyle/>
          <a:p>
            <a:r>
              <a:rPr lang="en-US" sz="3200" dirty="0">
                <a:latin typeface="Open Sans" panose="020B0604020202020204" charset="0"/>
                <a:ea typeface="Open Sans" panose="020B0604020202020204" charset="0"/>
                <a:cs typeface="Open Sans" panose="020B0604020202020204" charset="0"/>
              </a:rPr>
              <a:t>RISC-V IP, SW, and Tools build momentum</a:t>
            </a:r>
          </a:p>
        </p:txBody>
      </p:sp>
    </p:spTree>
    <p:extLst>
      <p:ext uri="{BB962C8B-B14F-4D97-AF65-F5344CB8AC3E}">
        <p14:creationId xmlns:p14="http://schemas.microsoft.com/office/powerpoint/2010/main" val="259778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3"/>
          <p:cNvSpPr txBox="1">
            <a:spLocks noGrp="1"/>
          </p:cNvSpPr>
          <p:nvPr>
            <p:ph type="title"/>
          </p:nvPr>
        </p:nvSpPr>
        <p:spPr>
          <a:xfrm>
            <a:off x="6329897" y="566764"/>
            <a:ext cx="2677800" cy="400604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600" b="1" dirty="0">
                <a:solidFill>
                  <a:schemeClr val="dk2"/>
                </a:solidFill>
                <a:latin typeface="Open Sans"/>
                <a:ea typeface="Open Sans"/>
                <a:cs typeface="Open Sans"/>
                <a:sym typeface="Open Sans"/>
              </a:rPr>
              <a:t>RISC-V adoption spans industries and workloads</a:t>
            </a:r>
            <a:endParaRPr sz="2800" dirty="0">
              <a:solidFill>
                <a:schemeClr val="dk2"/>
              </a:solidFill>
            </a:endParaRPr>
          </a:p>
        </p:txBody>
      </p:sp>
      <p:grpSp>
        <p:nvGrpSpPr>
          <p:cNvPr id="479" name="Google Shape;479;p63"/>
          <p:cNvGrpSpPr/>
          <p:nvPr/>
        </p:nvGrpSpPr>
        <p:grpSpPr>
          <a:xfrm>
            <a:off x="3513029" y="719164"/>
            <a:ext cx="210208" cy="370957"/>
            <a:chOff x="6062844" y="2030037"/>
            <a:chExt cx="280278" cy="494609"/>
          </a:xfrm>
        </p:grpSpPr>
        <p:sp>
          <p:nvSpPr>
            <p:cNvPr id="480" name="Google Shape;480;p63"/>
            <p:cNvSpPr/>
            <p:nvPr/>
          </p:nvSpPr>
          <p:spPr>
            <a:xfrm>
              <a:off x="6062844" y="2030037"/>
              <a:ext cx="280278" cy="494609"/>
            </a:xfrm>
            <a:custGeom>
              <a:avLst/>
              <a:gdLst/>
              <a:ahLst/>
              <a:cxnLst/>
              <a:rect l="l" t="t" r="r" b="b"/>
              <a:pathLst>
                <a:path w="280278" h="494609" extrusionOk="0">
                  <a:moveTo>
                    <a:pt x="230818" y="0"/>
                  </a:moveTo>
                  <a:lnTo>
                    <a:pt x="49460" y="0"/>
                  </a:lnTo>
                  <a:cubicBezTo>
                    <a:pt x="22155" y="26"/>
                    <a:pt x="26" y="22155"/>
                    <a:pt x="0" y="49460"/>
                  </a:cubicBezTo>
                  <a:lnTo>
                    <a:pt x="0" y="445149"/>
                  </a:lnTo>
                  <a:cubicBezTo>
                    <a:pt x="26" y="472454"/>
                    <a:pt x="22155" y="494583"/>
                    <a:pt x="49460" y="494609"/>
                  </a:cubicBezTo>
                  <a:lnTo>
                    <a:pt x="230818" y="494609"/>
                  </a:lnTo>
                  <a:cubicBezTo>
                    <a:pt x="258123" y="494583"/>
                    <a:pt x="280251" y="472454"/>
                    <a:pt x="280278" y="445149"/>
                  </a:cubicBezTo>
                  <a:lnTo>
                    <a:pt x="280278" y="49460"/>
                  </a:lnTo>
                  <a:cubicBezTo>
                    <a:pt x="280251" y="22155"/>
                    <a:pt x="258123" y="26"/>
                    <a:pt x="230818" y="0"/>
                  </a:cubicBezTo>
                  <a:close/>
                  <a:moveTo>
                    <a:pt x="263791" y="445149"/>
                  </a:moveTo>
                  <a:cubicBezTo>
                    <a:pt x="263791" y="463360"/>
                    <a:pt x="249029" y="478123"/>
                    <a:pt x="230818" y="478123"/>
                  </a:cubicBezTo>
                  <a:lnTo>
                    <a:pt x="49460" y="478123"/>
                  </a:lnTo>
                  <a:cubicBezTo>
                    <a:pt x="31249" y="478123"/>
                    <a:pt x="16487" y="463360"/>
                    <a:pt x="16487" y="445149"/>
                  </a:cubicBezTo>
                  <a:lnTo>
                    <a:pt x="16487" y="395689"/>
                  </a:lnTo>
                  <a:lnTo>
                    <a:pt x="263791" y="395689"/>
                  </a:lnTo>
                  <a:close/>
                  <a:moveTo>
                    <a:pt x="263791" y="379202"/>
                  </a:moveTo>
                  <a:lnTo>
                    <a:pt x="16487" y="379202"/>
                  </a:lnTo>
                  <a:lnTo>
                    <a:pt x="16487" y="74192"/>
                  </a:lnTo>
                  <a:lnTo>
                    <a:pt x="263791" y="74192"/>
                  </a:lnTo>
                  <a:close/>
                  <a:moveTo>
                    <a:pt x="263791" y="57705"/>
                  </a:moveTo>
                  <a:lnTo>
                    <a:pt x="16487" y="57705"/>
                  </a:lnTo>
                  <a:lnTo>
                    <a:pt x="16487" y="49460"/>
                  </a:lnTo>
                  <a:cubicBezTo>
                    <a:pt x="16487" y="31249"/>
                    <a:pt x="31249" y="16487"/>
                    <a:pt x="49460" y="16487"/>
                  </a:cubicBezTo>
                  <a:lnTo>
                    <a:pt x="230818" y="16487"/>
                  </a:lnTo>
                  <a:cubicBezTo>
                    <a:pt x="249029" y="16487"/>
                    <a:pt x="263791" y="31249"/>
                    <a:pt x="263791" y="4946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1" name="Google Shape;481;p63"/>
            <p:cNvSpPr/>
            <p:nvPr/>
          </p:nvSpPr>
          <p:spPr>
            <a:xfrm>
              <a:off x="6178251" y="2442212"/>
              <a:ext cx="49463" cy="49459"/>
            </a:xfrm>
            <a:custGeom>
              <a:avLst/>
              <a:gdLst/>
              <a:ahLst/>
              <a:cxnLst/>
              <a:rect l="l" t="t" r="r" b="b"/>
              <a:pathLst>
                <a:path w="49463" h="49459" extrusionOk="0">
                  <a:moveTo>
                    <a:pt x="24731" y="49460"/>
                  </a:moveTo>
                  <a:cubicBezTo>
                    <a:pt x="38392" y="49460"/>
                    <a:pt x="49464" y="38388"/>
                    <a:pt x="49464" y="24729"/>
                  </a:cubicBezTo>
                  <a:cubicBezTo>
                    <a:pt x="49464" y="11072"/>
                    <a:pt x="38392" y="0"/>
                    <a:pt x="24731" y="0"/>
                  </a:cubicBezTo>
                  <a:cubicBezTo>
                    <a:pt x="11076" y="0"/>
                    <a:pt x="0" y="11072"/>
                    <a:pt x="0" y="24729"/>
                  </a:cubicBezTo>
                  <a:cubicBezTo>
                    <a:pt x="0" y="38388"/>
                    <a:pt x="11076" y="49460"/>
                    <a:pt x="24731" y="49460"/>
                  </a:cubicBezTo>
                  <a:close/>
                  <a:moveTo>
                    <a:pt x="24731" y="16486"/>
                  </a:moveTo>
                  <a:cubicBezTo>
                    <a:pt x="29286" y="16486"/>
                    <a:pt x="32977" y="20178"/>
                    <a:pt x="32977" y="24729"/>
                  </a:cubicBezTo>
                  <a:cubicBezTo>
                    <a:pt x="32977" y="29282"/>
                    <a:pt x="29286" y="32974"/>
                    <a:pt x="24731" y="32974"/>
                  </a:cubicBezTo>
                  <a:cubicBezTo>
                    <a:pt x="20180" y="32974"/>
                    <a:pt x="16490" y="29282"/>
                    <a:pt x="16490" y="24729"/>
                  </a:cubicBezTo>
                  <a:cubicBezTo>
                    <a:pt x="16490" y="20178"/>
                    <a:pt x="20180" y="16486"/>
                    <a:pt x="24731" y="1648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2" name="Google Shape;482;p63"/>
            <p:cNvSpPr/>
            <p:nvPr/>
          </p:nvSpPr>
          <p:spPr>
            <a:xfrm>
              <a:off x="6181540" y="2277028"/>
              <a:ext cx="42982" cy="21696"/>
            </a:xfrm>
            <a:custGeom>
              <a:avLst/>
              <a:gdLst/>
              <a:ahLst/>
              <a:cxnLst/>
              <a:rect l="l" t="t" r="r" b="b"/>
              <a:pathLst>
                <a:path w="42982" h="21696" extrusionOk="0">
                  <a:moveTo>
                    <a:pt x="2424" y="7592"/>
                  </a:moveTo>
                  <a:cubicBezTo>
                    <a:pt x="-799" y="10807"/>
                    <a:pt x="-810" y="16027"/>
                    <a:pt x="2404" y="19252"/>
                  </a:cubicBezTo>
                  <a:cubicBezTo>
                    <a:pt x="5620" y="22479"/>
                    <a:pt x="10839" y="22486"/>
                    <a:pt x="14065" y="19271"/>
                  </a:cubicBezTo>
                  <a:cubicBezTo>
                    <a:pt x="18193" y="15392"/>
                    <a:pt x="24613" y="15347"/>
                    <a:pt x="28797" y="19166"/>
                  </a:cubicBezTo>
                  <a:cubicBezTo>
                    <a:pt x="31952" y="22449"/>
                    <a:pt x="37171" y="22551"/>
                    <a:pt x="40450" y="19396"/>
                  </a:cubicBezTo>
                  <a:cubicBezTo>
                    <a:pt x="43733" y="16241"/>
                    <a:pt x="43839" y="11022"/>
                    <a:pt x="40684" y="7740"/>
                  </a:cubicBezTo>
                  <a:cubicBezTo>
                    <a:pt x="40541" y="7592"/>
                    <a:pt x="40390" y="7449"/>
                    <a:pt x="40238" y="7313"/>
                  </a:cubicBezTo>
                  <a:cubicBezTo>
                    <a:pt x="29518" y="-2544"/>
                    <a:pt x="12997" y="-2423"/>
                    <a:pt x="2424" y="759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3" name="Google Shape;483;p63"/>
            <p:cNvSpPr/>
            <p:nvPr/>
          </p:nvSpPr>
          <p:spPr>
            <a:xfrm>
              <a:off x="6154938" y="2239964"/>
              <a:ext cx="95644" cy="32948"/>
            </a:xfrm>
            <a:custGeom>
              <a:avLst/>
              <a:gdLst/>
              <a:ahLst/>
              <a:cxnLst/>
              <a:rect l="l" t="t" r="r" b="b"/>
              <a:pathLst>
                <a:path w="95644" h="32948" extrusionOk="0">
                  <a:moveTo>
                    <a:pt x="48085" y="1"/>
                  </a:moveTo>
                  <a:cubicBezTo>
                    <a:pt x="30946" y="-68"/>
                    <a:pt x="14497" y="6732"/>
                    <a:pt x="2407" y="18880"/>
                  </a:cubicBezTo>
                  <a:cubicBezTo>
                    <a:pt x="-808" y="22102"/>
                    <a:pt x="-801" y="27325"/>
                    <a:pt x="2422" y="30540"/>
                  </a:cubicBezTo>
                  <a:cubicBezTo>
                    <a:pt x="5645" y="33755"/>
                    <a:pt x="10863" y="33751"/>
                    <a:pt x="14082" y="30528"/>
                  </a:cubicBezTo>
                  <a:cubicBezTo>
                    <a:pt x="32690" y="12000"/>
                    <a:pt x="62708" y="11781"/>
                    <a:pt x="81587" y="30034"/>
                  </a:cubicBezTo>
                  <a:cubicBezTo>
                    <a:pt x="84814" y="33246"/>
                    <a:pt x="90032" y="33230"/>
                    <a:pt x="93243" y="30004"/>
                  </a:cubicBezTo>
                  <a:cubicBezTo>
                    <a:pt x="96456" y="26777"/>
                    <a:pt x="96444" y="21559"/>
                    <a:pt x="93217" y="18347"/>
                  </a:cubicBezTo>
                  <a:cubicBezTo>
                    <a:pt x="93172" y="18302"/>
                    <a:pt x="93130" y="18260"/>
                    <a:pt x="93085" y="18219"/>
                  </a:cubicBezTo>
                  <a:cubicBezTo>
                    <a:pt x="81051" y="6486"/>
                    <a:pt x="64893" y="-56"/>
                    <a:pt x="48085" y="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4" name="Google Shape;484;p63"/>
            <p:cNvSpPr/>
            <p:nvPr/>
          </p:nvSpPr>
          <p:spPr>
            <a:xfrm>
              <a:off x="6128768" y="2203149"/>
              <a:ext cx="148798" cy="43830"/>
            </a:xfrm>
            <a:custGeom>
              <a:avLst/>
              <a:gdLst/>
              <a:ahLst/>
              <a:cxnLst/>
              <a:rect l="l" t="t" r="r" b="b"/>
              <a:pathLst>
                <a:path w="148798" h="43830" extrusionOk="0">
                  <a:moveTo>
                    <a:pt x="8268" y="43517"/>
                  </a:moveTo>
                  <a:cubicBezTo>
                    <a:pt x="10430" y="43517"/>
                    <a:pt x="12505" y="42660"/>
                    <a:pt x="14037" y="41136"/>
                  </a:cubicBezTo>
                  <a:cubicBezTo>
                    <a:pt x="47410" y="8268"/>
                    <a:pt x="100977" y="8234"/>
                    <a:pt x="134391" y="41060"/>
                  </a:cubicBezTo>
                  <a:cubicBezTo>
                    <a:pt x="137414" y="44464"/>
                    <a:pt x="142626" y="44774"/>
                    <a:pt x="146029" y="41751"/>
                  </a:cubicBezTo>
                  <a:cubicBezTo>
                    <a:pt x="149433" y="38728"/>
                    <a:pt x="149742" y="33517"/>
                    <a:pt x="146720" y="30113"/>
                  </a:cubicBezTo>
                  <a:cubicBezTo>
                    <a:pt x="146474" y="29838"/>
                    <a:pt x="146211" y="29581"/>
                    <a:pt x="145935" y="29339"/>
                  </a:cubicBezTo>
                  <a:cubicBezTo>
                    <a:pt x="106105" y="-9807"/>
                    <a:pt x="42237" y="-9777"/>
                    <a:pt x="2445" y="29415"/>
                  </a:cubicBezTo>
                  <a:cubicBezTo>
                    <a:pt x="-789" y="32615"/>
                    <a:pt x="-819" y="37834"/>
                    <a:pt x="2381" y="41072"/>
                  </a:cubicBezTo>
                  <a:cubicBezTo>
                    <a:pt x="3924" y="42630"/>
                    <a:pt x="6022" y="43513"/>
                    <a:pt x="8219" y="4351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5" name="Google Shape;485;p63"/>
            <p:cNvSpPr/>
            <p:nvPr/>
          </p:nvSpPr>
          <p:spPr>
            <a:xfrm>
              <a:off x="6244201" y="2137202"/>
              <a:ext cx="16487" cy="16486"/>
            </a:xfrm>
            <a:custGeom>
              <a:avLst/>
              <a:gdLst/>
              <a:ahLst/>
              <a:cxnLst/>
              <a:rect l="l" t="t" r="r" b="b"/>
              <a:pathLst>
                <a:path w="16487" h="16486" extrusionOk="0">
                  <a:moveTo>
                    <a:pt x="0" y="0"/>
                  </a:moveTo>
                  <a:lnTo>
                    <a:pt x="16487" y="0"/>
                  </a:lnTo>
                  <a:lnTo>
                    <a:pt x="16487" y="16486"/>
                  </a:lnTo>
                  <a:lnTo>
                    <a:pt x="0" y="16486"/>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6" name="Google Shape;486;p63"/>
            <p:cNvSpPr/>
            <p:nvPr/>
          </p:nvSpPr>
          <p:spPr>
            <a:xfrm>
              <a:off x="6268929" y="2128956"/>
              <a:ext cx="16486" cy="24732"/>
            </a:xfrm>
            <a:custGeom>
              <a:avLst/>
              <a:gdLst/>
              <a:ahLst/>
              <a:cxnLst/>
              <a:rect l="l" t="t" r="r" b="b"/>
              <a:pathLst>
                <a:path w="16486" h="24732" extrusionOk="0">
                  <a:moveTo>
                    <a:pt x="0" y="0"/>
                  </a:moveTo>
                  <a:lnTo>
                    <a:pt x="16486" y="0"/>
                  </a:lnTo>
                  <a:lnTo>
                    <a:pt x="16486" y="24732"/>
                  </a:lnTo>
                  <a:lnTo>
                    <a:pt x="0" y="24732"/>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7" name="Google Shape;487;p63"/>
            <p:cNvSpPr/>
            <p:nvPr/>
          </p:nvSpPr>
          <p:spPr>
            <a:xfrm>
              <a:off x="6293662" y="2120715"/>
              <a:ext cx="16486" cy="32973"/>
            </a:xfrm>
            <a:custGeom>
              <a:avLst/>
              <a:gdLst/>
              <a:ahLst/>
              <a:cxnLst/>
              <a:rect l="l" t="t" r="r" b="b"/>
              <a:pathLst>
                <a:path w="16486" h="32973" extrusionOk="0">
                  <a:moveTo>
                    <a:pt x="0" y="0"/>
                  </a:moveTo>
                  <a:lnTo>
                    <a:pt x="16486" y="0"/>
                  </a:lnTo>
                  <a:lnTo>
                    <a:pt x="16486" y="32973"/>
                  </a:lnTo>
                  <a:lnTo>
                    <a:pt x="0" y="3297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grpSp>
      <p:grpSp>
        <p:nvGrpSpPr>
          <p:cNvPr id="488" name="Google Shape;488;p63"/>
          <p:cNvGrpSpPr/>
          <p:nvPr/>
        </p:nvGrpSpPr>
        <p:grpSpPr>
          <a:xfrm>
            <a:off x="3429359" y="2153672"/>
            <a:ext cx="347786" cy="353947"/>
            <a:chOff x="6078285" y="3310707"/>
            <a:chExt cx="463715" cy="471929"/>
          </a:xfrm>
        </p:grpSpPr>
        <p:sp>
          <p:nvSpPr>
            <p:cNvPr id="489" name="Google Shape;489;p63"/>
            <p:cNvSpPr/>
            <p:nvPr/>
          </p:nvSpPr>
          <p:spPr>
            <a:xfrm>
              <a:off x="6078285" y="3310707"/>
              <a:ext cx="81487" cy="332735"/>
            </a:xfrm>
            <a:custGeom>
              <a:avLst/>
              <a:gdLst/>
              <a:ahLst/>
              <a:cxnLst/>
              <a:rect l="l" t="t" r="r" b="b"/>
              <a:pathLst>
                <a:path w="81487" h="332735" extrusionOk="0">
                  <a:moveTo>
                    <a:pt x="79142" y="13656"/>
                  </a:moveTo>
                  <a:cubicBezTo>
                    <a:pt x="82269" y="10528"/>
                    <a:pt x="82269" y="5473"/>
                    <a:pt x="79142" y="2346"/>
                  </a:cubicBezTo>
                  <a:cubicBezTo>
                    <a:pt x="76014" y="-782"/>
                    <a:pt x="70959" y="-782"/>
                    <a:pt x="67832" y="2346"/>
                  </a:cubicBezTo>
                  <a:cubicBezTo>
                    <a:pt x="-22611" y="92788"/>
                    <a:pt x="-22611" y="239949"/>
                    <a:pt x="67832" y="330392"/>
                  </a:cubicBezTo>
                  <a:cubicBezTo>
                    <a:pt x="69399" y="331951"/>
                    <a:pt x="71447" y="332735"/>
                    <a:pt x="73487" y="332735"/>
                  </a:cubicBezTo>
                  <a:cubicBezTo>
                    <a:pt x="75526" y="332735"/>
                    <a:pt x="77582" y="331951"/>
                    <a:pt x="79142" y="330392"/>
                  </a:cubicBezTo>
                  <a:cubicBezTo>
                    <a:pt x="82269" y="327264"/>
                    <a:pt x="82269" y="322209"/>
                    <a:pt x="79142" y="319081"/>
                  </a:cubicBezTo>
                  <a:cubicBezTo>
                    <a:pt x="-5061" y="234870"/>
                    <a:pt x="-5061" y="97859"/>
                    <a:pt x="79142"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0" name="Google Shape;490;p63"/>
            <p:cNvSpPr/>
            <p:nvPr/>
          </p:nvSpPr>
          <p:spPr>
            <a:xfrm>
              <a:off x="6460507" y="3310707"/>
              <a:ext cx="81493" cy="332735"/>
            </a:xfrm>
            <a:custGeom>
              <a:avLst/>
              <a:gdLst/>
              <a:ahLst/>
              <a:cxnLst/>
              <a:rect l="l" t="t" r="r" b="b"/>
              <a:pathLst>
                <a:path w="81493" h="332735" extrusionOk="0">
                  <a:moveTo>
                    <a:pt x="13656" y="2346"/>
                  </a:moveTo>
                  <a:cubicBezTo>
                    <a:pt x="10528" y="-782"/>
                    <a:pt x="5473" y="-782"/>
                    <a:pt x="2346" y="2346"/>
                  </a:cubicBezTo>
                  <a:cubicBezTo>
                    <a:pt x="-782" y="5473"/>
                    <a:pt x="-782" y="10528"/>
                    <a:pt x="2346" y="13656"/>
                  </a:cubicBezTo>
                  <a:cubicBezTo>
                    <a:pt x="43075" y="54378"/>
                    <a:pt x="65504" y="108609"/>
                    <a:pt x="65504" y="166369"/>
                  </a:cubicBezTo>
                  <a:cubicBezTo>
                    <a:pt x="65504" y="224128"/>
                    <a:pt x="43075" y="278360"/>
                    <a:pt x="2346" y="319081"/>
                  </a:cubicBezTo>
                  <a:cubicBezTo>
                    <a:pt x="-782" y="322209"/>
                    <a:pt x="-782" y="327264"/>
                    <a:pt x="2346" y="330392"/>
                  </a:cubicBezTo>
                  <a:cubicBezTo>
                    <a:pt x="3905" y="331951"/>
                    <a:pt x="5953" y="332735"/>
                    <a:pt x="8001" y="332735"/>
                  </a:cubicBezTo>
                  <a:cubicBezTo>
                    <a:pt x="10048" y="332735"/>
                    <a:pt x="12096" y="331951"/>
                    <a:pt x="13656" y="330392"/>
                  </a:cubicBezTo>
                  <a:cubicBezTo>
                    <a:pt x="57409" y="286646"/>
                    <a:pt x="81494" y="228399"/>
                    <a:pt x="81494" y="166369"/>
                  </a:cubicBezTo>
                  <a:cubicBezTo>
                    <a:pt x="81494" y="104338"/>
                    <a:pt x="57409" y="46091"/>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1" name="Google Shape;491;p63"/>
            <p:cNvSpPr/>
            <p:nvPr/>
          </p:nvSpPr>
          <p:spPr>
            <a:xfrm>
              <a:off x="6126264" y="3344637"/>
              <a:ext cx="67455" cy="264865"/>
            </a:xfrm>
            <a:custGeom>
              <a:avLst/>
              <a:gdLst/>
              <a:ahLst/>
              <a:cxnLst/>
              <a:rect l="l" t="t" r="r" b="b"/>
              <a:pathLst>
                <a:path w="67455" h="264865" extrusionOk="0">
                  <a:moveTo>
                    <a:pt x="65110" y="13656"/>
                  </a:moveTo>
                  <a:cubicBezTo>
                    <a:pt x="68238" y="10528"/>
                    <a:pt x="68238" y="5473"/>
                    <a:pt x="65110" y="2346"/>
                  </a:cubicBezTo>
                  <a:cubicBezTo>
                    <a:pt x="61983" y="-782"/>
                    <a:pt x="56927" y="-782"/>
                    <a:pt x="53800" y="2346"/>
                  </a:cubicBezTo>
                  <a:cubicBezTo>
                    <a:pt x="-17933" y="74079"/>
                    <a:pt x="-17933" y="190797"/>
                    <a:pt x="53800" y="262522"/>
                  </a:cubicBezTo>
                  <a:cubicBezTo>
                    <a:pt x="55360" y="264082"/>
                    <a:pt x="57407" y="264866"/>
                    <a:pt x="59455" y="264866"/>
                  </a:cubicBezTo>
                  <a:cubicBezTo>
                    <a:pt x="61503" y="264866"/>
                    <a:pt x="63550" y="264082"/>
                    <a:pt x="65110" y="262522"/>
                  </a:cubicBezTo>
                  <a:cubicBezTo>
                    <a:pt x="68238" y="259394"/>
                    <a:pt x="68238" y="254339"/>
                    <a:pt x="65110" y="251212"/>
                  </a:cubicBezTo>
                  <a:cubicBezTo>
                    <a:pt x="-384" y="185718"/>
                    <a:pt x="-384" y="79158"/>
                    <a:pt x="65110"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2" name="Google Shape;492;p63"/>
            <p:cNvSpPr/>
            <p:nvPr/>
          </p:nvSpPr>
          <p:spPr>
            <a:xfrm>
              <a:off x="6426576" y="3344637"/>
              <a:ext cx="67455" cy="264865"/>
            </a:xfrm>
            <a:custGeom>
              <a:avLst/>
              <a:gdLst/>
              <a:ahLst/>
              <a:cxnLst/>
              <a:rect l="l" t="t" r="r" b="b"/>
              <a:pathLst>
                <a:path w="67455" h="264865" extrusionOk="0">
                  <a:moveTo>
                    <a:pt x="13656" y="2346"/>
                  </a:moveTo>
                  <a:cubicBezTo>
                    <a:pt x="10528" y="-782"/>
                    <a:pt x="5473" y="-782"/>
                    <a:pt x="2346" y="2346"/>
                  </a:cubicBezTo>
                  <a:cubicBezTo>
                    <a:pt x="-782" y="5473"/>
                    <a:pt x="-782" y="10528"/>
                    <a:pt x="2346" y="13656"/>
                  </a:cubicBezTo>
                  <a:cubicBezTo>
                    <a:pt x="67840" y="79150"/>
                    <a:pt x="67840" y="185718"/>
                    <a:pt x="2346" y="251212"/>
                  </a:cubicBezTo>
                  <a:cubicBezTo>
                    <a:pt x="-782" y="254339"/>
                    <a:pt x="-782" y="259394"/>
                    <a:pt x="2346" y="262522"/>
                  </a:cubicBezTo>
                  <a:cubicBezTo>
                    <a:pt x="3905" y="264082"/>
                    <a:pt x="5953" y="264866"/>
                    <a:pt x="8001" y="264866"/>
                  </a:cubicBezTo>
                  <a:cubicBezTo>
                    <a:pt x="10048" y="264866"/>
                    <a:pt x="12096" y="264082"/>
                    <a:pt x="13656" y="262522"/>
                  </a:cubicBezTo>
                  <a:cubicBezTo>
                    <a:pt x="85389" y="190797"/>
                    <a:pt x="85389" y="74079"/>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3" name="Google Shape;493;p63"/>
            <p:cNvSpPr/>
            <p:nvPr/>
          </p:nvSpPr>
          <p:spPr>
            <a:xfrm>
              <a:off x="6174224" y="3378576"/>
              <a:ext cx="53425" cy="196995"/>
            </a:xfrm>
            <a:custGeom>
              <a:avLst/>
              <a:gdLst/>
              <a:ahLst/>
              <a:cxnLst/>
              <a:rect l="l" t="t" r="r" b="b"/>
              <a:pathLst>
                <a:path w="53425" h="196995" extrusionOk="0">
                  <a:moveTo>
                    <a:pt x="51080" y="2346"/>
                  </a:moveTo>
                  <a:cubicBezTo>
                    <a:pt x="47953" y="-782"/>
                    <a:pt x="42897" y="-782"/>
                    <a:pt x="39770" y="2346"/>
                  </a:cubicBezTo>
                  <a:cubicBezTo>
                    <a:pt x="14126" y="27990"/>
                    <a:pt x="0" y="62137"/>
                    <a:pt x="0" y="98499"/>
                  </a:cubicBezTo>
                  <a:cubicBezTo>
                    <a:pt x="0" y="134861"/>
                    <a:pt x="14126" y="169000"/>
                    <a:pt x="39770" y="194652"/>
                  </a:cubicBezTo>
                  <a:cubicBezTo>
                    <a:pt x="41330" y="196212"/>
                    <a:pt x="43377" y="196996"/>
                    <a:pt x="45425" y="196996"/>
                  </a:cubicBezTo>
                  <a:cubicBezTo>
                    <a:pt x="47473" y="196996"/>
                    <a:pt x="49520" y="196212"/>
                    <a:pt x="51080" y="194652"/>
                  </a:cubicBezTo>
                  <a:cubicBezTo>
                    <a:pt x="54208" y="191525"/>
                    <a:pt x="54208" y="186470"/>
                    <a:pt x="51080" y="183342"/>
                  </a:cubicBezTo>
                  <a:cubicBezTo>
                    <a:pt x="4295" y="136557"/>
                    <a:pt x="4295" y="60449"/>
                    <a:pt x="51080" y="13664"/>
                  </a:cubicBezTo>
                  <a:cubicBezTo>
                    <a:pt x="54200" y="10536"/>
                    <a:pt x="54200" y="5473"/>
                    <a:pt x="51080"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4" name="Google Shape;494;p63"/>
            <p:cNvSpPr/>
            <p:nvPr/>
          </p:nvSpPr>
          <p:spPr>
            <a:xfrm>
              <a:off x="6392645" y="3378576"/>
              <a:ext cx="53425" cy="196987"/>
            </a:xfrm>
            <a:custGeom>
              <a:avLst/>
              <a:gdLst/>
              <a:ahLst/>
              <a:cxnLst/>
              <a:rect l="l" t="t" r="r" b="b"/>
              <a:pathLst>
                <a:path w="53425" h="196987" extrusionOk="0">
                  <a:moveTo>
                    <a:pt x="13656" y="2346"/>
                  </a:moveTo>
                  <a:cubicBezTo>
                    <a:pt x="10528" y="-782"/>
                    <a:pt x="5473" y="-782"/>
                    <a:pt x="2346" y="2346"/>
                  </a:cubicBezTo>
                  <a:cubicBezTo>
                    <a:pt x="-782" y="5473"/>
                    <a:pt x="-782" y="10528"/>
                    <a:pt x="2346" y="13656"/>
                  </a:cubicBezTo>
                  <a:cubicBezTo>
                    <a:pt x="49131" y="60441"/>
                    <a:pt x="49131" y="136549"/>
                    <a:pt x="2346" y="183334"/>
                  </a:cubicBezTo>
                  <a:cubicBezTo>
                    <a:pt x="-782" y="186462"/>
                    <a:pt x="-782" y="191517"/>
                    <a:pt x="2346" y="194644"/>
                  </a:cubicBezTo>
                  <a:cubicBezTo>
                    <a:pt x="3905" y="196204"/>
                    <a:pt x="5953" y="196988"/>
                    <a:pt x="8001" y="196988"/>
                  </a:cubicBezTo>
                  <a:cubicBezTo>
                    <a:pt x="10048" y="196988"/>
                    <a:pt x="12096" y="196204"/>
                    <a:pt x="13656" y="194644"/>
                  </a:cubicBezTo>
                  <a:cubicBezTo>
                    <a:pt x="39300" y="169000"/>
                    <a:pt x="53426" y="134853"/>
                    <a:pt x="53426" y="98491"/>
                  </a:cubicBezTo>
                  <a:cubicBezTo>
                    <a:pt x="53426" y="62129"/>
                    <a:pt x="39300" y="27990"/>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5" name="Google Shape;495;p63"/>
            <p:cNvSpPr/>
            <p:nvPr/>
          </p:nvSpPr>
          <p:spPr>
            <a:xfrm>
              <a:off x="6254148" y="3422691"/>
              <a:ext cx="111982" cy="359945"/>
            </a:xfrm>
            <a:custGeom>
              <a:avLst/>
              <a:gdLst/>
              <a:ahLst/>
              <a:cxnLst/>
              <a:rect l="l" t="t" r="r" b="b"/>
              <a:pathLst>
                <a:path w="111982" h="359945" extrusionOk="0">
                  <a:moveTo>
                    <a:pt x="55991" y="0"/>
                  </a:moveTo>
                  <a:cubicBezTo>
                    <a:pt x="25124" y="0"/>
                    <a:pt x="0" y="25124"/>
                    <a:pt x="0" y="55991"/>
                  </a:cubicBezTo>
                  <a:cubicBezTo>
                    <a:pt x="0" y="84139"/>
                    <a:pt x="20909" y="107440"/>
                    <a:pt x="47993" y="111343"/>
                  </a:cubicBezTo>
                  <a:lnTo>
                    <a:pt x="47993" y="351946"/>
                  </a:lnTo>
                  <a:cubicBezTo>
                    <a:pt x="47993" y="356370"/>
                    <a:pt x="51568" y="359945"/>
                    <a:pt x="55991" y="359945"/>
                  </a:cubicBezTo>
                  <a:cubicBezTo>
                    <a:pt x="60415" y="359945"/>
                    <a:pt x="63990" y="356370"/>
                    <a:pt x="63990" y="351946"/>
                  </a:cubicBezTo>
                  <a:lnTo>
                    <a:pt x="63990" y="111343"/>
                  </a:lnTo>
                  <a:cubicBezTo>
                    <a:pt x="91074" y="107440"/>
                    <a:pt x="111983" y="84139"/>
                    <a:pt x="111983" y="55991"/>
                  </a:cubicBezTo>
                  <a:cubicBezTo>
                    <a:pt x="111983" y="25124"/>
                    <a:pt x="86867" y="0"/>
                    <a:pt x="55991" y="0"/>
                  </a:cubicBezTo>
                  <a:close/>
                  <a:moveTo>
                    <a:pt x="55991" y="95985"/>
                  </a:moveTo>
                  <a:cubicBezTo>
                    <a:pt x="33939" y="95985"/>
                    <a:pt x="15998" y="78044"/>
                    <a:pt x="15998" y="55991"/>
                  </a:cubicBezTo>
                  <a:cubicBezTo>
                    <a:pt x="15998" y="33939"/>
                    <a:pt x="33939" y="15998"/>
                    <a:pt x="55991" y="15998"/>
                  </a:cubicBezTo>
                  <a:cubicBezTo>
                    <a:pt x="78044" y="15998"/>
                    <a:pt x="95985" y="33939"/>
                    <a:pt x="95985" y="55991"/>
                  </a:cubicBezTo>
                  <a:cubicBezTo>
                    <a:pt x="95985" y="78044"/>
                    <a:pt x="78044" y="95985"/>
                    <a:pt x="55991" y="95985"/>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grpSp>
      <p:grpSp>
        <p:nvGrpSpPr>
          <p:cNvPr id="496" name="Google Shape;496;p63"/>
          <p:cNvGrpSpPr/>
          <p:nvPr/>
        </p:nvGrpSpPr>
        <p:grpSpPr>
          <a:xfrm>
            <a:off x="3464797" y="3581108"/>
            <a:ext cx="315071" cy="315071"/>
            <a:chOff x="6125535" y="4657943"/>
            <a:chExt cx="420094" cy="420094"/>
          </a:xfrm>
        </p:grpSpPr>
        <p:sp>
          <p:nvSpPr>
            <p:cNvPr id="497" name="Google Shape;497;p63"/>
            <p:cNvSpPr/>
            <p:nvPr/>
          </p:nvSpPr>
          <p:spPr>
            <a:xfrm>
              <a:off x="6230994" y="4763402"/>
              <a:ext cx="209175" cy="209175"/>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98" name="Google Shape;498;p63"/>
            <p:cNvSpPr/>
            <p:nvPr/>
          </p:nvSpPr>
          <p:spPr>
            <a:xfrm>
              <a:off x="6125535" y="4657943"/>
              <a:ext cx="420094" cy="420094"/>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grpSp>
        <p:nvGrpSpPr>
          <p:cNvPr id="499" name="Google Shape;499;p63"/>
          <p:cNvGrpSpPr/>
          <p:nvPr/>
        </p:nvGrpSpPr>
        <p:grpSpPr>
          <a:xfrm>
            <a:off x="247008" y="3505093"/>
            <a:ext cx="381561" cy="381561"/>
            <a:chOff x="2692400" y="4721689"/>
            <a:chExt cx="508748" cy="508748"/>
          </a:xfrm>
        </p:grpSpPr>
        <p:sp>
          <p:nvSpPr>
            <p:cNvPr id="500" name="Google Shape;500;p63"/>
            <p:cNvSpPr/>
            <p:nvPr/>
          </p:nvSpPr>
          <p:spPr>
            <a:xfrm>
              <a:off x="2760233" y="4933667"/>
              <a:ext cx="84791" cy="84791"/>
            </a:xfrm>
            <a:custGeom>
              <a:avLst/>
              <a:gdLst/>
              <a:ahLst/>
              <a:cxnLst/>
              <a:rect l="l" t="t" r="r" b="b"/>
              <a:pathLst>
                <a:path w="84791" h="84791" extrusionOk="0">
                  <a:moveTo>
                    <a:pt x="42396" y="0"/>
                  </a:moveTo>
                  <a:cubicBezTo>
                    <a:pt x="18983" y="0"/>
                    <a:pt x="0" y="18983"/>
                    <a:pt x="0" y="42396"/>
                  </a:cubicBezTo>
                  <a:cubicBezTo>
                    <a:pt x="0" y="65809"/>
                    <a:pt x="18983" y="84791"/>
                    <a:pt x="42396" y="84791"/>
                  </a:cubicBezTo>
                  <a:cubicBezTo>
                    <a:pt x="65809" y="84791"/>
                    <a:pt x="84791" y="65809"/>
                    <a:pt x="84791" y="42396"/>
                  </a:cubicBezTo>
                  <a:cubicBezTo>
                    <a:pt x="84763" y="18991"/>
                    <a:pt x="65800" y="29"/>
                    <a:pt x="42396" y="0"/>
                  </a:cubicBezTo>
                  <a:close/>
                  <a:moveTo>
                    <a:pt x="42396" y="67833"/>
                  </a:moveTo>
                  <a:cubicBezTo>
                    <a:pt x="28348" y="67833"/>
                    <a:pt x="16958" y="56443"/>
                    <a:pt x="16958" y="42396"/>
                  </a:cubicBezTo>
                  <a:cubicBezTo>
                    <a:pt x="16958" y="28348"/>
                    <a:pt x="28348" y="16958"/>
                    <a:pt x="42396" y="16958"/>
                  </a:cubicBezTo>
                  <a:cubicBezTo>
                    <a:pt x="56443" y="16958"/>
                    <a:pt x="67833" y="28348"/>
                    <a:pt x="67833" y="42396"/>
                  </a:cubicBezTo>
                  <a:cubicBezTo>
                    <a:pt x="67833" y="56443"/>
                    <a:pt x="56443" y="67833"/>
                    <a:pt x="42396" y="6783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1" name="Google Shape;501;p63"/>
            <p:cNvSpPr/>
            <p:nvPr/>
          </p:nvSpPr>
          <p:spPr>
            <a:xfrm>
              <a:off x="2929815" y="4755605"/>
              <a:ext cx="84791" cy="84791"/>
            </a:xfrm>
            <a:custGeom>
              <a:avLst/>
              <a:gdLst/>
              <a:ahLst/>
              <a:cxnLst/>
              <a:rect l="l" t="t" r="r" b="b"/>
              <a:pathLst>
                <a:path w="84791" h="84791" extrusionOk="0">
                  <a:moveTo>
                    <a:pt x="42396" y="84791"/>
                  </a:moveTo>
                  <a:cubicBezTo>
                    <a:pt x="65809" y="84791"/>
                    <a:pt x="84791" y="65808"/>
                    <a:pt x="84791" y="42396"/>
                  </a:cubicBezTo>
                  <a:cubicBezTo>
                    <a:pt x="84791" y="18983"/>
                    <a:pt x="65809" y="0"/>
                    <a:pt x="42396" y="0"/>
                  </a:cubicBezTo>
                  <a:cubicBezTo>
                    <a:pt x="18983" y="0"/>
                    <a:pt x="0" y="18983"/>
                    <a:pt x="0" y="42396"/>
                  </a:cubicBezTo>
                  <a:cubicBezTo>
                    <a:pt x="29" y="65800"/>
                    <a:pt x="18991" y="84763"/>
                    <a:pt x="42396" y="84791"/>
                  </a:cubicBezTo>
                  <a:close/>
                  <a:moveTo>
                    <a:pt x="42396" y="16958"/>
                  </a:moveTo>
                  <a:cubicBezTo>
                    <a:pt x="56443" y="16958"/>
                    <a:pt x="67833" y="28348"/>
                    <a:pt x="67833" y="42396"/>
                  </a:cubicBezTo>
                  <a:cubicBezTo>
                    <a:pt x="67833" y="56443"/>
                    <a:pt x="56443" y="67833"/>
                    <a:pt x="42396" y="67833"/>
                  </a:cubicBezTo>
                  <a:cubicBezTo>
                    <a:pt x="28348" y="67833"/>
                    <a:pt x="16958" y="56443"/>
                    <a:pt x="16958" y="42396"/>
                  </a:cubicBezTo>
                  <a:cubicBezTo>
                    <a:pt x="16958" y="28348"/>
                    <a:pt x="28348" y="16958"/>
                    <a:pt x="42396" y="169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2" name="Google Shape;502;p63"/>
            <p:cNvSpPr/>
            <p:nvPr/>
          </p:nvSpPr>
          <p:spPr>
            <a:xfrm>
              <a:off x="2692400" y="4721689"/>
              <a:ext cx="508748" cy="508748"/>
            </a:xfrm>
            <a:custGeom>
              <a:avLst/>
              <a:gdLst/>
              <a:ahLst/>
              <a:cxnLst/>
              <a:rect l="l" t="t" r="r" b="b"/>
              <a:pathLst>
                <a:path w="508748" h="508748" extrusionOk="0">
                  <a:moveTo>
                    <a:pt x="483311" y="257968"/>
                  </a:moveTo>
                  <a:lnTo>
                    <a:pt x="483311" y="228937"/>
                  </a:lnTo>
                  <a:cubicBezTo>
                    <a:pt x="483245" y="207631"/>
                    <a:pt x="467347" y="189699"/>
                    <a:pt x="446206" y="187075"/>
                  </a:cubicBezTo>
                  <a:lnTo>
                    <a:pt x="355664" y="84530"/>
                  </a:lnTo>
                  <a:cubicBezTo>
                    <a:pt x="355963" y="81798"/>
                    <a:pt x="356115" y="79057"/>
                    <a:pt x="356124" y="76312"/>
                  </a:cubicBezTo>
                  <a:cubicBezTo>
                    <a:pt x="356124" y="34165"/>
                    <a:pt x="321959" y="0"/>
                    <a:pt x="279811" y="0"/>
                  </a:cubicBezTo>
                  <a:cubicBezTo>
                    <a:pt x="237664" y="0"/>
                    <a:pt x="203499" y="34165"/>
                    <a:pt x="203499" y="76312"/>
                  </a:cubicBezTo>
                  <a:cubicBezTo>
                    <a:pt x="203499" y="77662"/>
                    <a:pt x="203636" y="78974"/>
                    <a:pt x="203702" y="80299"/>
                  </a:cubicBezTo>
                  <a:lnTo>
                    <a:pt x="105708" y="178290"/>
                  </a:lnTo>
                  <a:cubicBezTo>
                    <a:pt x="74971" y="180041"/>
                    <a:pt x="48316" y="200137"/>
                    <a:pt x="38169" y="229206"/>
                  </a:cubicBezTo>
                  <a:cubicBezTo>
                    <a:pt x="28021" y="258274"/>
                    <a:pt x="36384" y="290593"/>
                    <a:pt x="59354" y="311091"/>
                  </a:cubicBezTo>
                  <a:lnTo>
                    <a:pt x="59354" y="440915"/>
                  </a:lnTo>
                  <a:lnTo>
                    <a:pt x="8479" y="440915"/>
                  </a:lnTo>
                  <a:cubicBezTo>
                    <a:pt x="3797" y="440915"/>
                    <a:pt x="0" y="444711"/>
                    <a:pt x="0" y="449394"/>
                  </a:cubicBezTo>
                  <a:lnTo>
                    <a:pt x="0" y="500269"/>
                  </a:lnTo>
                  <a:cubicBezTo>
                    <a:pt x="0" y="504951"/>
                    <a:pt x="3797" y="508748"/>
                    <a:pt x="8479" y="508748"/>
                  </a:cubicBezTo>
                  <a:lnTo>
                    <a:pt x="330686" y="508748"/>
                  </a:lnTo>
                  <a:cubicBezTo>
                    <a:pt x="335369" y="508748"/>
                    <a:pt x="339165" y="504951"/>
                    <a:pt x="339165" y="500269"/>
                  </a:cubicBezTo>
                  <a:lnTo>
                    <a:pt x="339165" y="449394"/>
                  </a:lnTo>
                  <a:cubicBezTo>
                    <a:pt x="339165" y="444711"/>
                    <a:pt x="335369" y="440915"/>
                    <a:pt x="330686" y="440915"/>
                  </a:cubicBezTo>
                  <a:lnTo>
                    <a:pt x="161104" y="440915"/>
                  </a:lnTo>
                  <a:lnTo>
                    <a:pt x="161104" y="311091"/>
                  </a:lnTo>
                  <a:cubicBezTo>
                    <a:pt x="180566" y="293959"/>
                    <a:pt x="189795" y="267983"/>
                    <a:pt x="185505" y="242409"/>
                  </a:cubicBezTo>
                  <a:lnTo>
                    <a:pt x="275489" y="152405"/>
                  </a:lnTo>
                  <a:cubicBezTo>
                    <a:pt x="276930" y="152488"/>
                    <a:pt x="278354" y="152624"/>
                    <a:pt x="279811" y="152624"/>
                  </a:cubicBezTo>
                  <a:cubicBezTo>
                    <a:pt x="284125" y="152600"/>
                    <a:pt x="288427" y="152206"/>
                    <a:pt x="292675" y="151453"/>
                  </a:cubicBezTo>
                  <a:lnTo>
                    <a:pt x="398519" y="234874"/>
                  </a:lnTo>
                  <a:lnTo>
                    <a:pt x="398519" y="257984"/>
                  </a:lnTo>
                  <a:cubicBezTo>
                    <a:pt x="383093" y="264721"/>
                    <a:pt x="373111" y="279940"/>
                    <a:pt x="373082" y="296770"/>
                  </a:cubicBezTo>
                  <a:lnTo>
                    <a:pt x="373082" y="381561"/>
                  </a:lnTo>
                  <a:cubicBezTo>
                    <a:pt x="373065" y="384509"/>
                    <a:pt x="374581" y="387249"/>
                    <a:pt x="377081" y="388806"/>
                  </a:cubicBezTo>
                  <a:cubicBezTo>
                    <a:pt x="379586" y="390363"/>
                    <a:pt x="382716" y="390508"/>
                    <a:pt x="385349" y="389191"/>
                  </a:cubicBezTo>
                  <a:lnTo>
                    <a:pt x="419266" y="372233"/>
                  </a:lnTo>
                  <a:cubicBezTo>
                    <a:pt x="422156" y="370793"/>
                    <a:pt x="423974" y="367832"/>
                    <a:pt x="423957" y="364603"/>
                  </a:cubicBezTo>
                  <a:lnTo>
                    <a:pt x="423957" y="305249"/>
                  </a:lnTo>
                  <a:lnTo>
                    <a:pt x="457873" y="305249"/>
                  </a:lnTo>
                  <a:lnTo>
                    <a:pt x="457873" y="364603"/>
                  </a:lnTo>
                  <a:cubicBezTo>
                    <a:pt x="457856" y="367832"/>
                    <a:pt x="459674" y="370793"/>
                    <a:pt x="462564" y="372233"/>
                  </a:cubicBezTo>
                  <a:lnTo>
                    <a:pt x="496481" y="389191"/>
                  </a:lnTo>
                  <a:cubicBezTo>
                    <a:pt x="499114" y="390508"/>
                    <a:pt x="502243" y="390363"/>
                    <a:pt x="504749" y="388806"/>
                  </a:cubicBezTo>
                  <a:cubicBezTo>
                    <a:pt x="507249" y="387249"/>
                    <a:pt x="508765" y="384509"/>
                    <a:pt x="508748" y="381561"/>
                  </a:cubicBezTo>
                  <a:lnTo>
                    <a:pt x="508748" y="296770"/>
                  </a:lnTo>
                  <a:cubicBezTo>
                    <a:pt x="508727" y="279931"/>
                    <a:pt x="498742" y="264704"/>
                    <a:pt x="483311" y="257968"/>
                  </a:cubicBezTo>
                  <a:close/>
                  <a:moveTo>
                    <a:pt x="279811" y="16958"/>
                  </a:moveTo>
                  <a:cubicBezTo>
                    <a:pt x="312594" y="16958"/>
                    <a:pt x="339165" y="43530"/>
                    <a:pt x="339165" y="76312"/>
                  </a:cubicBezTo>
                  <a:cubicBezTo>
                    <a:pt x="339165" y="109095"/>
                    <a:pt x="312594" y="135666"/>
                    <a:pt x="279811" y="135666"/>
                  </a:cubicBezTo>
                  <a:cubicBezTo>
                    <a:pt x="247029" y="135666"/>
                    <a:pt x="220457" y="109095"/>
                    <a:pt x="220457" y="76312"/>
                  </a:cubicBezTo>
                  <a:cubicBezTo>
                    <a:pt x="220495" y="43547"/>
                    <a:pt x="247046" y="16996"/>
                    <a:pt x="279811" y="16958"/>
                  </a:cubicBezTo>
                  <a:close/>
                  <a:moveTo>
                    <a:pt x="322207" y="491790"/>
                  </a:moveTo>
                  <a:lnTo>
                    <a:pt x="16958" y="491790"/>
                  </a:lnTo>
                  <a:lnTo>
                    <a:pt x="16958" y="457873"/>
                  </a:lnTo>
                  <a:lnTo>
                    <a:pt x="322207" y="457873"/>
                  </a:lnTo>
                  <a:close/>
                  <a:moveTo>
                    <a:pt x="144145" y="440915"/>
                  </a:moveTo>
                  <a:lnTo>
                    <a:pt x="76312" y="440915"/>
                  </a:lnTo>
                  <a:lnTo>
                    <a:pt x="76312" y="322629"/>
                  </a:lnTo>
                  <a:cubicBezTo>
                    <a:pt x="97651" y="333365"/>
                    <a:pt x="122806" y="333365"/>
                    <a:pt x="144145" y="322629"/>
                  </a:cubicBezTo>
                  <a:close/>
                  <a:moveTo>
                    <a:pt x="110229" y="313728"/>
                  </a:moveTo>
                  <a:cubicBezTo>
                    <a:pt x="77447" y="313728"/>
                    <a:pt x="50875" y="287156"/>
                    <a:pt x="50875" y="254374"/>
                  </a:cubicBezTo>
                  <a:cubicBezTo>
                    <a:pt x="50875" y="221592"/>
                    <a:pt x="77447" y="195020"/>
                    <a:pt x="110229" y="195020"/>
                  </a:cubicBezTo>
                  <a:cubicBezTo>
                    <a:pt x="143011" y="195020"/>
                    <a:pt x="169583" y="221592"/>
                    <a:pt x="169583" y="254374"/>
                  </a:cubicBezTo>
                  <a:cubicBezTo>
                    <a:pt x="169546" y="287140"/>
                    <a:pt x="142994" y="313691"/>
                    <a:pt x="110229" y="313728"/>
                  </a:cubicBezTo>
                  <a:close/>
                  <a:moveTo>
                    <a:pt x="180107" y="223848"/>
                  </a:moveTo>
                  <a:cubicBezTo>
                    <a:pt x="170456" y="201926"/>
                    <a:pt x="151097" y="185783"/>
                    <a:pt x="127795" y="180223"/>
                  </a:cubicBezTo>
                  <a:lnTo>
                    <a:pt x="207502" y="100520"/>
                  </a:lnTo>
                  <a:cubicBezTo>
                    <a:pt x="215112" y="123117"/>
                    <a:pt x="232812" y="140879"/>
                    <a:pt x="255384" y="148563"/>
                  </a:cubicBezTo>
                  <a:close/>
                  <a:moveTo>
                    <a:pt x="350670" y="104490"/>
                  </a:moveTo>
                  <a:lnTo>
                    <a:pt x="425712" y="189484"/>
                  </a:lnTo>
                  <a:cubicBezTo>
                    <a:pt x="414090" y="194006"/>
                    <a:pt x="405048" y="203417"/>
                    <a:pt x="400995" y="215208"/>
                  </a:cubicBezTo>
                  <a:lnTo>
                    <a:pt x="312254" y="145279"/>
                  </a:lnTo>
                  <a:cubicBezTo>
                    <a:pt x="329746" y="137020"/>
                    <a:pt x="343472" y="122446"/>
                    <a:pt x="350670" y="104490"/>
                  </a:cubicBezTo>
                  <a:close/>
                  <a:moveTo>
                    <a:pt x="415478" y="228937"/>
                  </a:moveTo>
                  <a:cubicBezTo>
                    <a:pt x="415478" y="214889"/>
                    <a:pt x="426867" y="203499"/>
                    <a:pt x="440915" y="203499"/>
                  </a:cubicBezTo>
                  <a:cubicBezTo>
                    <a:pt x="454963" y="203499"/>
                    <a:pt x="466352" y="214889"/>
                    <a:pt x="466352" y="228937"/>
                  </a:cubicBezTo>
                  <a:lnTo>
                    <a:pt x="466352" y="254374"/>
                  </a:lnTo>
                  <a:lnTo>
                    <a:pt x="415478" y="254374"/>
                  </a:lnTo>
                  <a:close/>
                  <a:moveTo>
                    <a:pt x="491790" y="367841"/>
                  </a:moveTo>
                  <a:lnTo>
                    <a:pt x="474831" y="359362"/>
                  </a:lnTo>
                  <a:lnTo>
                    <a:pt x="474831" y="296770"/>
                  </a:lnTo>
                  <a:cubicBezTo>
                    <a:pt x="474831" y="292087"/>
                    <a:pt x="471035" y="288291"/>
                    <a:pt x="466352" y="288291"/>
                  </a:cubicBezTo>
                  <a:lnTo>
                    <a:pt x="415478" y="288291"/>
                  </a:lnTo>
                  <a:cubicBezTo>
                    <a:pt x="410795" y="288291"/>
                    <a:pt x="406998" y="292087"/>
                    <a:pt x="406998" y="296770"/>
                  </a:cubicBezTo>
                  <a:lnTo>
                    <a:pt x="406998" y="359362"/>
                  </a:lnTo>
                  <a:lnTo>
                    <a:pt x="390040" y="367841"/>
                  </a:lnTo>
                  <a:lnTo>
                    <a:pt x="390040" y="296770"/>
                  </a:lnTo>
                  <a:cubicBezTo>
                    <a:pt x="390040" y="282722"/>
                    <a:pt x="401430" y="271332"/>
                    <a:pt x="415478" y="271332"/>
                  </a:cubicBezTo>
                  <a:lnTo>
                    <a:pt x="466352" y="271332"/>
                  </a:lnTo>
                  <a:cubicBezTo>
                    <a:pt x="480400" y="271332"/>
                    <a:pt x="491790" y="282722"/>
                    <a:pt x="491790" y="29677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3" name="Google Shape;503;p63"/>
            <p:cNvSpPr/>
            <p:nvPr/>
          </p:nvSpPr>
          <p:spPr>
            <a:xfrm>
              <a:off x="2785670" y="5077812"/>
              <a:ext cx="16958" cy="67833"/>
            </a:xfrm>
            <a:custGeom>
              <a:avLst/>
              <a:gdLst/>
              <a:ahLst/>
              <a:cxnLst/>
              <a:rect l="l" t="t" r="r" b="b"/>
              <a:pathLst>
                <a:path w="16958" h="67833" extrusionOk="0">
                  <a:moveTo>
                    <a:pt x="8479" y="0"/>
                  </a:moveTo>
                  <a:cubicBezTo>
                    <a:pt x="3797" y="0"/>
                    <a:pt x="0" y="3797"/>
                    <a:pt x="0" y="8479"/>
                  </a:cubicBezTo>
                  <a:lnTo>
                    <a:pt x="0" y="59354"/>
                  </a:lnTo>
                  <a:cubicBezTo>
                    <a:pt x="0" y="64037"/>
                    <a:pt x="3797" y="67833"/>
                    <a:pt x="8479" y="67833"/>
                  </a:cubicBezTo>
                  <a:cubicBezTo>
                    <a:pt x="13162" y="67833"/>
                    <a:pt x="16958" y="64037"/>
                    <a:pt x="16958" y="59354"/>
                  </a:cubicBezTo>
                  <a:lnTo>
                    <a:pt x="16958" y="8479"/>
                  </a:lnTo>
                  <a:cubicBezTo>
                    <a:pt x="16958" y="3797"/>
                    <a:pt x="13162" y="0"/>
                    <a:pt x="8479"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4" name="Google Shape;504;p63"/>
            <p:cNvSpPr/>
            <p:nvPr/>
          </p:nvSpPr>
          <p:spPr>
            <a:xfrm>
              <a:off x="2853399" y="4857459"/>
              <a:ext cx="50874" cy="50874"/>
            </a:xfrm>
            <a:custGeom>
              <a:avLst/>
              <a:gdLst/>
              <a:ahLst/>
              <a:cxnLst/>
              <a:rect l="l" t="t" r="r" b="b"/>
              <a:pathLst>
                <a:path w="50874" h="50874" extrusionOk="0">
                  <a:moveTo>
                    <a:pt x="36504" y="2380"/>
                  </a:moveTo>
                  <a:lnTo>
                    <a:pt x="2588" y="36297"/>
                  </a:lnTo>
                  <a:cubicBezTo>
                    <a:pt x="386" y="38425"/>
                    <a:pt x="-501" y="41579"/>
                    <a:pt x="277" y="44544"/>
                  </a:cubicBezTo>
                  <a:cubicBezTo>
                    <a:pt x="1052" y="47508"/>
                    <a:pt x="3366" y="49822"/>
                    <a:pt x="6330" y="50597"/>
                  </a:cubicBezTo>
                  <a:cubicBezTo>
                    <a:pt x="9295" y="51375"/>
                    <a:pt x="12449" y="50489"/>
                    <a:pt x="14577" y="48286"/>
                  </a:cubicBezTo>
                  <a:lnTo>
                    <a:pt x="48494" y="14370"/>
                  </a:lnTo>
                  <a:cubicBezTo>
                    <a:pt x="51708" y="11042"/>
                    <a:pt x="51662" y="5754"/>
                    <a:pt x="48391" y="2483"/>
                  </a:cubicBezTo>
                  <a:cubicBezTo>
                    <a:pt x="45120" y="-788"/>
                    <a:pt x="39833" y="-832"/>
                    <a:pt x="36504" y="238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grpSp>
        <p:nvGrpSpPr>
          <p:cNvPr id="505" name="Google Shape;505;p63"/>
          <p:cNvGrpSpPr/>
          <p:nvPr/>
        </p:nvGrpSpPr>
        <p:grpSpPr>
          <a:xfrm>
            <a:off x="200898" y="2155731"/>
            <a:ext cx="549418" cy="205741"/>
            <a:chOff x="2630920" y="3097553"/>
            <a:chExt cx="732558" cy="274322"/>
          </a:xfrm>
        </p:grpSpPr>
        <p:sp>
          <p:nvSpPr>
            <p:cNvPr id="506" name="Google Shape;506;p63"/>
            <p:cNvSpPr/>
            <p:nvPr/>
          </p:nvSpPr>
          <p:spPr>
            <a:xfrm>
              <a:off x="2630920" y="3097553"/>
              <a:ext cx="732558" cy="274322"/>
            </a:xfrm>
            <a:custGeom>
              <a:avLst/>
              <a:gdLst/>
              <a:ahLst/>
              <a:cxnLst/>
              <a:rect l="l" t="t" r="r" b="b"/>
              <a:pathLst>
                <a:path w="732558" h="274322" extrusionOk="0">
                  <a:moveTo>
                    <a:pt x="713305" y="115353"/>
                  </a:moveTo>
                  <a:cubicBezTo>
                    <a:pt x="672249" y="86496"/>
                    <a:pt x="614195" y="80443"/>
                    <a:pt x="572725" y="80443"/>
                  </a:cubicBezTo>
                  <a:lnTo>
                    <a:pt x="563638" y="80443"/>
                  </a:lnTo>
                  <a:lnTo>
                    <a:pt x="419118" y="12869"/>
                  </a:lnTo>
                  <a:cubicBezTo>
                    <a:pt x="401116" y="4446"/>
                    <a:pt x="381095" y="0"/>
                    <a:pt x="361233" y="0"/>
                  </a:cubicBezTo>
                  <a:lnTo>
                    <a:pt x="233659" y="0"/>
                  </a:lnTo>
                  <a:cubicBezTo>
                    <a:pt x="221263" y="0"/>
                    <a:pt x="209201" y="2481"/>
                    <a:pt x="197805" y="7370"/>
                  </a:cubicBezTo>
                  <a:lnTo>
                    <a:pt x="65363" y="64242"/>
                  </a:lnTo>
                  <a:cubicBezTo>
                    <a:pt x="58092" y="67367"/>
                    <a:pt x="50396" y="68952"/>
                    <a:pt x="42482" y="68952"/>
                  </a:cubicBezTo>
                  <a:lnTo>
                    <a:pt x="33668" y="68952"/>
                  </a:lnTo>
                  <a:cubicBezTo>
                    <a:pt x="15107" y="68946"/>
                    <a:pt x="0" y="84083"/>
                    <a:pt x="0" y="102686"/>
                  </a:cubicBezTo>
                  <a:lnTo>
                    <a:pt x="0" y="175675"/>
                  </a:lnTo>
                  <a:cubicBezTo>
                    <a:pt x="0" y="191786"/>
                    <a:pt x="11457" y="205713"/>
                    <a:pt x="27241" y="208788"/>
                  </a:cubicBezTo>
                  <a:lnTo>
                    <a:pt x="69706" y="217064"/>
                  </a:lnTo>
                  <a:cubicBezTo>
                    <a:pt x="74954" y="249487"/>
                    <a:pt x="103078" y="274323"/>
                    <a:pt x="136891" y="274323"/>
                  </a:cubicBezTo>
                  <a:cubicBezTo>
                    <a:pt x="162186" y="274323"/>
                    <a:pt x="184286" y="260418"/>
                    <a:pt x="196022" y="239845"/>
                  </a:cubicBezTo>
                  <a:lnTo>
                    <a:pt x="559473" y="239845"/>
                  </a:lnTo>
                  <a:cubicBezTo>
                    <a:pt x="571210" y="260418"/>
                    <a:pt x="593310" y="274323"/>
                    <a:pt x="618605" y="274323"/>
                  </a:cubicBezTo>
                  <a:cubicBezTo>
                    <a:pt x="643895" y="274323"/>
                    <a:pt x="665999" y="260418"/>
                    <a:pt x="677737" y="239845"/>
                  </a:cubicBezTo>
                  <a:lnTo>
                    <a:pt x="698891" y="239845"/>
                  </a:lnTo>
                  <a:cubicBezTo>
                    <a:pt x="717451" y="239845"/>
                    <a:pt x="732559" y="224714"/>
                    <a:pt x="732559" y="206110"/>
                  </a:cubicBezTo>
                  <a:lnTo>
                    <a:pt x="732559" y="152435"/>
                  </a:lnTo>
                  <a:cubicBezTo>
                    <a:pt x="732559" y="137691"/>
                    <a:pt x="725361" y="123825"/>
                    <a:pt x="713305" y="115353"/>
                  </a:cubicBezTo>
                  <a:close/>
                  <a:moveTo>
                    <a:pt x="410041" y="32356"/>
                  </a:moveTo>
                  <a:lnTo>
                    <a:pt x="512890" y="80443"/>
                  </a:lnTo>
                  <a:lnTo>
                    <a:pt x="359747" y="80443"/>
                  </a:lnTo>
                  <a:lnTo>
                    <a:pt x="309322" y="21504"/>
                  </a:lnTo>
                  <a:lnTo>
                    <a:pt x="361227" y="21504"/>
                  </a:lnTo>
                  <a:cubicBezTo>
                    <a:pt x="377983" y="21504"/>
                    <a:pt x="394862" y="25256"/>
                    <a:pt x="410041" y="32356"/>
                  </a:cubicBezTo>
                  <a:close/>
                  <a:moveTo>
                    <a:pt x="281059" y="21504"/>
                  </a:moveTo>
                  <a:lnTo>
                    <a:pt x="331483" y="80443"/>
                  </a:lnTo>
                  <a:lnTo>
                    <a:pt x="313291" y="80443"/>
                  </a:lnTo>
                  <a:cubicBezTo>
                    <a:pt x="306371" y="80443"/>
                    <a:pt x="299816" y="77424"/>
                    <a:pt x="295310" y="72155"/>
                  </a:cubicBezTo>
                  <a:lnTo>
                    <a:pt x="251979" y="21504"/>
                  </a:lnTo>
                  <a:close/>
                  <a:moveTo>
                    <a:pt x="203853" y="218341"/>
                  </a:moveTo>
                  <a:cubicBezTo>
                    <a:pt x="204573" y="214370"/>
                    <a:pt x="204971" y="210289"/>
                    <a:pt x="204971" y="206110"/>
                  </a:cubicBezTo>
                  <a:cubicBezTo>
                    <a:pt x="204971" y="201530"/>
                    <a:pt x="204513" y="196944"/>
                    <a:pt x="203607" y="192481"/>
                  </a:cubicBezTo>
                  <a:cubicBezTo>
                    <a:pt x="202427" y="186662"/>
                    <a:pt x="196765" y="182905"/>
                    <a:pt x="190959" y="184080"/>
                  </a:cubicBezTo>
                  <a:cubicBezTo>
                    <a:pt x="185146" y="185261"/>
                    <a:pt x="181396" y="190940"/>
                    <a:pt x="182575" y="196759"/>
                  </a:cubicBezTo>
                  <a:cubicBezTo>
                    <a:pt x="183196" y="199811"/>
                    <a:pt x="183509" y="202958"/>
                    <a:pt x="183509" y="206110"/>
                  </a:cubicBezTo>
                  <a:cubicBezTo>
                    <a:pt x="183509" y="231864"/>
                    <a:pt x="162595" y="252815"/>
                    <a:pt x="136891" y="252815"/>
                  </a:cubicBezTo>
                  <a:cubicBezTo>
                    <a:pt x="111187" y="252815"/>
                    <a:pt x="90279" y="231864"/>
                    <a:pt x="90279" y="206110"/>
                  </a:cubicBezTo>
                  <a:cubicBezTo>
                    <a:pt x="90279" y="180357"/>
                    <a:pt x="111187" y="159401"/>
                    <a:pt x="136891" y="159401"/>
                  </a:cubicBezTo>
                  <a:cubicBezTo>
                    <a:pt x="143403" y="159401"/>
                    <a:pt x="149690" y="160717"/>
                    <a:pt x="155592" y="163310"/>
                  </a:cubicBezTo>
                  <a:cubicBezTo>
                    <a:pt x="161013" y="165690"/>
                    <a:pt x="167345" y="163216"/>
                    <a:pt x="169726" y="157778"/>
                  </a:cubicBezTo>
                  <a:cubicBezTo>
                    <a:pt x="172107" y="152341"/>
                    <a:pt x="169637" y="146001"/>
                    <a:pt x="164211" y="143616"/>
                  </a:cubicBezTo>
                  <a:cubicBezTo>
                    <a:pt x="155574" y="139824"/>
                    <a:pt x="146382" y="137898"/>
                    <a:pt x="136891" y="137898"/>
                  </a:cubicBezTo>
                  <a:cubicBezTo>
                    <a:pt x="103078" y="137898"/>
                    <a:pt x="74954" y="162734"/>
                    <a:pt x="69706" y="195157"/>
                  </a:cubicBezTo>
                  <a:lnTo>
                    <a:pt x="31337" y="187681"/>
                  </a:lnTo>
                  <a:cubicBezTo>
                    <a:pt x="25614" y="186567"/>
                    <a:pt x="21456" y="181516"/>
                    <a:pt x="21456" y="175675"/>
                  </a:cubicBezTo>
                  <a:lnTo>
                    <a:pt x="21456" y="136420"/>
                  </a:lnTo>
                  <a:lnTo>
                    <a:pt x="33668" y="136420"/>
                  </a:lnTo>
                  <a:cubicBezTo>
                    <a:pt x="39592" y="136420"/>
                    <a:pt x="44399" y="131604"/>
                    <a:pt x="44399" y="125668"/>
                  </a:cubicBezTo>
                  <a:cubicBezTo>
                    <a:pt x="44399" y="119732"/>
                    <a:pt x="39592" y="114916"/>
                    <a:pt x="33668" y="114916"/>
                  </a:cubicBezTo>
                  <a:lnTo>
                    <a:pt x="21462" y="114916"/>
                  </a:lnTo>
                  <a:lnTo>
                    <a:pt x="21462" y="102686"/>
                  </a:lnTo>
                  <a:cubicBezTo>
                    <a:pt x="21462" y="95938"/>
                    <a:pt x="26939" y="90456"/>
                    <a:pt x="33668" y="90456"/>
                  </a:cubicBezTo>
                  <a:lnTo>
                    <a:pt x="42482" y="90456"/>
                  </a:lnTo>
                  <a:cubicBezTo>
                    <a:pt x="53319" y="90456"/>
                    <a:pt x="63860" y="88283"/>
                    <a:pt x="73819" y="84010"/>
                  </a:cubicBezTo>
                  <a:lnTo>
                    <a:pt x="206255" y="27137"/>
                  </a:lnTo>
                  <a:cubicBezTo>
                    <a:pt x="212063" y="24645"/>
                    <a:pt x="218094" y="22993"/>
                    <a:pt x="224269" y="22153"/>
                  </a:cubicBezTo>
                  <a:lnTo>
                    <a:pt x="279019" y="86149"/>
                  </a:lnTo>
                  <a:cubicBezTo>
                    <a:pt x="287604" y="96190"/>
                    <a:pt x="300095" y="101947"/>
                    <a:pt x="313291" y="101947"/>
                  </a:cubicBezTo>
                  <a:lnTo>
                    <a:pt x="572725" y="101947"/>
                  </a:lnTo>
                  <a:cubicBezTo>
                    <a:pt x="601402" y="101947"/>
                    <a:pt x="652570" y="105312"/>
                    <a:pt x="690480" y="126407"/>
                  </a:cubicBezTo>
                  <a:lnTo>
                    <a:pt x="687422" y="126407"/>
                  </a:lnTo>
                  <a:cubicBezTo>
                    <a:pt x="681493" y="126407"/>
                    <a:pt x="676691" y="131223"/>
                    <a:pt x="676691" y="137159"/>
                  </a:cubicBezTo>
                  <a:cubicBezTo>
                    <a:pt x="676691" y="143100"/>
                    <a:pt x="681493" y="147911"/>
                    <a:pt x="687422" y="147911"/>
                  </a:cubicBezTo>
                  <a:lnTo>
                    <a:pt x="710655" y="147911"/>
                  </a:lnTo>
                  <a:cubicBezTo>
                    <a:pt x="710941" y="149389"/>
                    <a:pt x="711097" y="150901"/>
                    <a:pt x="711097" y="152435"/>
                  </a:cubicBezTo>
                  <a:lnTo>
                    <a:pt x="711097" y="172376"/>
                  </a:lnTo>
                  <a:lnTo>
                    <a:pt x="677737" y="172376"/>
                  </a:lnTo>
                  <a:cubicBezTo>
                    <a:pt x="665999" y="151803"/>
                    <a:pt x="643901" y="137904"/>
                    <a:pt x="618605" y="137904"/>
                  </a:cubicBezTo>
                  <a:cubicBezTo>
                    <a:pt x="593310" y="137904"/>
                    <a:pt x="571210" y="151803"/>
                    <a:pt x="559473" y="172376"/>
                  </a:cubicBezTo>
                  <a:lnTo>
                    <a:pt x="538325" y="172376"/>
                  </a:lnTo>
                  <a:cubicBezTo>
                    <a:pt x="532396" y="172376"/>
                    <a:pt x="527594" y="177188"/>
                    <a:pt x="527594" y="183128"/>
                  </a:cubicBezTo>
                  <a:cubicBezTo>
                    <a:pt x="527594" y="189065"/>
                    <a:pt x="532396" y="193880"/>
                    <a:pt x="538325" y="193880"/>
                  </a:cubicBezTo>
                  <a:lnTo>
                    <a:pt x="551644" y="193880"/>
                  </a:lnTo>
                  <a:cubicBezTo>
                    <a:pt x="550923" y="197851"/>
                    <a:pt x="550525" y="201933"/>
                    <a:pt x="550525" y="206110"/>
                  </a:cubicBezTo>
                  <a:cubicBezTo>
                    <a:pt x="550525" y="210289"/>
                    <a:pt x="550923" y="214370"/>
                    <a:pt x="551644" y="218341"/>
                  </a:cubicBezTo>
                  <a:close/>
                  <a:moveTo>
                    <a:pt x="618605" y="252815"/>
                  </a:moveTo>
                  <a:cubicBezTo>
                    <a:pt x="592902" y="252815"/>
                    <a:pt x="571987" y="231864"/>
                    <a:pt x="571987" y="206110"/>
                  </a:cubicBezTo>
                  <a:cubicBezTo>
                    <a:pt x="571987" y="180357"/>
                    <a:pt x="592902" y="159401"/>
                    <a:pt x="618605" y="159401"/>
                  </a:cubicBezTo>
                  <a:cubicBezTo>
                    <a:pt x="644309" y="159401"/>
                    <a:pt x="665224" y="180357"/>
                    <a:pt x="665224" y="206110"/>
                  </a:cubicBezTo>
                  <a:cubicBezTo>
                    <a:pt x="665224" y="231864"/>
                    <a:pt x="644309" y="252815"/>
                    <a:pt x="618605" y="252815"/>
                  </a:cubicBezTo>
                  <a:close/>
                  <a:moveTo>
                    <a:pt x="698891" y="218341"/>
                  </a:moveTo>
                  <a:lnTo>
                    <a:pt x="685567" y="218341"/>
                  </a:lnTo>
                  <a:cubicBezTo>
                    <a:pt x="686288" y="214370"/>
                    <a:pt x="686685" y="210289"/>
                    <a:pt x="686685" y="206110"/>
                  </a:cubicBezTo>
                  <a:cubicBezTo>
                    <a:pt x="686685" y="201933"/>
                    <a:pt x="686288" y="197851"/>
                    <a:pt x="685567" y="193880"/>
                  </a:cubicBezTo>
                  <a:lnTo>
                    <a:pt x="711097" y="193880"/>
                  </a:lnTo>
                  <a:lnTo>
                    <a:pt x="711097" y="206110"/>
                  </a:lnTo>
                  <a:cubicBezTo>
                    <a:pt x="711097" y="212854"/>
                    <a:pt x="705620" y="218341"/>
                    <a:pt x="698891" y="21834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7" name="Google Shape;507;p63"/>
            <p:cNvSpPr/>
            <p:nvPr/>
          </p:nvSpPr>
          <p:spPr>
            <a:xfrm>
              <a:off x="2871775" y="3223960"/>
              <a:ext cx="262321" cy="67473"/>
            </a:xfrm>
            <a:custGeom>
              <a:avLst/>
              <a:gdLst/>
              <a:ahLst/>
              <a:cxnLst/>
              <a:rect l="l" t="t" r="r" b="b"/>
              <a:pathLst>
                <a:path w="262321" h="67473" extrusionOk="0">
                  <a:moveTo>
                    <a:pt x="251590" y="45969"/>
                  </a:moveTo>
                  <a:lnTo>
                    <a:pt x="107853" y="45969"/>
                  </a:lnTo>
                  <a:lnTo>
                    <a:pt x="83545" y="13496"/>
                  </a:lnTo>
                  <a:cubicBezTo>
                    <a:pt x="77220" y="5045"/>
                    <a:pt x="67149" y="0"/>
                    <a:pt x="56607" y="0"/>
                  </a:cubicBezTo>
                  <a:lnTo>
                    <a:pt x="10733" y="0"/>
                  </a:lnTo>
                  <a:cubicBezTo>
                    <a:pt x="6664" y="0"/>
                    <a:pt x="2953" y="2302"/>
                    <a:pt x="1137" y="5947"/>
                  </a:cubicBezTo>
                  <a:cubicBezTo>
                    <a:pt x="-686" y="9587"/>
                    <a:pt x="-294" y="13949"/>
                    <a:pt x="2148" y="17203"/>
                  </a:cubicBezTo>
                  <a:lnTo>
                    <a:pt x="29674" y="53977"/>
                  </a:lnTo>
                  <a:cubicBezTo>
                    <a:pt x="35995" y="62428"/>
                    <a:pt x="46066" y="67473"/>
                    <a:pt x="56607" y="67473"/>
                  </a:cubicBezTo>
                  <a:lnTo>
                    <a:pt x="251590" y="67473"/>
                  </a:lnTo>
                  <a:cubicBezTo>
                    <a:pt x="257514" y="67473"/>
                    <a:pt x="262321" y="62658"/>
                    <a:pt x="262321" y="56721"/>
                  </a:cubicBezTo>
                  <a:cubicBezTo>
                    <a:pt x="262321" y="50781"/>
                    <a:pt x="257514" y="45969"/>
                    <a:pt x="251590" y="45969"/>
                  </a:cubicBezTo>
                  <a:close/>
                  <a:moveTo>
                    <a:pt x="56607" y="45969"/>
                  </a:moveTo>
                  <a:cubicBezTo>
                    <a:pt x="52784" y="45969"/>
                    <a:pt x="49135" y="44139"/>
                    <a:pt x="46843" y="41075"/>
                  </a:cubicBezTo>
                  <a:lnTo>
                    <a:pt x="32195" y="21504"/>
                  </a:lnTo>
                  <a:lnTo>
                    <a:pt x="56607" y="21504"/>
                  </a:lnTo>
                  <a:cubicBezTo>
                    <a:pt x="60430" y="21504"/>
                    <a:pt x="64080" y="23335"/>
                    <a:pt x="66376" y="26398"/>
                  </a:cubicBezTo>
                  <a:lnTo>
                    <a:pt x="81026" y="45969"/>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8" name="Google Shape;508;p63"/>
            <p:cNvSpPr/>
            <p:nvPr/>
          </p:nvSpPr>
          <p:spPr>
            <a:xfrm>
              <a:off x="2745611"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44" y="44485"/>
                    <a:pt x="44398" y="34506"/>
                    <a:pt x="44398" y="22242"/>
                  </a:cubicBezTo>
                  <a:cubicBezTo>
                    <a:pt x="44398" y="9979"/>
                    <a:pt x="34444"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9" name="Google Shape;509;p63"/>
            <p:cNvSpPr/>
            <p:nvPr/>
          </p:nvSpPr>
          <p:spPr>
            <a:xfrm>
              <a:off x="3227326"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39" y="44485"/>
                    <a:pt x="44399" y="34506"/>
                    <a:pt x="44399" y="22242"/>
                  </a:cubicBezTo>
                  <a:cubicBezTo>
                    <a:pt x="44399" y="9979"/>
                    <a:pt x="34439"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sp>
        <p:nvSpPr>
          <p:cNvPr id="510" name="Google Shape;510;p63"/>
          <p:cNvSpPr/>
          <p:nvPr/>
        </p:nvSpPr>
        <p:spPr>
          <a:xfrm>
            <a:off x="247008" y="665910"/>
            <a:ext cx="435713" cy="272321"/>
          </a:xfrm>
          <a:custGeom>
            <a:avLst/>
            <a:gdLst/>
            <a:ahLst/>
            <a:cxnLst/>
            <a:rect l="l" t="t" r="r" b="b"/>
            <a:pathLst>
              <a:path w="580951" h="363094" extrusionOk="0">
                <a:moveTo>
                  <a:pt x="363094" y="36309"/>
                </a:moveTo>
                <a:cubicBezTo>
                  <a:pt x="422735" y="36309"/>
                  <a:pt x="471314" y="84463"/>
                  <a:pt x="472023" y="143891"/>
                </a:cubicBezTo>
                <a:cubicBezTo>
                  <a:pt x="471739" y="146090"/>
                  <a:pt x="471526" y="148288"/>
                  <a:pt x="471455" y="150557"/>
                </a:cubicBezTo>
                <a:lnTo>
                  <a:pt x="470534" y="177222"/>
                </a:lnTo>
                <a:lnTo>
                  <a:pt x="495780" y="186016"/>
                </a:lnTo>
                <a:cubicBezTo>
                  <a:pt x="524998" y="196191"/>
                  <a:pt x="544642" y="223600"/>
                  <a:pt x="544642" y="254166"/>
                </a:cubicBezTo>
                <a:cubicBezTo>
                  <a:pt x="544642" y="294234"/>
                  <a:pt x="512090" y="326785"/>
                  <a:pt x="472023" y="326785"/>
                </a:cubicBezTo>
                <a:lnTo>
                  <a:pt x="108928" y="326785"/>
                </a:lnTo>
                <a:cubicBezTo>
                  <a:pt x="68896" y="326785"/>
                  <a:pt x="36309" y="294234"/>
                  <a:pt x="36309" y="254166"/>
                </a:cubicBezTo>
                <a:cubicBezTo>
                  <a:pt x="36309" y="214523"/>
                  <a:pt x="68294" y="182185"/>
                  <a:pt x="107794" y="181547"/>
                </a:cubicBezTo>
                <a:cubicBezTo>
                  <a:pt x="109496" y="181796"/>
                  <a:pt x="111269" y="182008"/>
                  <a:pt x="113041" y="182115"/>
                </a:cubicBezTo>
                <a:lnTo>
                  <a:pt x="140629" y="183923"/>
                </a:lnTo>
                <a:lnTo>
                  <a:pt x="149706" y="157861"/>
                </a:lnTo>
                <a:cubicBezTo>
                  <a:pt x="159918" y="128573"/>
                  <a:pt x="187292" y="108928"/>
                  <a:pt x="217857" y="108928"/>
                </a:cubicBezTo>
                <a:cubicBezTo>
                  <a:pt x="221402" y="108928"/>
                  <a:pt x="225303" y="109354"/>
                  <a:pt x="230551" y="110276"/>
                </a:cubicBezTo>
                <a:lnTo>
                  <a:pt x="255975" y="114850"/>
                </a:lnTo>
                <a:lnTo>
                  <a:pt x="268633" y="92334"/>
                </a:lnTo>
                <a:cubicBezTo>
                  <a:pt x="288064" y="57798"/>
                  <a:pt x="324232" y="36309"/>
                  <a:pt x="363094" y="36309"/>
                </a:cubicBezTo>
                <a:moveTo>
                  <a:pt x="363094" y="0"/>
                </a:moveTo>
                <a:cubicBezTo>
                  <a:pt x="308701" y="0"/>
                  <a:pt x="261860" y="30282"/>
                  <a:pt x="236969" y="74534"/>
                </a:cubicBezTo>
                <a:cubicBezTo>
                  <a:pt x="230764" y="73435"/>
                  <a:pt x="224416" y="72619"/>
                  <a:pt x="217857" y="72619"/>
                </a:cubicBezTo>
                <a:cubicBezTo>
                  <a:pt x="170271" y="72619"/>
                  <a:pt x="130239" y="103326"/>
                  <a:pt x="115417" y="145877"/>
                </a:cubicBezTo>
                <a:cubicBezTo>
                  <a:pt x="113255" y="145735"/>
                  <a:pt x="111162" y="145238"/>
                  <a:pt x="108928" y="145238"/>
                </a:cubicBezTo>
                <a:cubicBezTo>
                  <a:pt x="48791" y="145238"/>
                  <a:pt x="0" y="194029"/>
                  <a:pt x="0" y="254166"/>
                </a:cubicBezTo>
                <a:cubicBezTo>
                  <a:pt x="0" y="314304"/>
                  <a:pt x="48791" y="363094"/>
                  <a:pt x="108928" y="363094"/>
                </a:cubicBezTo>
                <a:lnTo>
                  <a:pt x="472023" y="363094"/>
                </a:lnTo>
                <a:cubicBezTo>
                  <a:pt x="532160" y="363094"/>
                  <a:pt x="580951" y="314304"/>
                  <a:pt x="580951" y="254166"/>
                </a:cubicBezTo>
                <a:cubicBezTo>
                  <a:pt x="580951" y="206580"/>
                  <a:pt x="550245" y="166513"/>
                  <a:pt x="507694" y="151691"/>
                </a:cubicBezTo>
                <a:cubicBezTo>
                  <a:pt x="507765" y="149493"/>
                  <a:pt x="508332" y="147437"/>
                  <a:pt x="508332" y="145238"/>
                </a:cubicBezTo>
                <a:cubicBezTo>
                  <a:pt x="508332" y="65031"/>
                  <a:pt x="443302" y="0"/>
                  <a:pt x="363094" y="0"/>
                </a:cubicBezTo>
                <a:lnTo>
                  <a:pt x="363094"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11" name="Google Shape;511;p63"/>
          <p:cNvSpPr/>
          <p:nvPr/>
        </p:nvSpPr>
        <p:spPr>
          <a:xfrm>
            <a:off x="862390" y="566764"/>
            <a:ext cx="2093159" cy="15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2"/>
                </a:solidFill>
                <a:latin typeface="Open Sans"/>
                <a:ea typeface="Open Sans"/>
                <a:cs typeface="Open Sans"/>
                <a:sym typeface="Open Sans"/>
              </a:rPr>
              <a:t>Cloud and </a:t>
            </a:r>
            <a:br>
              <a:rPr lang="en" sz="2100" b="1" i="0" u="none" strike="noStrike" cap="none" dirty="0">
                <a:solidFill>
                  <a:schemeClr val="accent2"/>
                </a:solidFill>
                <a:latin typeface="Open Sans"/>
                <a:ea typeface="Open Sans"/>
                <a:cs typeface="Open Sans"/>
                <a:sym typeface="Open Sans"/>
              </a:rPr>
            </a:br>
            <a:r>
              <a:rPr lang="en" sz="2100" b="1" i="0" u="none" strike="noStrike" cap="none" dirty="0">
                <a:solidFill>
                  <a:schemeClr val="accent2"/>
                </a:solidFill>
                <a:latin typeface="Open Sans"/>
                <a:ea typeface="Open Sans"/>
                <a:cs typeface="Open Sans"/>
                <a:sym typeface="Open Sans"/>
              </a:rPr>
              <a:t>data center </a:t>
            </a:r>
            <a:r>
              <a:rPr lang="en" sz="1100" i="0" u="none" strike="noStrike" cap="none" dirty="0">
                <a:solidFill>
                  <a:schemeClr val="dk2"/>
                </a:solidFill>
                <a:latin typeface="Open Sans"/>
                <a:ea typeface="Open Sans"/>
                <a:cs typeface="Open Sans"/>
                <a:sym typeface="Open Sans"/>
              </a:rPr>
              <a:t>top providers like Amazon and Alibaba are designing their own chips.</a:t>
            </a:r>
            <a:endParaRPr sz="1100" dirty="0">
              <a:solidFill>
                <a:schemeClr val="dk2"/>
              </a:solidFill>
              <a:latin typeface="Open Sans"/>
              <a:ea typeface="Open Sans"/>
              <a:cs typeface="Open Sans"/>
              <a:sym typeface="Open Sans"/>
            </a:endParaRPr>
          </a:p>
        </p:txBody>
      </p:sp>
      <p:sp>
        <p:nvSpPr>
          <p:cNvPr id="512" name="Google Shape;512;p63"/>
          <p:cNvSpPr/>
          <p:nvPr/>
        </p:nvSpPr>
        <p:spPr>
          <a:xfrm>
            <a:off x="862390" y="2029510"/>
            <a:ext cx="2093159" cy="103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3"/>
                </a:solidFill>
                <a:latin typeface="Open Sans"/>
                <a:ea typeface="Open Sans"/>
                <a:cs typeface="Open Sans"/>
                <a:sym typeface="Open Sans"/>
              </a:rPr>
              <a:t>Automotive</a:t>
            </a:r>
            <a:r>
              <a:rPr lang="en" sz="1100" b="1" i="0" u="none" strike="noStrike" cap="none" dirty="0">
                <a:solidFill>
                  <a:srgbClr val="000000"/>
                </a:solidFill>
                <a:latin typeface="Open Sans"/>
                <a:ea typeface="Open Sans"/>
                <a:cs typeface="Open Sans"/>
                <a:sym typeface="Open Sans"/>
              </a:rPr>
              <a:t> </a:t>
            </a:r>
            <a:br>
              <a:rPr lang="en" sz="1100" b="1" i="0" u="none" strike="noStrike" cap="none" dirty="0">
                <a:solidFill>
                  <a:srgbClr val="000000"/>
                </a:solidFill>
                <a:latin typeface="Open Sans"/>
                <a:ea typeface="Open Sans"/>
                <a:cs typeface="Open Sans"/>
                <a:sym typeface="Open Sans"/>
              </a:rPr>
            </a:br>
            <a:r>
              <a:rPr lang="en" sz="1100" i="0" u="none" strike="noStrike" cap="none" dirty="0">
                <a:solidFill>
                  <a:schemeClr val="dk2"/>
                </a:solidFill>
                <a:latin typeface="Open Sans"/>
                <a:ea typeface="Open Sans"/>
                <a:cs typeface="Open Sans"/>
                <a:sym typeface="Open Sans"/>
              </a:rPr>
              <a:t>is transforming from autonomous vehicles to infotainment to safety, the whole vehicle relies on innovative electronics. </a:t>
            </a:r>
            <a:endParaRPr sz="1100" dirty="0">
              <a:solidFill>
                <a:schemeClr val="dk2"/>
              </a:solidFill>
              <a:latin typeface="Open Sans"/>
              <a:ea typeface="Open Sans"/>
              <a:cs typeface="Open Sans"/>
              <a:sym typeface="Open Sans"/>
            </a:endParaRPr>
          </a:p>
        </p:txBody>
      </p:sp>
      <p:sp>
        <p:nvSpPr>
          <p:cNvPr id="513" name="Google Shape;513;p63"/>
          <p:cNvSpPr/>
          <p:nvPr/>
        </p:nvSpPr>
        <p:spPr>
          <a:xfrm>
            <a:off x="818507" y="3530530"/>
            <a:ext cx="2137042"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5"/>
                </a:solidFill>
                <a:latin typeface="Open Sans"/>
                <a:ea typeface="Open Sans"/>
                <a:cs typeface="Open Sans"/>
                <a:sym typeface="Open Sans"/>
              </a:rPr>
              <a:t>Industrial IoT</a:t>
            </a:r>
            <a:r>
              <a:rPr lang="en" sz="2100" i="0" u="none" strike="noStrike" cap="none" dirty="0">
                <a:solidFill>
                  <a:schemeClr val="accent5"/>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incorporating artificial intelligence in manufacturing and industrial processes. </a:t>
            </a:r>
            <a:endParaRPr sz="1100" dirty="0">
              <a:solidFill>
                <a:schemeClr val="dk2"/>
              </a:solidFill>
              <a:latin typeface="Open Sans"/>
              <a:ea typeface="Open Sans"/>
              <a:cs typeface="Open Sans"/>
              <a:sym typeface="Open Sans"/>
            </a:endParaRPr>
          </a:p>
        </p:txBody>
      </p:sp>
      <p:sp>
        <p:nvSpPr>
          <p:cNvPr id="514" name="Google Shape;514;p63"/>
          <p:cNvSpPr/>
          <p:nvPr/>
        </p:nvSpPr>
        <p:spPr>
          <a:xfrm>
            <a:off x="3948408" y="612908"/>
            <a:ext cx="2332322" cy="103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4"/>
                </a:solidFill>
                <a:latin typeface="Open Sans"/>
                <a:ea typeface="Open Sans"/>
                <a:cs typeface="Open Sans"/>
                <a:sym typeface="Open Sans"/>
              </a:rPr>
              <a:t>Mobile and wireless</a:t>
            </a:r>
            <a:r>
              <a:rPr lang="en" sz="2100" b="1" i="0" u="none" strike="noStrike" cap="none" dirty="0">
                <a:solidFill>
                  <a:schemeClr val="dk2"/>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continue rapid evolution with each generation of hardware and increased capability. </a:t>
            </a:r>
            <a:endParaRPr sz="1100" dirty="0">
              <a:solidFill>
                <a:schemeClr val="dk2"/>
              </a:solidFill>
              <a:latin typeface="Open Sans"/>
              <a:ea typeface="Open Sans"/>
              <a:cs typeface="Open Sans"/>
              <a:sym typeface="Open Sans"/>
            </a:endParaRPr>
          </a:p>
        </p:txBody>
      </p:sp>
      <p:sp>
        <p:nvSpPr>
          <p:cNvPr id="515" name="Google Shape;515;p63"/>
          <p:cNvSpPr/>
          <p:nvPr/>
        </p:nvSpPr>
        <p:spPr>
          <a:xfrm>
            <a:off x="3950671" y="2046149"/>
            <a:ext cx="2328937" cy="12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rgbClr val="62CBC9"/>
                </a:solidFill>
                <a:latin typeface="Open Sans"/>
                <a:ea typeface="Open Sans"/>
                <a:cs typeface="Open Sans"/>
                <a:sym typeface="Open Sans"/>
              </a:rPr>
              <a:t>Consumer and IoT devices</a:t>
            </a:r>
            <a:r>
              <a:rPr lang="en" sz="2100" i="0" u="none" strike="noStrike" cap="none" dirty="0">
                <a:solidFill>
                  <a:srgbClr val="62CBC9"/>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bring incredible innovation and volume with billions of connected devices in the next 5-10 years.</a:t>
            </a:r>
            <a:endParaRPr sz="1100" dirty="0">
              <a:solidFill>
                <a:schemeClr val="dk2"/>
              </a:solidFill>
              <a:latin typeface="Open Sans"/>
              <a:ea typeface="Open Sans"/>
              <a:cs typeface="Open Sans"/>
              <a:sym typeface="Open Sans"/>
            </a:endParaRPr>
          </a:p>
        </p:txBody>
      </p:sp>
      <p:sp>
        <p:nvSpPr>
          <p:cNvPr id="516" name="Google Shape;516;p63"/>
          <p:cNvSpPr/>
          <p:nvPr/>
        </p:nvSpPr>
        <p:spPr>
          <a:xfrm>
            <a:off x="3949657" y="3528438"/>
            <a:ext cx="24069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1"/>
                </a:solidFill>
                <a:latin typeface="Open Sans"/>
                <a:ea typeface="Open Sans"/>
                <a:cs typeface="Open Sans"/>
                <a:sym typeface="Open Sans"/>
              </a:rPr>
              <a:t>Memory</a:t>
            </a:r>
            <a:r>
              <a:rPr lang="en" sz="1100" i="0" u="none" strike="noStrike" cap="none" dirty="0">
                <a:solidFill>
                  <a:schemeClr val="accent1"/>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was the largest semiconductor category by sales with $158 billion in 2018, and the fastest-growing. </a:t>
            </a:r>
            <a:endParaRPr sz="1100" dirty="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0A6B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13078</TotalTime>
  <Words>2871</Words>
  <Application>Microsoft Macintosh PowerPoint</Application>
  <PresentationFormat>On-screen Show (16:9)</PresentationFormat>
  <Paragraphs>362</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Century Gothic</vt:lpstr>
      <vt:lpstr>Corbel</vt:lpstr>
      <vt:lpstr>Open Sans</vt:lpstr>
      <vt:lpstr>Open Sans SemiBold</vt:lpstr>
      <vt:lpstr>Simple Light</vt:lpstr>
      <vt:lpstr>RISC-V Unconstrained Technology. Opportunity. Community.</vt:lpstr>
      <vt:lpstr>Thank you  to our generous  RISC-V Summit sponsors</vt:lpstr>
      <vt:lpstr>The RISC-V community is focused on growing opportunities</vt:lpstr>
      <vt:lpstr>By 2025, 40% of application-specific integrated circuits (ASICs) will be designed by OEMs, up from around 30% today.   Custom ICs Based on RISC-V Will Enable Cost-Effective IoT Product Differentiation  Gartner, June 2020 </vt:lpstr>
      <vt:lpstr>PowerPoint Presentation</vt:lpstr>
      <vt:lpstr>30 billion connected and IoT devices demand security and custom processors</vt:lpstr>
      <vt:lpstr>Rapid RISC-V growth over next five years  led by industrial</vt:lpstr>
      <vt:lpstr>RISC-V IP, SW, and Tools build momentum</vt:lpstr>
      <vt:lpstr>RISC-V adoption spans industries and workloads</vt:lpstr>
      <vt:lpstr>More than 750 RISC-V Members across 50 Countries</vt:lpstr>
      <vt:lpstr>Dedicated Community</vt:lpstr>
      <vt:lpstr>Industry innovation on RISC-V</vt:lpstr>
      <vt:lpstr>Incredible industry progress</vt:lpstr>
      <vt:lpstr>From Embedded to Enterprise</vt:lpstr>
      <vt:lpstr>RISC-V driving industry change</vt:lpstr>
      <vt:lpstr>RISC-V International Launched in 2020</vt:lpstr>
      <vt:lpstr>RISC-V delivers incredible member support</vt:lpstr>
      <vt:lpstr>Benefit of joining RISC-V</vt:lpstr>
      <vt:lpstr>Build RISC-V into your company strategy, and your personal mission</vt:lpstr>
      <vt:lpstr>“The future of American industry depends on open source tech, … RISC-V is gaining traction in the hardware manufacturing space throughout the world, because it lowers barriers to entry and increases chip development speed.”               -- Wired  </vt:lpstr>
      <vt:lpstr>Thank you</vt:lpstr>
      <vt:lpstr>Membership options</vt:lpstr>
      <vt:lpstr>Technical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Deck</dc:title>
  <dc:creator>Calista Redmond</dc:creator>
  <cp:lastModifiedBy>Kim McMahon</cp:lastModifiedBy>
  <cp:revision>62</cp:revision>
  <dcterms:modified xsi:type="dcterms:W3CDTF">2020-12-13T16:55:27Z</dcterms:modified>
</cp:coreProperties>
</file>