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32"/>
  </p:notesMasterIdLst>
  <p:sldIdLst>
    <p:sldId id="257" r:id="rId2"/>
    <p:sldId id="351" r:id="rId3"/>
    <p:sldId id="333" r:id="rId4"/>
    <p:sldId id="258" r:id="rId5"/>
    <p:sldId id="259" r:id="rId6"/>
    <p:sldId id="350" r:id="rId7"/>
    <p:sldId id="260" r:id="rId8"/>
    <p:sldId id="339" r:id="rId9"/>
    <p:sldId id="337" r:id="rId10"/>
    <p:sldId id="338" r:id="rId11"/>
    <p:sldId id="336" r:id="rId12"/>
    <p:sldId id="282" r:id="rId13"/>
    <p:sldId id="349" r:id="rId14"/>
    <p:sldId id="334" r:id="rId15"/>
    <p:sldId id="267" r:id="rId16"/>
    <p:sldId id="262" r:id="rId17"/>
    <p:sldId id="261" r:id="rId18"/>
    <p:sldId id="345" r:id="rId19"/>
    <p:sldId id="343" r:id="rId20"/>
    <p:sldId id="353" r:id="rId21"/>
    <p:sldId id="269" r:id="rId22"/>
    <p:sldId id="268" r:id="rId23"/>
    <p:sldId id="348" r:id="rId24"/>
    <p:sldId id="271" r:id="rId25"/>
    <p:sldId id="344" r:id="rId26"/>
    <p:sldId id="280" r:id="rId27"/>
    <p:sldId id="341" r:id="rId28"/>
    <p:sldId id="347" r:id="rId29"/>
    <p:sldId id="346" r:id="rId30"/>
    <p:sldId id="352"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Corbel" panose="020B0503020204020204" pitchFamily="34" charset="0"/>
      <p:regular r:id="rId41"/>
      <p:bold r:id="rId42"/>
      <p:italic r:id="rId43"/>
      <p:boldItalic r:id="rId44"/>
    </p:embeddedFont>
    <p:embeddedFont>
      <p:font typeface="Open Sans" panose="020B0604020202020204" charset="0"/>
      <p:regular r:id="rId45"/>
      <p:bold r:id="rId46"/>
      <p:italic r:id="rId47"/>
      <p:boldItalic r:id="rId48"/>
    </p:embeddedFont>
    <p:embeddedFont>
      <p:font typeface="Open Sans SemiBold" panose="020B0604020202020204" charset="0"/>
      <p:regular r:id="rId49"/>
      <p:bold r:id="rId50"/>
      <p:italic r:id="rId51"/>
      <p:boldItalic r:id="rId52"/>
    </p:embeddedFont>
    <p:embeddedFont>
      <p:font typeface="Verdana" panose="020B060403050404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FFFFFF"/>
    <a:srgbClr val="996633"/>
    <a:srgbClr val="663300"/>
    <a:srgbClr val="02326D"/>
    <a:srgbClr val="F8F8F8"/>
    <a:srgbClr val="0D8A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6E2185-A2F6-48C0-9D1B-8CDF4110AE4C}" v="1" dt="2021-04-22T17:22:22.150"/>
  </p1510:revLst>
</p1510:revInfo>
</file>

<file path=ppt/tableStyles.xml><?xml version="1.0" encoding="utf-8"?>
<a:tblStyleLst xmlns:a="http://schemas.openxmlformats.org/drawingml/2006/main" def="{B87BAEA9-6DA3-43AB-93FE-A62356C5D4F6}">
  <a:tblStyle styleId="{B87BAEA9-6DA3-43AB-93FE-A62356C5D4F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30522B4-6CB3-4368-A87B-AFC621FAF77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E22D495-E428-4E21-BDE2-E3D3574FB851}"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94436" autoAdjust="0"/>
  </p:normalViewPr>
  <p:slideViewPr>
    <p:cSldViewPr snapToGrid="0">
      <p:cViewPr varScale="1">
        <p:scale>
          <a:sx n="105" d="100"/>
          <a:sy n="105" d="100"/>
        </p:scale>
        <p:origin x="266" y="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ista Redmond" userId="2bb2292730fdb359" providerId="LiveId" clId="{5C6E2185-A2F6-48C0-9D1B-8CDF4110AE4C}"/>
    <pc:docChg chg="undo redo custSel addSld delSld modSld sldOrd">
      <pc:chgData name="Calista Redmond" userId="2bb2292730fdb359" providerId="LiveId" clId="{5C6E2185-A2F6-48C0-9D1B-8CDF4110AE4C}" dt="2021-04-22T17:24:47.536" v="162" actId="1037"/>
      <pc:docMkLst>
        <pc:docMk/>
      </pc:docMkLst>
      <pc:sldChg chg="addSp modSp new mod ord">
        <pc:chgData name="Calista Redmond" userId="2bb2292730fdb359" providerId="LiveId" clId="{5C6E2185-A2F6-48C0-9D1B-8CDF4110AE4C}" dt="2021-04-22T17:24:47.536" v="162" actId="1037"/>
        <pc:sldMkLst>
          <pc:docMk/>
          <pc:sldMk cId="761385931" sldId="353"/>
        </pc:sldMkLst>
        <pc:spChg chg="mod">
          <ac:chgData name="Calista Redmond" userId="2bb2292730fdb359" providerId="LiveId" clId="{5C6E2185-A2F6-48C0-9D1B-8CDF4110AE4C}" dt="2021-04-22T17:19:33.549" v="50" actId="404"/>
          <ac:spMkLst>
            <pc:docMk/>
            <pc:sldMk cId="761385931" sldId="353"/>
            <ac:spMk id="2" creationId="{07DF322B-C115-4649-9BB0-18A752B9667E}"/>
          </ac:spMkLst>
        </pc:spChg>
        <pc:spChg chg="mod">
          <ac:chgData name="Calista Redmond" userId="2bb2292730fdb359" providerId="LiveId" clId="{5C6E2185-A2F6-48C0-9D1B-8CDF4110AE4C}" dt="2021-04-22T17:24:47.536" v="162" actId="1037"/>
          <ac:spMkLst>
            <pc:docMk/>
            <pc:sldMk cId="761385931" sldId="353"/>
            <ac:spMk id="3" creationId="{1FDD5A56-D96E-4CBA-A873-C6AF4A857D7F}"/>
          </ac:spMkLst>
        </pc:spChg>
        <pc:spChg chg="add mod">
          <ac:chgData name="Calista Redmond" userId="2bb2292730fdb359" providerId="LiveId" clId="{5C6E2185-A2F6-48C0-9D1B-8CDF4110AE4C}" dt="2021-04-22T17:24:47.536" v="162" actId="1037"/>
          <ac:spMkLst>
            <pc:docMk/>
            <pc:sldMk cId="761385931" sldId="353"/>
            <ac:spMk id="4" creationId="{C92000A5-F164-4C08-A896-7418DA066A47}"/>
          </ac:spMkLst>
        </pc:spChg>
      </pc:sldChg>
      <pc:sldChg chg="new del">
        <pc:chgData name="Calista Redmond" userId="2bb2292730fdb359" providerId="LiveId" clId="{5C6E2185-A2F6-48C0-9D1B-8CDF4110AE4C}" dt="2021-04-22T17:19:10.065" v="1" actId="680"/>
        <pc:sldMkLst>
          <pc:docMk/>
          <pc:sldMk cId="4029797909" sldId="3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eepw.com.cn/article/202010/419088.htm" TargetMode="External"/><Relationship Id="rId3" Type="http://schemas.openxmlformats.org/officeDocument/2006/relationships/hyperlink" Target="https://www.european-processor-initiative.eu/european-processor-initiative-second-year-of-activities/" TargetMode="External"/><Relationship Id="rId7" Type="http://schemas.openxmlformats.org/officeDocument/2006/relationships/hyperlink" Target="https://www.microchip.com/en/pressreleasepage/industry-s-first-soc-fpga-development-kit-for-risc-v"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micromagic.com/news/CoreMark_PressRelease.pdf" TargetMode="External"/><Relationship Id="rId5" Type="http://schemas.openxmlformats.org/officeDocument/2006/relationships/hyperlink" Target="https://riscv.org/news/2020/02/imperas-announce-first-reference-model-with-uvm-encapsulation-for-risc-v-verification/" TargetMode="External"/><Relationship Id="rId4" Type="http://schemas.openxmlformats.org/officeDocument/2006/relationships/hyperlink" Target="https://riscv.org/blog/2020/11/picorio-the-raspberry-pi-like-small-board-computer-for-risc-v/" TargetMode="External"/><Relationship Id="rId9" Type="http://schemas.openxmlformats.org/officeDocument/2006/relationships/hyperlink" Target="https://www.hackster.io/news/sifive-unveils-the-world-s-fastest-risc-v-development-board-and-the-heart-of-its-risc-v-pc-1ad248f026a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wired.com/story/opinon-the-future-of-american-industry-depends-on-open-source-tech/"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engadget.com/risc-v-upscaled-120000950.html" TargetMode="External"/><Relationship Id="rId4" Type="http://schemas.openxmlformats.org/officeDocument/2006/relationships/hyperlink" Target="https://venturebeat.com/2020/09/27/will-risc-v-be-a-contender-now-that-nvidia-is-buying-ar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esign-reuse.com/news/48996/de-risc-h2020-project-risc-v-european-platform-space.html" TargetMode="External"/><Relationship Id="rId7" Type="http://schemas.openxmlformats.org/officeDocument/2006/relationships/hyperlink" Target="https://mobileidworld.com/huami-unveils-new-ai-chip-wearable-devices-061907"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techradar.com/news/alibabas-new-16-core-cpu-will-challenge-intel-xeon-in-datacenters" TargetMode="External"/><Relationship Id="rId5" Type="http://schemas.openxmlformats.org/officeDocument/2006/relationships/hyperlink" Target="https://chipsalliance.org/announcement/2020/05/14/newly-enhanced-swerv-cores/" TargetMode="External"/><Relationship Id="rId4" Type="http://schemas.openxmlformats.org/officeDocument/2006/relationships/hyperlink" Target="https://www.hackster.io/news/rvsoc-offers-a-lightweight-linux-capable-risc-v-core-in-just-5-000-lines-of-verilog-9a49976a666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9de365c3bc_0_9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9de365c3bc_0_9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https://www.techdesignforums.com/blog/2020/11/27/risc-v-in-nearly-a-quarter-of-designs-wilson-functional-verification-2020-part-one/?mc_cid=4598aad76e&amp;mc_eid=579aaa7d6f</a:t>
            </a:r>
          </a:p>
          <a:p>
            <a:endParaRPr lang="en-US" dirty="0"/>
          </a:p>
        </p:txBody>
      </p:sp>
    </p:spTree>
    <p:extLst>
      <p:ext uri="{BB962C8B-B14F-4D97-AF65-F5344CB8AC3E}">
        <p14:creationId xmlns:p14="http://schemas.microsoft.com/office/powerpoint/2010/main" val="1526057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https://riscv.org/wp-content/uploads/2019/12/12.11-14.20a9-Joshi-Tractica-Processor-IP-Showcase-with-Andes-Technology-CHIPS-Alliance-Codasip-Shakti-Project-SiFive-Syntacore-OpenHW-Group-1.pdf</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https://tractica.omdia.com/research/risc-v-processors/</a:t>
            </a:r>
          </a:p>
          <a:p>
            <a:pPr marL="158750" indent="0">
              <a:buNone/>
            </a:pPr>
            <a:endParaRPr lang="en-US" dirty="0"/>
          </a:p>
        </p:txBody>
      </p:sp>
    </p:spTree>
    <p:extLst>
      <p:ext uri="{BB962C8B-B14F-4D97-AF65-F5344CB8AC3E}">
        <p14:creationId xmlns:p14="http://schemas.microsoft.com/office/powerpoint/2010/main" val="2881471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9de365c3bc_0_1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9de365c3bc_0_1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5755" algn="l" rtl="0">
              <a:spcBef>
                <a:spcPts val="0"/>
              </a:spcBef>
              <a:spcAft>
                <a:spcPts val="0"/>
              </a:spcAft>
              <a:buClr>
                <a:srgbClr val="333333"/>
              </a:buClr>
              <a:buSzPts val="1530"/>
              <a:buFont typeface="Corbel"/>
              <a:buChar char="•"/>
            </a:pPr>
            <a:r>
              <a:rPr lang="en">
                <a:solidFill>
                  <a:schemeClr val="dk1"/>
                </a:solidFill>
              </a:rPr>
              <a:t>The RISC-V community is already making an impact across industries.</a:t>
            </a:r>
            <a:endParaRPr>
              <a:solidFill>
                <a:schemeClr val="dk1"/>
              </a:solidFill>
            </a:endParaRPr>
          </a:p>
          <a:p>
            <a:pPr marL="914400" lvl="1" indent="-342900" algn="l" rtl="0">
              <a:spcBef>
                <a:spcPts val="0"/>
              </a:spcBef>
              <a:spcAft>
                <a:spcPts val="0"/>
              </a:spcAft>
              <a:buClr>
                <a:schemeClr val="dk1"/>
              </a:buClr>
              <a:buSzPts val="1800"/>
              <a:buChar char="-"/>
            </a:pPr>
            <a:r>
              <a:rPr lang="en">
                <a:solidFill>
                  <a:schemeClr val="dk1"/>
                </a:solidFill>
              </a:rPr>
              <a:t>In automotive, we’ve seen progress in safety and security from NVIDIA and have worked with them to form the Functional Safety Special Interest Group in RISC-V</a:t>
            </a:r>
            <a:endParaRPr>
              <a:solidFill>
                <a:schemeClr val="dk1"/>
              </a:solidFill>
            </a:endParaRPr>
          </a:p>
          <a:p>
            <a:pPr marL="914400" lvl="1" indent="-342900" algn="l" rtl="0">
              <a:spcBef>
                <a:spcPts val="0"/>
              </a:spcBef>
              <a:spcAft>
                <a:spcPts val="0"/>
              </a:spcAft>
              <a:buClr>
                <a:schemeClr val="dk1"/>
              </a:buClr>
              <a:buSzPts val="1800"/>
              <a:buChar char="-"/>
            </a:pPr>
            <a:r>
              <a:rPr lang="en">
                <a:solidFill>
                  <a:schemeClr val="dk1"/>
                </a:solidFill>
              </a:rPr>
              <a:t>In HPC, we continue to work with the European Commission on RISC-V acceleration for super computers through the EPI initiative as well as sharing insights on open source approaches to technology to reduce risk and dependency on any one entity.</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The future for RISC-V is incredibly bright in areas with legacy architectures as well as new arenas with growing adoption of custom processors.</a:t>
            </a:r>
            <a:endParaRPr>
              <a:solidFill>
                <a:schemeClr val="dk1"/>
              </a:solidFill>
            </a:endParaRPr>
          </a:p>
          <a:p>
            <a:pPr marL="914400" lvl="1" indent="-342900" algn="l" rtl="0">
              <a:spcBef>
                <a:spcPts val="0"/>
              </a:spcBef>
              <a:spcAft>
                <a:spcPts val="0"/>
              </a:spcAft>
              <a:buClr>
                <a:schemeClr val="dk1"/>
              </a:buClr>
              <a:buSzPts val="1800"/>
              <a:buChar char="-"/>
            </a:pPr>
            <a:r>
              <a:rPr lang="en">
                <a:solidFill>
                  <a:schemeClr val="dk1"/>
                </a:solidFill>
              </a:rPr>
              <a:t>In the memory semiconductor space, growth projections range from 6-16% on this $100Billion market led by Flash, Telecomm, and Consumer electronics.</a:t>
            </a:r>
            <a:endParaRPr>
              <a:solidFill>
                <a:schemeClr val="dk1"/>
              </a:solidFill>
            </a:endParaRPr>
          </a:p>
          <a:p>
            <a:pPr marL="914400" lvl="1" indent="-342900" algn="l" rtl="0">
              <a:spcBef>
                <a:spcPts val="0"/>
              </a:spcBef>
              <a:spcAft>
                <a:spcPts val="0"/>
              </a:spcAft>
              <a:buClr>
                <a:schemeClr val="dk1"/>
              </a:buClr>
              <a:buSzPts val="1800"/>
              <a:buChar char="-"/>
            </a:pPr>
            <a:r>
              <a:rPr lang="en">
                <a:solidFill>
                  <a:schemeClr val="dk1"/>
                </a:solidFill>
              </a:rPr>
              <a:t>Industrial and Automotive are close behind as we bring more compute and memory solutions to safety, automated driving, infotainment and more.</a:t>
            </a:r>
            <a:endParaRPr>
              <a:solidFill>
                <a:schemeClr val="dk1"/>
              </a:solidFill>
            </a:endParaRPr>
          </a:p>
          <a:p>
            <a:pPr marL="914400" lvl="1" indent="-342900" algn="l" rtl="0">
              <a:spcBef>
                <a:spcPts val="0"/>
              </a:spcBef>
              <a:spcAft>
                <a:spcPts val="0"/>
              </a:spcAft>
              <a:buClr>
                <a:schemeClr val="dk1"/>
              </a:buClr>
              <a:buSzPts val="1800"/>
              <a:buChar char="-"/>
            </a:pPr>
            <a:r>
              <a:rPr lang="en">
                <a:solidFill>
                  <a:schemeClr val="dk1"/>
                </a:solidFill>
              </a:rPr>
              <a:t>IOT continues to be hot growth area. IoT devices are includes a broad range of electronics, household appliances, automotive, and commercial IoT for manufacturing, logistics and transportation. Business insider forecasts more than 64 billion IoT devices by 2026, driving a $15 trillion market. </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Predictions from Semico predict RISC-V cores to climb to 62.4 billion by 2025 across industrial, transportation, communications, consumer and other compute implementations.</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We’re continuing to collaborate not only within our community, but externally across entities such as Global Platform for security standards as well as 15 other alliances including alliances for research, education, industry adoption, software support, and regional RISC-V groups.</a:t>
            </a:r>
            <a:endParaRPr>
              <a:solidFill>
                <a:schemeClr val="dk1"/>
              </a:solidFill>
            </a:endParaRPr>
          </a:p>
          <a:p>
            <a:pPr marL="457200" lvl="0" indent="-22860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9de365c3bc_0_1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9de365c3bc_0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9de365c3bc_0_1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9de365c3bc_0_1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5755" algn="l" rtl="0">
              <a:spcBef>
                <a:spcPts val="0"/>
              </a:spcBef>
              <a:spcAft>
                <a:spcPts val="0"/>
              </a:spcAft>
              <a:buClr>
                <a:srgbClr val="333333"/>
              </a:buClr>
              <a:buSzPts val="1530"/>
              <a:buFont typeface="Corbel"/>
              <a:buChar char="•"/>
            </a:pPr>
            <a:r>
              <a:rPr lang="en">
                <a:solidFill>
                  <a:schemeClr val="dk1"/>
                </a:solidFill>
              </a:rPr>
              <a:t>Our community is incredible.</a:t>
            </a:r>
            <a:endParaRPr>
              <a:solidFill>
                <a:schemeClr val="dk1"/>
              </a:solidFill>
            </a:endParaRPr>
          </a:p>
          <a:p>
            <a:pPr marL="457200" lvl="0" indent="-228600" algn="l" rtl="0">
              <a:spcBef>
                <a:spcPts val="0"/>
              </a:spcBef>
              <a:spcAft>
                <a:spcPts val="0"/>
              </a:spcAft>
              <a:buClr>
                <a:srgbClr val="333333"/>
              </a:buClr>
              <a:buSzPts val="1530"/>
              <a:buFont typeface="Corbel"/>
              <a:buNone/>
            </a:pP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Today we have more than 690 members spanning 50 countries. Our global community is distributed about 1/3 in North America, 1/3 in Europe, and 1/3 in APAC. </a:t>
            </a:r>
            <a:endParaRPr>
              <a:solidFill>
                <a:schemeClr val="dk1"/>
              </a:solidFill>
            </a:endParaRPr>
          </a:p>
          <a:p>
            <a:pPr marL="457200" lvl="0" indent="-228600" algn="l" rtl="0">
              <a:spcBef>
                <a:spcPts val="0"/>
              </a:spcBef>
              <a:spcAft>
                <a:spcPts val="0"/>
              </a:spcAft>
              <a:buClr>
                <a:srgbClr val="333333"/>
              </a:buClr>
              <a:buSzPts val="1530"/>
              <a:buFont typeface="Corbel"/>
              <a:buNone/>
            </a:pP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RISC-V has seen tremendous engagement and collaboration across our 37 technical and industry committees and workgroups.</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Our dedicated community is driving progress. </a:t>
            </a:r>
            <a:endParaRPr>
              <a:solidFill>
                <a:schemeClr val="dk1"/>
              </a:solidFill>
            </a:endParaRPr>
          </a:p>
          <a:p>
            <a:pPr marL="457200" lvl="0" indent="-228600" algn="l" rtl="0">
              <a:spcBef>
                <a:spcPts val="0"/>
              </a:spcBef>
              <a:spcAft>
                <a:spcPts val="0"/>
              </a:spcAft>
              <a:buClr>
                <a:srgbClr val="333333"/>
              </a:buClr>
              <a:buSzPts val="1530"/>
              <a:buFont typeface="Corbel"/>
              <a:buNone/>
            </a:pP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We’re gaining momentum in open technical deliverables, </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our members are growing their commercial success, </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entrepreneurs are starting new companies, </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investors are funding RISC-V companies, </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multi-nationals are building beyond microcontrollers, </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public institutions are specifying RISC-V,</a:t>
            </a: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Students and professors are integrating RISC-V in research and studies</a:t>
            </a:r>
            <a:endParaRPr>
              <a:solidFill>
                <a:schemeClr val="dk1"/>
              </a:solidFill>
            </a:endParaRPr>
          </a:p>
          <a:p>
            <a:pPr marL="457200" lvl="0" indent="-228600" algn="l" rtl="0">
              <a:spcBef>
                <a:spcPts val="0"/>
              </a:spcBef>
              <a:spcAft>
                <a:spcPts val="0"/>
              </a:spcAft>
              <a:buClr>
                <a:srgbClr val="333333"/>
              </a:buClr>
              <a:buSzPts val="1530"/>
              <a:buFont typeface="Corbel"/>
              <a:buNone/>
            </a:pPr>
            <a:endParaRPr>
              <a:solidFill>
                <a:schemeClr val="dk1"/>
              </a:solidFill>
            </a:endParaRPr>
          </a:p>
          <a:p>
            <a:pPr marL="457200" lvl="0" indent="-325755" algn="l" rtl="0">
              <a:spcBef>
                <a:spcPts val="0"/>
              </a:spcBef>
              <a:spcAft>
                <a:spcPts val="0"/>
              </a:spcAft>
              <a:buClr>
                <a:srgbClr val="333333"/>
              </a:buClr>
              <a:buSzPts val="1530"/>
              <a:buFont typeface="Corbel"/>
              <a:buChar char="•"/>
            </a:pPr>
            <a:r>
              <a:rPr lang="en">
                <a:solidFill>
                  <a:schemeClr val="dk1"/>
                </a:solidFill>
              </a:rPr>
              <a:t>We’re rapidly cultivating an ecosystem of stakeholders across all dimensions</a:t>
            </a:r>
            <a:endParaRPr>
              <a:solidFill>
                <a:schemeClr val="dk1"/>
              </a:solidFill>
            </a:endParaRPr>
          </a:p>
          <a:p>
            <a:pPr marL="457200" lvl="0" indent="-22860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European Processor Initiative partners have finalized the first version of its RISC-V accelerator architecture, named EPAC, and are working towards the delivery of the first EPAC Test Chip in 2021.</a:t>
            </a:r>
            <a:r>
              <a:rPr lang="en-US" sz="1800" b="0" i="0" u="none" strike="noStrike" dirty="0">
                <a:solidFill>
                  <a:srgbClr val="000000"/>
                </a:solidFill>
                <a:effectLst/>
                <a:latin typeface="Arial" panose="020B0604020202020204" pitchFamily="34" charset="0"/>
                <a:hlinkClick r:id="rId3"/>
              </a:rPr>
              <a:t> </a:t>
            </a:r>
            <a:r>
              <a:rPr lang="en-US" sz="1800" b="0" i="0" u="sng" strike="noStrike" dirty="0">
                <a:solidFill>
                  <a:srgbClr val="1155CC"/>
                </a:solidFill>
                <a:effectLst/>
                <a:latin typeface="Arial" panose="020B0604020202020204" pitchFamily="34" charset="0"/>
                <a:hlinkClick r:id="rId3"/>
              </a:rPr>
              <a:t>Link</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RISC-V International Open Source Laboratory (also known as RIOS Lab), announced the </a:t>
            </a:r>
            <a:r>
              <a:rPr lang="en-US" sz="1800" b="0" i="0" u="none" strike="noStrike" dirty="0" err="1">
                <a:solidFill>
                  <a:srgbClr val="000000"/>
                </a:solidFill>
                <a:effectLst/>
                <a:latin typeface="Arial" panose="020B0604020202020204" pitchFamily="34" charset="0"/>
              </a:rPr>
              <a:t>PicoRio</a:t>
            </a:r>
            <a:r>
              <a:rPr lang="en-US" sz="1800" b="0" i="0" u="none" strike="noStrike" dirty="0">
                <a:solidFill>
                  <a:srgbClr val="000000"/>
                </a:solidFill>
                <a:effectLst/>
                <a:latin typeface="Arial" panose="020B0604020202020204" pitchFamily="34" charset="0"/>
              </a:rPr>
              <a:t> open-source project. The </a:t>
            </a:r>
            <a:r>
              <a:rPr lang="en-US" sz="1800" b="0" i="0" u="none" strike="noStrike" dirty="0" err="1">
                <a:solidFill>
                  <a:srgbClr val="000000"/>
                </a:solidFill>
                <a:effectLst/>
                <a:latin typeface="Arial" panose="020B0604020202020204" pitchFamily="34" charset="0"/>
              </a:rPr>
              <a:t>PicoRio</a:t>
            </a:r>
            <a:r>
              <a:rPr lang="en-US" sz="1800" b="0" i="0" u="none" strike="noStrike" dirty="0">
                <a:solidFill>
                  <a:srgbClr val="000000"/>
                </a:solidFill>
                <a:effectLst/>
                <a:latin typeface="Arial" panose="020B0604020202020204" pitchFamily="34" charset="0"/>
              </a:rPr>
              <a:t> will be a RISC-V-based small-board computer available at an affordable price point, and will be available to ship in the first half of 2021.</a:t>
            </a:r>
            <a:r>
              <a:rPr lang="en-US" sz="1800" b="0" i="0" u="none" strike="noStrike" dirty="0">
                <a:solidFill>
                  <a:srgbClr val="000000"/>
                </a:solidFill>
                <a:effectLst/>
                <a:latin typeface="Arial" panose="020B0604020202020204" pitchFamily="34" charset="0"/>
                <a:hlinkClick r:id="rId4"/>
              </a:rPr>
              <a:t> </a:t>
            </a:r>
            <a:r>
              <a:rPr lang="en-US" sz="1800" b="0" i="0" u="sng" strike="noStrike" dirty="0">
                <a:solidFill>
                  <a:srgbClr val="1155CC"/>
                </a:solidFill>
                <a:effectLst/>
                <a:latin typeface="Arial" panose="020B0604020202020204" pitchFamily="34" charset="0"/>
                <a:hlinkClick r:id="rId4"/>
              </a:rPr>
              <a:t>Link</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err="1">
                <a:solidFill>
                  <a:srgbClr val="000000"/>
                </a:solidFill>
                <a:effectLst/>
                <a:latin typeface="Arial" panose="020B0604020202020204" pitchFamily="34" charset="0"/>
              </a:rPr>
              <a:t>Imperas</a:t>
            </a:r>
            <a:r>
              <a:rPr lang="en-US" sz="1800" b="0" i="0" u="none" strike="noStrike" dirty="0">
                <a:solidFill>
                  <a:srgbClr val="000000"/>
                </a:solidFill>
                <a:effectLst/>
                <a:latin typeface="Arial" panose="020B0604020202020204" pitchFamily="34" charset="0"/>
                <a:hlinkClick r:id="rId5"/>
              </a:rPr>
              <a:t> </a:t>
            </a:r>
            <a:r>
              <a:rPr lang="en-US" sz="1800" b="0" i="0" u="sng" strike="noStrike" dirty="0">
                <a:solidFill>
                  <a:srgbClr val="1155CC"/>
                </a:solidFill>
                <a:effectLst/>
                <a:latin typeface="Arial" panose="020B0604020202020204" pitchFamily="34" charset="0"/>
                <a:hlinkClick r:id="rId5"/>
              </a:rPr>
              <a:t>announced</a:t>
            </a:r>
            <a:r>
              <a:rPr lang="en-US" sz="1800" b="0" i="0" u="none" strike="noStrike" dirty="0">
                <a:solidFill>
                  <a:srgbClr val="000000"/>
                </a:solidFill>
                <a:effectLst/>
                <a:latin typeface="Arial" panose="020B0604020202020204" pitchFamily="34" charset="0"/>
              </a:rPr>
              <a:t> the first reference model with UVM encapsulation for RISC-V verification.</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Micro Magic</a:t>
            </a:r>
            <a:r>
              <a:rPr lang="en-US" sz="1800" b="0" i="0" u="none" strike="noStrike" dirty="0">
                <a:solidFill>
                  <a:srgbClr val="1155CC"/>
                </a:solidFill>
                <a:effectLst/>
                <a:latin typeface="Arial" panose="020B0604020202020204" pitchFamily="34" charset="0"/>
                <a:hlinkClick r:id="rId6"/>
              </a:rPr>
              <a:t> </a:t>
            </a:r>
            <a:r>
              <a:rPr lang="en-US" sz="1800" b="0" i="0" u="sng" strike="noStrike" dirty="0">
                <a:solidFill>
                  <a:srgbClr val="1155CC"/>
                </a:solidFill>
                <a:effectLst/>
                <a:latin typeface="Arial" panose="020B0604020202020204" pitchFamily="34" charset="0"/>
                <a:hlinkClick r:id="rId6"/>
              </a:rPr>
              <a:t>announced</a:t>
            </a:r>
            <a:r>
              <a:rPr lang="en-US" sz="1800" b="0" i="0" u="none" strike="noStrike" dirty="0">
                <a:solidFill>
                  <a:srgbClr val="1155CC"/>
                </a:solidFill>
                <a:effectLst/>
                <a:latin typeface="Arial" panose="020B0604020202020204" pitchFamily="34" charset="0"/>
                <a:hlinkClick r:id="rId6"/>
              </a:rPr>
              <a:t> </a:t>
            </a:r>
            <a:r>
              <a:rPr lang="en-US" sz="1800" b="0" i="0" u="none" strike="noStrike" dirty="0">
                <a:solidFill>
                  <a:srgbClr val="000000"/>
                </a:solidFill>
                <a:effectLst/>
                <a:latin typeface="Arial" panose="020B0604020202020204" pitchFamily="34" charset="0"/>
              </a:rPr>
              <a:t>the world’s fastest 64-bit RISC-V core achieving 5GHz and 13,000 </a:t>
            </a:r>
            <a:r>
              <a:rPr lang="en-US" sz="1800" b="0" i="0" u="none" strike="noStrike" dirty="0" err="1">
                <a:solidFill>
                  <a:srgbClr val="000000"/>
                </a:solidFill>
                <a:effectLst/>
                <a:latin typeface="Arial" panose="020B0604020202020204" pitchFamily="34" charset="0"/>
              </a:rPr>
              <a:t>CoreMarks</a:t>
            </a:r>
            <a:r>
              <a:rPr lang="en-US" sz="1800" b="0" i="0" u="none" strike="noStrike" dirty="0">
                <a:solidFill>
                  <a:srgbClr val="000000"/>
                </a:solidFill>
                <a:effectLst/>
                <a:latin typeface="Arial" panose="020B0604020202020204" pitchFamily="34" charset="0"/>
              </a:rPr>
              <a:t> at 1.1V.</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Microchip</a:t>
            </a:r>
            <a:r>
              <a:rPr lang="en-US" sz="1800" b="0" i="0" u="none" strike="noStrike" dirty="0">
                <a:solidFill>
                  <a:srgbClr val="1155CC"/>
                </a:solidFill>
                <a:effectLst/>
                <a:latin typeface="Arial" panose="020B0604020202020204" pitchFamily="34" charset="0"/>
                <a:hlinkClick r:id="rId7"/>
              </a:rPr>
              <a:t> </a:t>
            </a:r>
            <a:r>
              <a:rPr lang="en-US" sz="1800" b="0" i="0" u="sng" strike="noStrike" dirty="0">
                <a:solidFill>
                  <a:srgbClr val="1155CC"/>
                </a:solidFill>
                <a:effectLst/>
                <a:latin typeface="Arial" panose="020B0604020202020204" pitchFamily="34" charset="0"/>
                <a:hlinkClick r:id="rId7"/>
              </a:rPr>
              <a:t>released</a:t>
            </a:r>
            <a:r>
              <a:rPr lang="en-US" sz="1800" b="0" i="0" u="none" strike="noStrike" dirty="0">
                <a:solidFill>
                  <a:srgbClr val="000000"/>
                </a:solidFill>
                <a:effectLst/>
                <a:latin typeface="Arial" panose="020B0604020202020204" pitchFamily="34" charset="0"/>
              </a:rPr>
              <a:t> the industry’s first SoC FPGA development kit based on the RISC-V ISA.</a:t>
            </a:r>
          </a:p>
          <a:p>
            <a:pPr rtl="0" fontAlgn="base">
              <a:spcBef>
                <a:spcPts val="0"/>
              </a:spcBef>
              <a:spcAft>
                <a:spcPts val="0"/>
              </a:spcAft>
              <a:buFont typeface="Arial" panose="020B0604020202020204" pitchFamily="34" charset="0"/>
              <a:buChar char="•"/>
            </a:pPr>
            <a:r>
              <a:rPr lang="en-US" sz="1800" b="0" i="0" u="none" strike="noStrike" dirty="0" err="1">
                <a:solidFill>
                  <a:srgbClr val="000000"/>
                </a:solidFill>
                <a:effectLst/>
                <a:latin typeface="Arial" panose="020B0604020202020204" pitchFamily="34" charset="0"/>
              </a:rPr>
              <a:t>Saifang</a:t>
            </a:r>
            <a:r>
              <a:rPr lang="en-US" sz="1800" b="0" i="0" u="none" strike="noStrike" dirty="0">
                <a:solidFill>
                  <a:srgbClr val="000000"/>
                </a:solidFill>
                <a:effectLst/>
                <a:latin typeface="Arial" panose="020B0604020202020204" pitchFamily="34" charset="0"/>
              </a:rPr>
              <a:t> Technology</a:t>
            </a:r>
            <a:r>
              <a:rPr lang="en-US" sz="1800" b="0" i="0" u="none" strike="noStrike" dirty="0">
                <a:solidFill>
                  <a:srgbClr val="000000"/>
                </a:solidFill>
                <a:effectLst/>
                <a:latin typeface="Arial" panose="020B0604020202020204" pitchFamily="34" charset="0"/>
                <a:hlinkClick r:id="rId8"/>
              </a:rPr>
              <a:t> </a:t>
            </a:r>
            <a:r>
              <a:rPr lang="en-US" sz="1800" b="0" i="0" u="sng" strike="noStrike" dirty="0">
                <a:solidFill>
                  <a:srgbClr val="1155CC"/>
                </a:solidFill>
                <a:effectLst/>
                <a:latin typeface="Arial" panose="020B0604020202020204" pitchFamily="34" charset="0"/>
                <a:hlinkClick r:id="rId8"/>
              </a:rPr>
              <a:t>released</a:t>
            </a:r>
            <a:r>
              <a:rPr lang="en-US" sz="1800" b="0" i="0" u="none" strike="noStrike" dirty="0">
                <a:solidFill>
                  <a:srgbClr val="000000"/>
                </a:solidFill>
                <a:effectLst/>
                <a:latin typeface="Arial" panose="020B0604020202020204" pitchFamily="34" charset="0"/>
              </a:rPr>
              <a:t> the world’s first RISC-V AI visual processing platform-</a:t>
            </a:r>
            <a:r>
              <a:rPr lang="en-US" sz="1800" b="0" i="0" u="none" strike="noStrike" dirty="0" err="1">
                <a:solidFill>
                  <a:srgbClr val="000000"/>
                </a:solidFill>
                <a:effectLst/>
                <a:latin typeface="Arial" panose="020B0604020202020204" pitchFamily="34" charset="0"/>
              </a:rPr>
              <a:t>Jinghong</a:t>
            </a:r>
            <a:r>
              <a:rPr lang="en-US" sz="1800" b="0" i="0" u="none" strike="noStrike" dirty="0">
                <a:solidFill>
                  <a:srgbClr val="000000"/>
                </a:solidFill>
                <a:effectLst/>
                <a:latin typeface="Arial" panose="020B0604020202020204" pitchFamily="34" charset="0"/>
              </a:rPr>
              <a:t> 7100.</a:t>
            </a:r>
          </a:p>
          <a:p>
            <a:pPr rtl="0" fontAlgn="base">
              <a:spcBef>
                <a:spcPts val="0"/>
              </a:spcBef>
              <a:spcAft>
                <a:spcPts val="1200"/>
              </a:spcAft>
              <a:buFont typeface="Arial" panose="020B0604020202020204" pitchFamily="34" charset="0"/>
              <a:buChar char="•"/>
            </a:pPr>
            <a:r>
              <a:rPr lang="en-US" sz="1800" b="0" i="0" u="none" strike="noStrike" dirty="0" err="1">
                <a:solidFill>
                  <a:srgbClr val="000000"/>
                </a:solidFill>
                <a:effectLst/>
                <a:latin typeface="Arial" panose="020B0604020202020204" pitchFamily="34" charset="0"/>
              </a:rPr>
              <a:t>SiFive</a:t>
            </a:r>
            <a:r>
              <a:rPr lang="en-US" sz="1800" b="0" i="0" u="none" strike="noStrike" dirty="0">
                <a:solidFill>
                  <a:srgbClr val="000000"/>
                </a:solidFill>
                <a:effectLst/>
                <a:latin typeface="Arial" panose="020B0604020202020204" pitchFamily="34" charset="0"/>
                <a:hlinkClick r:id="rId9"/>
              </a:rPr>
              <a:t> </a:t>
            </a:r>
            <a:r>
              <a:rPr lang="en-US" sz="1800" b="0" i="0" u="sng" strike="noStrike" dirty="0">
                <a:solidFill>
                  <a:srgbClr val="1155CC"/>
                </a:solidFill>
                <a:effectLst/>
                <a:latin typeface="Arial" panose="020B0604020202020204" pitchFamily="34" charset="0"/>
                <a:hlinkClick r:id="rId9"/>
              </a:rPr>
              <a:t>unveiled</a:t>
            </a:r>
            <a:r>
              <a:rPr lang="en-US" sz="1800" b="0" i="0" u="none" strike="noStrike" dirty="0">
                <a:solidFill>
                  <a:srgbClr val="000000"/>
                </a:solidFill>
                <a:effectLst/>
                <a:latin typeface="Arial" panose="020B0604020202020204" pitchFamily="34" charset="0"/>
              </a:rPr>
              <a:t> the world’s fastest RISC-V development board. The board is available for $665.</a:t>
            </a:r>
          </a:p>
          <a:p>
            <a:endParaRPr lang="en-US" dirty="0"/>
          </a:p>
        </p:txBody>
      </p:sp>
    </p:spTree>
    <p:extLst>
      <p:ext uri="{BB962C8B-B14F-4D97-AF65-F5344CB8AC3E}">
        <p14:creationId xmlns:p14="http://schemas.microsoft.com/office/powerpoint/2010/main" val="2000449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9de365c3bc_0_1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9de365c3bc_0_1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25755" algn="l" rtl="0">
              <a:spcBef>
                <a:spcPts val="0"/>
              </a:spcBef>
              <a:spcAft>
                <a:spcPts val="0"/>
              </a:spcAft>
              <a:buClr>
                <a:schemeClr val="dk1"/>
              </a:buClr>
              <a:buSzPts val="1530"/>
              <a:buFont typeface="Corbel"/>
              <a:buChar char="•"/>
            </a:pPr>
            <a:r>
              <a:rPr lang="en">
                <a:solidFill>
                  <a:schemeClr val="dk1"/>
                </a:solidFill>
              </a:rPr>
              <a:t>RISC-V membership has grown by 50%, continuing the trajectory since we formed 5 years ago</a:t>
            </a:r>
            <a:endParaRPr>
              <a:solidFill>
                <a:schemeClr val="dk1"/>
              </a:solidFill>
            </a:endParaRPr>
          </a:p>
          <a:p>
            <a:pPr marL="914400" lvl="1" indent="-325755" algn="l" rtl="0">
              <a:spcBef>
                <a:spcPts val="0"/>
              </a:spcBef>
              <a:spcAft>
                <a:spcPts val="0"/>
              </a:spcAft>
              <a:buClr>
                <a:schemeClr val="dk1"/>
              </a:buClr>
              <a:buSzPts val="1530"/>
              <a:buFont typeface="Corbel"/>
              <a:buChar char="•"/>
            </a:pPr>
            <a:r>
              <a:rPr lang="en">
                <a:solidFill>
                  <a:schemeClr val="dk1"/>
                </a:solidFill>
              </a:rPr>
              <a:t>Across our membership, more than 2,000 individuals are engaged in 37 RISC-V work groups and committees, this is nearly double the RISC-V groups and a 40% increase in engagement</a:t>
            </a:r>
            <a:endParaRPr>
              <a:solidFill>
                <a:schemeClr val="dk1"/>
              </a:solidFill>
            </a:endParaRPr>
          </a:p>
          <a:p>
            <a:pPr marL="914400" lvl="1" indent="-325755" algn="l" rtl="0">
              <a:spcBef>
                <a:spcPts val="0"/>
              </a:spcBef>
              <a:spcAft>
                <a:spcPts val="0"/>
              </a:spcAft>
              <a:buClr>
                <a:schemeClr val="dk1"/>
              </a:buClr>
              <a:buSzPts val="1530"/>
              <a:buFont typeface="Corbel"/>
              <a:buChar char="•"/>
            </a:pPr>
            <a:r>
              <a:rPr lang="en">
                <a:solidFill>
                  <a:schemeClr val="dk1"/>
                </a:solidFill>
              </a:rPr>
              <a:t>We’ve seen participation grow by 63% in our 23 local meetup and event groups around the world</a:t>
            </a:r>
            <a:endParaRPr>
              <a:solidFill>
                <a:schemeClr val="dk1"/>
              </a:solidFill>
            </a:endParaRPr>
          </a:p>
          <a:p>
            <a:pPr marL="914400" lvl="1" indent="-325755" algn="l" rtl="0">
              <a:spcBef>
                <a:spcPts val="0"/>
              </a:spcBef>
              <a:spcAft>
                <a:spcPts val="0"/>
              </a:spcAft>
              <a:buClr>
                <a:schemeClr val="dk1"/>
              </a:buClr>
              <a:buSzPts val="1530"/>
              <a:buFont typeface="Corbel"/>
              <a:buChar char="•"/>
            </a:pPr>
            <a:r>
              <a:rPr lang="en">
                <a:solidFill>
                  <a:schemeClr val="dk1"/>
                </a:solidFill>
              </a:rPr>
              <a:t>We’re getting a lot of attention! We’ve added more than 5,000 followers on social media and have participated in more than 80 news articles along with amplifying the RISC-V news of our community more than 300 times.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9de365c3bc_0_1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9de365c3bc_0_1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9de365c3bc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g9de365c3bc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Wired published an</a:t>
            </a:r>
            <a:r>
              <a:rPr lang="en-US" sz="1800" b="0" i="0" u="none" strike="noStrike" dirty="0">
                <a:solidFill>
                  <a:srgbClr val="000000"/>
                </a:solidFill>
                <a:effectLst/>
                <a:latin typeface="Arial" panose="020B0604020202020204" pitchFamily="34" charset="0"/>
                <a:hlinkClick r:id="rId3"/>
              </a:rPr>
              <a:t> </a:t>
            </a:r>
            <a:r>
              <a:rPr lang="en-US" sz="1800" b="0" i="0" u="sng" strike="noStrike" dirty="0">
                <a:solidFill>
                  <a:srgbClr val="1155CC"/>
                </a:solidFill>
                <a:effectLst/>
                <a:latin typeface="Arial" panose="020B0604020202020204" pitchFamily="34" charset="0"/>
                <a:hlinkClick r:id="rId3"/>
              </a:rPr>
              <a:t>article</a:t>
            </a:r>
            <a:r>
              <a:rPr lang="en-US" sz="1800" b="0" i="0" u="none" strike="noStrike" dirty="0">
                <a:solidFill>
                  <a:srgbClr val="000000"/>
                </a:solidFill>
                <a:effectLst/>
                <a:latin typeface="Arial" panose="020B0604020202020204" pitchFamily="34" charset="0"/>
              </a:rPr>
              <a:t> about how “the future of American industry depends on open source tech,” and highlighted how “RISC-V is gaining traction in the hardware manufacturing space throughout the world, because it lowers barriers to entry and increases chip development speed.”</a:t>
            </a:r>
          </a:p>
          <a:p>
            <a:pPr rtl="0" fontAlgn="base">
              <a:spcBef>
                <a:spcPts val="0"/>
              </a:spcBef>
              <a:spcAft>
                <a:spcPts val="1200"/>
              </a:spcAft>
              <a:buFont typeface="Arial" panose="020B0604020202020204" pitchFamily="34" charset="0"/>
              <a:buChar char="•"/>
            </a:pPr>
            <a:r>
              <a:rPr lang="en-US" sz="1800" b="0" i="0" u="sng" strike="noStrike" dirty="0">
                <a:solidFill>
                  <a:srgbClr val="1155CC"/>
                </a:solidFill>
                <a:effectLst/>
                <a:latin typeface="Arial" panose="020B0604020202020204" pitchFamily="34" charset="0"/>
                <a:hlinkClick r:id="rId4"/>
              </a:rPr>
              <a:t>VentureBeat</a:t>
            </a:r>
            <a:r>
              <a:rPr lang="en-US" sz="1800" b="0" i="0" u="none" strike="noStrike" dirty="0">
                <a:solidFill>
                  <a:srgbClr val="000000"/>
                </a:solidFill>
                <a:effectLst/>
                <a:latin typeface="Arial" panose="020B0604020202020204" pitchFamily="34" charset="0"/>
              </a:rPr>
              <a:t> discussed the momentum of RISC-V writing, “Though the architecture was created a decade ago by university professors, RISC-V has been building its ecosystem for years and has started to hit its stride with big licensees like Western Digital, </a:t>
            </a:r>
            <a:r>
              <a:rPr lang="en-US" sz="1800" b="0" i="0" u="none" strike="noStrike" dirty="0" err="1">
                <a:solidFill>
                  <a:srgbClr val="000000"/>
                </a:solidFill>
                <a:effectLst/>
                <a:latin typeface="Arial" panose="020B0604020202020204" pitchFamily="34" charset="0"/>
              </a:rPr>
              <a:t>SiFive</a:t>
            </a:r>
            <a:r>
              <a:rPr lang="en-US" sz="1800" b="0" i="0" u="none" strike="noStrike" dirty="0">
                <a:solidFill>
                  <a:srgbClr val="000000"/>
                </a:solidFill>
                <a:effectLst/>
                <a:latin typeface="Arial" panose="020B0604020202020204" pitchFamily="34" charset="0"/>
              </a:rPr>
              <a:t>, and even Nvidia itself.”</a:t>
            </a:r>
          </a:p>
          <a:p>
            <a:r>
              <a:rPr lang="en-US" sz="1800" b="0" i="0" u="sng" strike="noStrike" dirty="0" err="1">
                <a:solidFill>
                  <a:srgbClr val="1155CC"/>
                </a:solidFill>
                <a:effectLst/>
                <a:latin typeface="Arial" panose="020B0604020202020204" pitchFamily="34" charset="0"/>
                <a:hlinkClick r:id="rId5"/>
              </a:rPr>
              <a:t>Engadget</a:t>
            </a:r>
            <a:r>
              <a:rPr lang="en-US" sz="1800" b="0" i="0" u="none" strike="noStrike" dirty="0">
                <a:solidFill>
                  <a:srgbClr val="000000"/>
                </a:solidFill>
                <a:effectLst/>
                <a:latin typeface="Arial" panose="020B0604020202020204" pitchFamily="34" charset="0"/>
              </a:rPr>
              <a:t> published a 14 minute video discussing RISC-V, and noted that “if it succeeds, RISC-V could lower the cost of developing a new chip and help companies of all sizes to build exactly the processors they need.”</a:t>
            </a:r>
            <a:endParaRPr lang="en-US" dirty="0"/>
          </a:p>
        </p:txBody>
      </p:sp>
    </p:spTree>
    <p:extLst>
      <p:ext uri="{BB962C8B-B14F-4D97-AF65-F5344CB8AC3E}">
        <p14:creationId xmlns:p14="http://schemas.microsoft.com/office/powerpoint/2010/main" val="281006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9de365c3bc_0_10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9de365c3bc_0_1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9de365c3bc_0_1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9de365c3bc_0_1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9de365c3bc_0_1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9de365c3bc_0_1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9de365c3bc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9de365c3bc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3" name="Google Shape;703;g9de365c3bc_0_3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spcBef>
                <a:spcPts val="120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De-RISC, the Horizon 2020 project by the European Union that aims to create a market-ready platform based on RISC-V for the aerospace market, has achieved a number of hardware and software milestones since it was started a year ago.</a:t>
            </a:r>
            <a:r>
              <a:rPr lang="en-US" sz="1800" b="0" i="0" u="none" strike="noStrike" dirty="0">
                <a:solidFill>
                  <a:srgbClr val="000000"/>
                </a:solidFill>
                <a:effectLst/>
                <a:latin typeface="Arial" panose="020B0604020202020204" pitchFamily="34" charset="0"/>
                <a:hlinkClick r:id="rId3"/>
              </a:rPr>
              <a:t> </a:t>
            </a:r>
            <a:r>
              <a:rPr lang="en-US" sz="1800" b="0" i="0" u="sng" strike="noStrike" dirty="0">
                <a:solidFill>
                  <a:srgbClr val="1155CC"/>
                </a:solidFill>
                <a:effectLst/>
                <a:latin typeface="Arial" panose="020B0604020202020204" pitchFamily="34" charset="0"/>
                <a:hlinkClick r:id="rId3"/>
              </a:rPr>
              <a:t>Link</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 team from the School of Computing at the Tokyo Institute of Technology</a:t>
            </a:r>
            <a:r>
              <a:rPr lang="en-US" sz="1800" b="0" i="0" u="none" strike="noStrike" dirty="0">
                <a:solidFill>
                  <a:srgbClr val="000000"/>
                </a:solidFill>
                <a:effectLst/>
                <a:latin typeface="Arial" panose="020B0604020202020204" pitchFamily="34" charset="0"/>
                <a:hlinkClick r:id="rId4"/>
              </a:rPr>
              <a:t> </a:t>
            </a:r>
            <a:r>
              <a:rPr lang="en-US" sz="1800" b="0" i="0" u="sng" strike="noStrike" dirty="0">
                <a:solidFill>
                  <a:srgbClr val="1155CC"/>
                </a:solidFill>
                <a:effectLst/>
                <a:latin typeface="Arial" panose="020B0604020202020204" pitchFamily="34" charset="0"/>
                <a:hlinkClick r:id="rId4"/>
              </a:rPr>
              <a:t>developed</a:t>
            </a:r>
            <a:r>
              <a:rPr lang="en-US" sz="1800" b="0" i="0" u="none" strike="noStrike" dirty="0">
                <a:solidFill>
                  <a:srgbClr val="000000"/>
                </a:solidFill>
                <a:effectLst/>
                <a:latin typeface="Arial" panose="020B0604020202020204" pitchFamily="34" charset="0"/>
              </a:rPr>
              <a:t> a portable and Linux-capable RISC-V SoC design in just 5,000 lines of Verilog.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CHIPS Alliance</a:t>
            </a:r>
            <a:r>
              <a:rPr lang="en-US" sz="1800" b="0" i="0" u="none" strike="noStrike" dirty="0">
                <a:solidFill>
                  <a:srgbClr val="000000"/>
                </a:solidFill>
                <a:effectLst/>
                <a:latin typeface="Arial" panose="020B0604020202020204" pitchFamily="34" charset="0"/>
                <a:hlinkClick r:id="rId5"/>
              </a:rPr>
              <a:t> </a:t>
            </a:r>
            <a:r>
              <a:rPr lang="en-US" sz="1800" b="0" i="0" u="sng" strike="noStrike" dirty="0">
                <a:solidFill>
                  <a:srgbClr val="1155CC"/>
                </a:solidFill>
                <a:effectLst/>
                <a:latin typeface="Arial" panose="020B0604020202020204" pitchFamily="34" charset="0"/>
                <a:hlinkClick r:id="rId5"/>
              </a:rPr>
              <a:t>announced</a:t>
            </a:r>
            <a:r>
              <a:rPr lang="en-US" sz="1800" b="0" i="0" u="none" strike="noStrike" dirty="0">
                <a:solidFill>
                  <a:srgbClr val="000000"/>
                </a:solidFill>
                <a:effectLst/>
                <a:latin typeface="Arial" panose="020B0604020202020204" pitchFamily="34" charset="0"/>
              </a:rPr>
              <a:t> new enhancements to the RISC-V based </a:t>
            </a:r>
            <a:r>
              <a:rPr lang="en-US" sz="1800" b="0" i="0" u="none" strike="noStrike" dirty="0" err="1">
                <a:solidFill>
                  <a:srgbClr val="000000"/>
                </a:solidFill>
                <a:effectLst/>
                <a:latin typeface="Arial" panose="020B0604020202020204" pitchFamily="34" charset="0"/>
              </a:rPr>
              <a:t>SweRV</a:t>
            </a:r>
            <a:r>
              <a:rPr lang="en-US" sz="1800" b="0" i="0" u="none" strike="noStrike" dirty="0">
                <a:solidFill>
                  <a:srgbClr val="000000"/>
                </a:solidFill>
                <a:effectLst/>
                <a:latin typeface="Arial" panose="020B0604020202020204" pitchFamily="34" charset="0"/>
              </a:rPr>
              <a:t> Core EH2 and </a:t>
            </a:r>
            <a:r>
              <a:rPr lang="en-US" sz="1800" b="0" i="0" u="none" strike="noStrike" dirty="0" err="1">
                <a:solidFill>
                  <a:srgbClr val="000000"/>
                </a:solidFill>
                <a:effectLst/>
                <a:latin typeface="Arial" panose="020B0604020202020204" pitchFamily="34" charset="0"/>
              </a:rPr>
              <a:t>SweRV</a:t>
            </a:r>
            <a:r>
              <a:rPr lang="en-US" sz="1800" b="0" i="0" u="none" strike="noStrike" dirty="0">
                <a:solidFill>
                  <a:srgbClr val="000000"/>
                </a:solidFill>
                <a:effectLst/>
                <a:latin typeface="Arial" panose="020B0604020202020204" pitchFamily="34" charset="0"/>
              </a:rPr>
              <a:t> Core EL2. The </a:t>
            </a:r>
            <a:r>
              <a:rPr lang="en-US" sz="1800" b="0" i="0" u="none" strike="noStrike" dirty="0" err="1">
                <a:solidFill>
                  <a:srgbClr val="000000"/>
                </a:solidFill>
                <a:effectLst/>
                <a:latin typeface="Arial" panose="020B0604020202020204" pitchFamily="34" charset="0"/>
              </a:rPr>
              <a:t>SweRV</a:t>
            </a:r>
            <a:r>
              <a:rPr lang="en-US" sz="1800" b="0" i="0" u="none" strike="noStrike" dirty="0">
                <a:solidFill>
                  <a:srgbClr val="000000"/>
                </a:solidFill>
                <a:effectLst/>
                <a:latin typeface="Arial" panose="020B0604020202020204" pitchFamily="34" charset="0"/>
              </a:rPr>
              <a:t> Core EH2 is the world’s first dual-threaded, commercial, embedded RISC-V core, and </a:t>
            </a:r>
            <a:r>
              <a:rPr lang="en-US" sz="1800" b="0" i="0" u="none" strike="noStrike" dirty="0" err="1">
                <a:solidFill>
                  <a:srgbClr val="000000"/>
                </a:solidFill>
                <a:effectLst/>
                <a:latin typeface="Arial" panose="020B0604020202020204" pitchFamily="34" charset="0"/>
              </a:rPr>
              <a:t>SweRV</a:t>
            </a:r>
            <a:r>
              <a:rPr lang="en-US" sz="1800" b="0" i="0" u="none" strike="noStrike" dirty="0">
                <a:solidFill>
                  <a:srgbClr val="000000"/>
                </a:solidFill>
                <a:effectLst/>
                <a:latin typeface="Arial" panose="020B0604020202020204" pitchFamily="34" charset="0"/>
              </a:rPr>
              <a:t> Core EL2 is an ultra-small, ultra-low-power RISC-V core. </a:t>
            </a:r>
          </a:p>
          <a:p>
            <a:pPr rtl="0" fontAlgn="base">
              <a:spcBef>
                <a:spcPts val="0"/>
              </a:spcBef>
              <a:spcAft>
                <a:spcPts val="120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Alibaba</a:t>
            </a:r>
            <a:r>
              <a:rPr lang="en-US" sz="1800" b="0" i="0" u="none" strike="noStrike" dirty="0">
                <a:solidFill>
                  <a:srgbClr val="000000"/>
                </a:solidFill>
                <a:effectLst/>
                <a:latin typeface="Arial" panose="020B0604020202020204" pitchFamily="34" charset="0"/>
                <a:hlinkClick r:id="rId6"/>
              </a:rPr>
              <a:t> </a:t>
            </a:r>
            <a:r>
              <a:rPr lang="en-US" sz="1800" b="0" i="0" u="sng" strike="noStrike" dirty="0">
                <a:solidFill>
                  <a:srgbClr val="1155CC"/>
                </a:solidFill>
                <a:effectLst/>
                <a:latin typeface="Arial" panose="020B0604020202020204" pitchFamily="34" charset="0"/>
                <a:hlinkClick r:id="rId6"/>
              </a:rPr>
              <a:t>unveiled</a:t>
            </a:r>
            <a:r>
              <a:rPr lang="en-US" sz="1800" b="0" i="0" u="none" strike="noStrike" dirty="0">
                <a:solidFill>
                  <a:srgbClr val="000000"/>
                </a:solidFill>
                <a:effectLst/>
                <a:latin typeface="Arial" panose="020B0604020202020204" pitchFamily="34" charset="0"/>
              </a:rPr>
              <a:t> its RISC-V RV64GCV core that will be used for its </a:t>
            </a:r>
            <a:r>
              <a:rPr lang="en-US" sz="1800" b="0" i="0" u="none" strike="noStrike" dirty="0" err="1">
                <a:solidFill>
                  <a:srgbClr val="000000"/>
                </a:solidFill>
                <a:effectLst/>
                <a:latin typeface="Arial" panose="020B0604020202020204" pitchFamily="34" charset="0"/>
              </a:rPr>
              <a:t>Xuantie</a:t>
            </a:r>
            <a:r>
              <a:rPr lang="en-US" sz="1800" b="0" i="0" u="none" strike="noStrike" dirty="0">
                <a:solidFill>
                  <a:srgbClr val="000000"/>
                </a:solidFill>
                <a:effectLst/>
                <a:latin typeface="Arial" panose="020B0604020202020204" pitchFamily="34" charset="0"/>
              </a:rPr>
              <a:t> 910 processor aimed at cloud and edge servers.</a:t>
            </a:r>
          </a:p>
          <a:p>
            <a:r>
              <a:rPr lang="en-US" sz="1800" b="0" i="0" u="none" strike="noStrike" dirty="0" err="1">
                <a:solidFill>
                  <a:srgbClr val="000000"/>
                </a:solidFill>
                <a:effectLst/>
                <a:latin typeface="Arial" panose="020B0604020202020204" pitchFamily="34" charset="0"/>
              </a:rPr>
              <a:t>Huami</a:t>
            </a:r>
            <a:r>
              <a:rPr lang="en-US" sz="1800" b="0" i="0" u="none" strike="noStrike" dirty="0">
                <a:solidFill>
                  <a:srgbClr val="000000"/>
                </a:solidFill>
                <a:effectLst/>
                <a:latin typeface="Arial" panose="020B0604020202020204" pitchFamily="34" charset="0"/>
              </a:rPr>
              <a:t> </a:t>
            </a:r>
            <a:r>
              <a:rPr lang="en-US" sz="1800" b="0" i="0" u="sng" strike="noStrike" dirty="0">
                <a:solidFill>
                  <a:srgbClr val="1155CC"/>
                </a:solidFill>
                <a:effectLst/>
                <a:latin typeface="Arial" panose="020B0604020202020204" pitchFamily="34" charset="0"/>
                <a:hlinkClick r:id="rId7"/>
              </a:rPr>
              <a:t>released </a:t>
            </a:r>
            <a:r>
              <a:rPr lang="en-US" sz="1800" b="0" i="0" u="none" strike="noStrike" dirty="0">
                <a:solidFill>
                  <a:srgbClr val="000000"/>
                </a:solidFill>
                <a:effectLst/>
                <a:latin typeface="Arial" panose="020B0604020202020204" pitchFamily="34" charset="0"/>
              </a:rPr>
              <a:t>a new RISC-V based AI chip for biometric wearables.</a:t>
            </a:r>
            <a:endParaRPr lang="en-US" dirty="0"/>
          </a:p>
        </p:txBody>
      </p:sp>
    </p:spTree>
    <p:extLst>
      <p:ext uri="{BB962C8B-B14F-4D97-AF65-F5344CB8AC3E}">
        <p14:creationId xmlns:p14="http://schemas.microsoft.com/office/powerpoint/2010/main" val="226435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9c995f0a4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9c995f0a4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bf9d757ade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bf9d757ade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9de365c3bc_0_1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9de365c3bc_0_1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28600" algn="l" rtl="0">
              <a:spcBef>
                <a:spcPts val="0"/>
              </a:spcBef>
              <a:spcAft>
                <a:spcPts val="0"/>
              </a:spcAft>
              <a:buClr>
                <a:schemeClr val="dk1"/>
              </a:buClr>
              <a:buSzPts val="1100"/>
              <a:buFont typeface="Arial"/>
              <a:buNone/>
            </a:pPr>
            <a:r>
              <a:rPr lang="en">
                <a:solidFill>
                  <a:schemeClr val="dk1"/>
                </a:solidFill>
              </a:rPr>
              <a:t>The increasing complexity of legacy microprocessors has become profound, requiring hundreds of engineers, millions in investment, and months and years in development. </a:t>
            </a: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rgbClr val="333333"/>
              </a:buClr>
              <a:buSzPts val="1100"/>
              <a:buChar char="•"/>
            </a:pPr>
            <a:r>
              <a:rPr lang="en">
                <a:solidFill>
                  <a:schemeClr val="dk1"/>
                </a:solidFill>
              </a:rPr>
              <a:t>RISC-V is the ISA of our time and the open foundation for our collective future. </a:t>
            </a:r>
            <a:endParaRPr>
              <a:solidFill>
                <a:schemeClr val="dk1"/>
              </a:solidFill>
            </a:endParaRPr>
          </a:p>
          <a:p>
            <a:pPr marL="457200" lvl="0" indent="-298450" algn="l" rtl="0">
              <a:spcBef>
                <a:spcPts val="0"/>
              </a:spcBef>
              <a:spcAft>
                <a:spcPts val="0"/>
              </a:spcAft>
              <a:buClr>
                <a:srgbClr val="333333"/>
              </a:buClr>
              <a:buSzPts val="1100"/>
              <a:buChar char="•"/>
            </a:pPr>
            <a:r>
              <a:rPr lang="en">
                <a:solidFill>
                  <a:schemeClr val="dk1"/>
                </a:solidFill>
              </a:rPr>
              <a:t>The flexibility and innovation potential across performance, power, size, implementation, core design, and other unique variables are infinitely possible.</a:t>
            </a:r>
            <a:endParaRPr>
              <a:solidFill>
                <a:schemeClr val="dk1"/>
              </a:solidFill>
            </a:endParaRPr>
          </a:p>
          <a:p>
            <a:pPr marL="457200" lvl="0" indent="-298450" algn="l" rtl="0">
              <a:spcBef>
                <a:spcPts val="0"/>
              </a:spcBef>
              <a:spcAft>
                <a:spcPts val="0"/>
              </a:spcAft>
              <a:buClr>
                <a:srgbClr val="333333"/>
              </a:buClr>
              <a:buSzPts val="1100"/>
              <a:buChar char="•"/>
            </a:pPr>
            <a:r>
              <a:rPr lang="en">
                <a:solidFill>
                  <a:schemeClr val="dk1"/>
                </a:solidFill>
              </a:rPr>
              <a:t>Infinite because you no longer need an army of experts for each element. </a:t>
            </a:r>
            <a:endParaRPr>
              <a:solidFill>
                <a:schemeClr val="dk1"/>
              </a:solidFill>
            </a:endParaRPr>
          </a:p>
          <a:p>
            <a:pPr marL="457200" lvl="0" indent="-298450" algn="l" rtl="0">
              <a:spcBef>
                <a:spcPts val="0"/>
              </a:spcBef>
              <a:spcAft>
                <a:spcPts val="0"/>
              </a:spcAft>
              <a:buClr>
                <a:srgbClr val="333333"/>
              </a:buClr>
              <a:buSzPts val="1100"/>
              <a:buChar char="•"/>
            </a:pPr>
            <a:r>
              <a:rPr lang="en">
                <a:solidFill>
                  <a:schemeClr val="dk1"/>
                </a:solidFill>
              </a:rPr>
              <a:t>In RISC-V, complexity is managed through extensions and IP blocks, the composition becoming the unique innovation rather than the individual blocks.</a:t>
            </a:r>
            <a:endParaRPr>
              <a:solidFill>
                <a:schemeClr val="dk1"/>
              </a:solidFill>
            </a:endParaRPr>
          </a:p>
          <a:p>
            <a:pPr marL="457200" lvl="0" indent="-298450" algn="l" rtl="0">
              <a:spcBef>
                <a:spcPts val="0"/>
              </a:spcBef>
              <a:spcAft>
                <a:spcPts val="0"/>
              </a:spcAft>
              <a:buClr>
                <a:srgbClr val="333333"/>
              </a:buClr>
              <a:buSzPts val="1100"/>
              <a:buChar char="•"/>
            </a:pPr>
            <a:r>
              <a:rPr lang="en">
                <a:solidFill>
                  <a:schemeClr val="dk1"/>
                </a:solidFill>
              </a:rPr>
              <a:t>Fun fact! With 47 instructions in the base ISA, RISC-V is the smallest ISA for 32- bit and 64 bit addresses. By comparison, another popular architecture has more than 1500 instructions. </a:t>
            </a:r>
            <a:endParaRPr>
              <a:solidFill>
                <a:schemeClr val="dk1"/>
              </a:solidFill>
            </a:endParaRPr>
          </a:p>
          <a:p>
            <a:pPr marL="457200" lvl="0" indent="-298450" algn="l" rtl="0">
              <a:spcBef>
                <a:spcPts val="0"/>
              </a:spcBef>
              <a:spcAft>
                <a:spcPts val="0"/>
              </a:spcAft>
              <a:buClr>
                <a:srgbClr val="333333"/>
              </a:buClr>
              <a:buSzPts val="1100"/>
              <a:buChar char="•"/>
            </a:pPr>
            <a:r>
              <a:rPr lang="en">
                <a:solidFill>
                  <a:schemeClr val="dk1"/>
                </a:solidFill>
              </a:rPr>
              <a:t>This has tangible impact, in RISC-V we’re composing designs that leverage only the necessary extensions. </a:t>
            </a:r>
            <a:endParaRPr>
              <a:solidFill>
                <a:schemeClr val="dk1"/>
              </a:solidFill>
            </a:endParaRPr>
          </a:p>
          <a:p>
            <a:pPr marL="457200" lvl="0" indent="-298450" algn="l" rtl="0">
              <a:spcBef>
                <a:spcPts val="0"/>
              </a:spcBef>
              <a:spcAft>
                <a:spcPts val="0"/>
              </a:spcAft>
              <a:buClr>
                <a:srgbClr val="333333"/>
              </a:buClr>
              <a:buSzPts val="1100"/>
              <a:buChar char="•"/>
            </a:pPr>
            <a:r>
              <a:rPr lang="en">
                <a:solidFill>
                  <a:schemeClr val="dk1"/>
                </a:solidFill>
              </a:rPr>
              <a:t>This modular and reduced code approach also has positive impacts for power consumption. </a:t>
            </a:r>
            <a:endParaRPr>
              <a:solidFill>
                <a:schemeClr val="dk1"/>
              </a:solidFill>
            </a:endParaRPr>
          </a:p>
          <a:p>
            <a:pPr marL="457200" lvl="0" indent="-298450" algn="l" rtl="0">
              <a:spcBef>
                <a:spcPts val="0"/>
              </a:spcBef>
              <a:spcAft>
                <a:spcPts val="0"/>
              </a:spcAft>
              <a:buClr>
                <a:srgbClr val="333333"/>
              </a:buClr>
              <a:buSzPts val="1100"/>
              <a:buChar char="•"/>
            </a:pPr>
            <a:r>
              <a:rPr lang="en">
                <a:solidFill>
                  <a:schemeClr val="dk1"/>
                </a:solidFill>
              </a:rPr>
              <a:t>RISC-V is fundamentally designed for unique designs, it is the innovation platform for the things that shape our lives and the world around us. </a:t>
            </a:r>
            <a:endParaRPr>
              <a:solidFill>
                <a:schemeClr val="dk1"/>
              </a:solidFill>
            </a:endParaRPr>
          </a:p>
          <a:p>
            <a:pPr marL="457200" lvl="0" indent="-298450" algn="l" rtl="0">
              <a:spcBef>
                <a:spcPts val="0"/>
              </a:spcBef>
              <a:spcAft>
                <a:spcPts val="0"/>
              </a:spcAft>
              <a:buClr>
                <a:srgbClr val="333333"/>
              </a:buClr>
              <a:buSzPts val="1100"/>
              <a:buChar char="•"/>
            </a:pPr>
            <a:r>
              <a:rPr lang="en">
                <a:solidFill>
                  <a:schemeClr val="dk1"/>
                </a:solidFill>
              </a:rPr>
              <a:t>RISC-V adoption is in motion across industries such as AI, IoT, security, HPC, AR/VR, automotive, embedded, industrial, and more.</a:t>
            </a:r>
            <a:endParaRPr>
              <a:solidFill>
                <a:schemeClr val="dk1"/>
              </a:solidFill>
            </a:endParaRPr>
          </a:p>
          <a:p>
            <a:pPr marL="457200" lvl="0" indent="-298450" algn="l" rtl="0">
              <a:spcBef>
                <a:spcPts val="0"/>
              </a:spcBef>
              <a:spcAft>
                <a:spcPts val="0"/>
              </a:spcAft>
              <a:buClr>
                <a:srgbClr val="333333"/>
              </a:buClr>
              <a:buSzPts val="1100"/>
              <a:buChar char="•"/>
            </a:pPr>
            <a:r>
              <a:rPr lang="en">
                <a:solidFill>
                  <a:schemeClr val="dk1"/>
                </a:solidFill>
              </a:rPr>
              <a:t>We’re progressing on a continuum, working up from the ISA and core IP to build a greater ecosystem from packaging to boards to software </a:t>
            </a:r>
            <a:endParaRPr>
              <a:solidFill>
                <a:schemeClr val="dk1"/>
              </a:solidFill>
            </a:endParaRPr>
          </a:p>
          <a:p>
            <a:pPr marL="457200" lvl="0" indent="-22860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9de365c3bc_0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9de365c3bc_0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333333"/>
              </a:buClr>
              <a:buSzPts val="1100"/>
              <a:buFont typeface="Corbel"/>
              <a:buChar char="•"/>
            </a:pPr>
            <a:r>
              <a:rPr lang="en">
                <a:solidFill>
                  <a:schemeClr val="dk1"/>
                </a:solidFill>
              </a:rPr>
              <a:t>Business barriers to entry in the microprocessor industry have been enormous – hundreds of millions of dollars and hundreds of people working for years. </a:t>
            </a:r>
            <a:endParaRPr>
              <a:solidFill>
                <a:schemeClr val="dk1"/>
              </a:solidFill>
            </a:endParaRPr>
          </a:p>
          <a:p>
            <a:pPr marL="457200" lvl="0" indent="-298450" algn="l" rtl="0">
              <a:spcBef>
                <a:spcPts val="0"/>
              </a:spcBef>
              <a:spcAft>
                <a:spcPts val="0"/>
              </a:spcAft>
              <a:buClr>
                <a:srgbClr val="333333"/>
              </a:buClr>
              <a:buSzPts val="1100"/>
              <a:buFont typeface="Corbel"/>
              <a:buChar char="•"/>
            </a:pPr>
            <a:r>
              <a:rPr lang="en">
                <a:solidFill>
                  <a:schemeClr val="dk1"/>
                </a:solidFill>
              </a:rPr>
              <a:t>For decades we’ve relied on the economics of reducing the cost per transistor and wafer density toward increasing volumes to recoup investment. </a:t>
            </a:r>
            <a:endParaRPr>
              <a:solidFill>
                <a:schemeClr val="dk1"/>
              </a:solidFill>
            </a:endParaRPr>
          </a:p>
          <a:p>
            <a:pPr marL="457200" lvl="0" indent="-298450" algn="l" rtl="0">
              <a:spcBef>
                <a:spcPts val="0"/>
              </a:spcBef>
              <a:spcAft>
                <a:spcPts val="0"/>
              </a:spcAft>
              <a:buClr>
                <a:srgbClr val="333333"/>
              </a:buClr>
              <a:buSzPts val="1100"/>
              <a:buFont typeface="Corbel"/>
              <a:buChar char="•"/>
            </a:pPr>
            <a:r>
              <a:rPr lang="en">
                <a:solidFill>
                  <a:schemeClr val="dk1"/>
                </a:solidFill>
              </a:rPr>
              <a:t>Given the cost of entry, our industry was limited to few companies that could afford to be in the game. </a:t>
            </a:r>
            <a:endParaRPr>
              <a:solidFill>
                <a:schemeClr val="dk1"/>
              </a:solidFill>
            </a:endParaRPr>
          </a:p>
          <a:p>
            <a:pPr marL="457200" lvl="0" indent="-298450" algn="l" rtl="0">
              <a:spcBef>
                <a:spcPts val="0"/>
              </a:spcBef>
              <a:spcAft>
                <a:spcPts val="0"/>
              </a:spcAft>
              <a:buClr>
                <a:srgbClr val="333333"/>
              </a:buClr>
              <a:buSzPts val="1100"/>
              <a:buFont typeface="Corbel"/>
              <a:buChar char="•"/>
            </a:pPr>
            <a:r>
              <a:rPr lang="en">
                <a:solidFill>
                  <a:schemeClr val="dk1"/>
                </a:solidFill>
              </a:rPr>
              <a:t>That didn’t leave us with much to pick from and once we did, switching costs were high and we were locked in.</a:t>
            </a:r>
            <a:endParaRPr>
              <a:solidFill>
                <a:schemeClr val="dk1"/>
              </a:solidFill>
            </a:endParaRPr>
          </a:p>
          <a:p>
            <a:pPr marL="457200" lvl="0" indent="-298450" algn="l" rtl="0">
              <a:spcBef>
                <a:spcPts val="0"/>
              </a:spcBef>
              <a:spcAft>
                <a:spcPts val="0"/>
              </a:spcAft>
              <a:buClr>
                <a:srgbClr val="333333"/>
              </a:buClr>
              <a:buSzPts val="1100"/>
              <a:buFont typeface="Corbel"/>
              <a:buChar char="•"/>
            </a:pPr>
            <a:r>
              <a:rPr lang="en">
                <a:solidFill>
                  <a:schemeClr val="dk1"/>
                </a:solidFill>
              </a:rPr>
              <a:t>RISC-V has disrupted the entire business and technical status quo</a:t>
            </a:r>
            <a:endParaRPr>
              <a:solidFill>
                <a:schemeClr val="dk1"/>
              </a:solidFill>
            </a:endParaRPr>
          </a:p>
          <a:p>
            <a:pPr marL="457200" lvl="0" indent="-298450" algn="l" rtl="0">
              <a:spcBef>
                <a:spcPts val="0"/>
              </a:spcBef>
              <a:spcAft>
                <a:spcPts val="0"/>
              </a:spcAft>
              <a:buClr>
                <a:srgbClr val="333333"/>
              </a:buClr>
              <a:buSzPts val="1100"/>
              <a:buFont typeface="Corbel"/>
              <a:buChar char="•"/>
            </a:pPr>
            <a:r>
              <a:rPr lang="en">
                <a:solidFill>
                  <a:schemeClr val="dk1"/>
                </a:solidFill>
              </a:rPr>
              <a:t>Unconstrained opportunity means open:</a:t>
            </a:r>
            <a:endParaRPr>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latin typeface="Open Sans"/>
                <a:ea typeface="Open Sans"/>
                <a:cs typeface="Open Sans"/>
                <a:sym typeface="Open Sans"/>
              </a:rPr>
              <a:t>Collaboration partners</a:t>
            </a:r>
            <a:endParaRPr>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latin typeface="Open Sans"/>
                <a:ea typeface="Open Sans"/>
                <a:cs typeface="Open Sans"/>
                <a:sym typeface="Open Sans"/>
              </a:rPr>
              <a:t>Suppliers</a:t>
            </a:r>
            <a:endParaRPr>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latin typeface="Open Sans"/>
                <a:ea typeface="Open Sans"/>
                <a:cs typeface="Open Sans"/>
                <a:sym typeface="Open Sans"/>
              </a:rPr>
              <a:t>Adjacent markets</a:t>
            </a:r>
            <a:endParaRPr>
              <a:solidFill>
                <a:schemeClr val="dk1"/>
              </a:solidFill>
            </a:endParaRPr>
          </a:p>
          <a:p>
            <a:pPr marL="0" lvl="0" indent="0" algn="l" rtl="0">
              <a:spcBef>
                <a:spcPts val="0"/>
              </a:spcBef>
              <a:spcAft>
                <a:spcPts val="0"/>
              </a:spcAft>
              <a:buClr>
                <a:schemeClr val="dk1"/>
              </a:buClr>
              <a:buSzPts val="1400"/>
              <a:buFont typeface="Arial"/>
              <a:buNone/>
            </a:pPr>
            <a:r>
              <a:rPr lang="en" b="1">
                <a:solidFill>
                  <a:schemeClr val="dk1"/>
                </a:solidFill>
                <a:latin typeface="Open Sans"/>
                <a:ea typeface="Open Sans"/>
                <a:cs typeface="Open Sans"/>
                <a:sym typeface="Open Sans"/>
              </a:rPr>
              <a:t>Geographies</a:t>
            </a:r>
            <a:endParaRPr>
              <a:solidFill>
                <a:schemeClr val="dk1"/>
              </a:solidFill>
            </a:endParaRPr>
          </a:p>
          <a:p>
            <a:pPr marL="457200" lvl="0" indent="-228600" algn="l" rtl="0">
              <a:spcBef>
                <a:spcPts val="0"/>
              </a:spcBef>
              <a:spcAft>
                <a:spcPts val="0"/>
              </a:spcAft>
              <a:buClr>
                <a:srgbClr val="333333"/>
              </a:buClr>
              <a:buSzPts val="1530"/>
              <a:buFont typeface="Corbel"/>
              <a:buNone/>
            </a:pPr>
            <a:endParaRPr>
              <a:solidFill>
                <a:schemeClr val="dk1"/>
              </a:solidFill>
            </a:endParaRPr>
          </a:p>
          <a:p>
            <a:pPr marL="457200" lvl="0" indent="-298450" algn="l" rtl="0">
              <a:spcBef>
                <a:spcPts val="0"/>
              </a:spcBef>
              <a:spcAft>
                <a:spcPts val="0"/>
              </a:spcAft>
              <a:buClr>
                <a:srgbClr val="333333"/>
              </a:buClr>
              <a:buSzPts val="1100"/>
              <a:buFont typeface="Corbel"/>
              <a:buChar char="•"/>
            </a:pPr>
            <a:r>
              <a:rPr lang="en">
                <a:solidFill>
                  <a:schemeClr val="dk1"/>
                </a:solidFill>
              </a:rPr>
              <a:t>Open Source and global standards have taken substantial risk, investment, time, and constraints out of custom processor design. </a:t>
            </a:r>
            <a:endParaRPr>
              <a:solidFill>
                <a:schemeClr val="dk1"/>
              </a:solidFill>
            </a:endParaRPr>
          </a:p>
          <a:p>
            <a:pPr marL="457200" lvl="0" indent="-298450" algn="l" rtl="0">
              <a:spcBef>
                <a:spcPts val="0"/>
              </a:spcBef>
              <a:spcAft>
                <a:spcPts val="0"/>
              </a:spcAft>
              <a:buClr>
                <a:srgbClr val="333333"/>
              </a:buClr>
              <a:buSzPts val="1100"/>
              <a:buFont typeface="Corbel"/>
              <a:buChar char="•"/>
            </a:pPr>
            <a:r>
              <a:rPr lang="en">
                <a:solidFill>
                  <a:schemeClr val="dk1"/>
                </a:solidFill>
              </a:rPr>
              <a:t>When multiple stakeholders are invested across numerous domains, geographies, and implementations, you reduce the uncertainty of strategically choosing to build on RISC-V. </a:t>
            </a:r>
            <a:endParaRPr>
              <a:solidFill>
                <a:schemeClr val="dk1"/>
              </a:solidFill>
            </a:endParaRPr>
          </a:p>
          <a:p>
            <a:pPr marL="914400" lvl="1" indent="-298450" algn="l" rtl="0">
              <a:spcBef>
                <a:spcPts val="0"/>
              </a:spcBef>
              <a:spcAft>
                <a:spcPts val="0"/>
              </a:spcAft>
              <a:buClr>
                <a:schemeClr val="dk1"/>
              </a:buClr>
              <a:buSzPts val="1100"/>
              <a:buFont typeface="Corbel"/>
              <a:buChar char="•"/>
            </a:pPr>
            <a:r>
              <a:rPr lang="en">
                <a:solidFill>
                  <a:srgbClr val="333333"/>
                </a:solidFill>
              </a:rPr>
              <a:t>You have an invested global community</a:t>
            </a:r>
            <a:endParaRPr>
              <a:solidFill>
                <a:schemeClr val="dk1"/>
              </a:solidFill>
            </a:endParaRPr>
          </a:p>
          <a:p>
            <a:pPr marL="914400" lvl="1" indent="-298450" algn="l" rtl="0">
              <a:spcBef>
                <a:spcPts val="0"/>
              </a:spcBef>
              <a:spcAft>
                <a:spcPts val="0"/>
              </a:spcAft>
              <a:buClr>
                <a:schemeClr val="dk1"/>
              </a:buClr>
              <a:buSzPts val="1100"/>
              <a:buFont typeface="Corbel"/>
              <a:buChar char="•"/>
            </a:pPr>
            <a:r>
              <a:rPr lang="en">
                <a:solidFill>
                  <a:srgbClr val="333333"/>
                </a:solidFill>
              </a:rPr>
              <a:t>No one entity, person, or geography owns the technology. We all do.</a:t>
            </a:r>
            <a:endParaRPr>
              <a:solidFill>
                <a:schemeClr val="dk1"/>
              </a:solidFill>
            </a:endParaRPr>
          </a:p>
          <a:p>
            <a:pPr marL="914400" lvl="1" indent="-228600" algn="l" rtl="0">
              <a:spcBef>
                <a:spcPts val="0"/>
              </a:spcBef>
              <a:spcAft>
                <a:spcPts val="0"/>
              </a:spcAft>
              <a:buClr>
                <a:schemeClr val="dk1"/>
              </a:buClr>
              <a:buSzPts val="1530"/>
              <a:buFont typeface="Corbel"/>
              <a:buNone/>
            </a:pPr>
            <a:endParaRPr>
              <a:solidFill>
                <a:schemeClr val="dk1"/>
              </a:solidFill>
            </a:endParaRPr>
          </a:p>
          <a:p>
            <a:pPr marL="457200" lvl="0" indent="-228600" algn="l" rtl="0">
              <a:spcBef>
                <a:spcPts val="0"/>
              </a:spcBef>
              <a:spcAft>
                <a:spcPts val="0"/>
              </a:spcAft>
              <a:buClr>
                <a:schemeClr val="dk1"/>
              </a:buClr>
              <a:buSzPts val="1400"/>
              <a:buFont typeface="Arial"/>
              <a:buNone/>
            </a:pPr>
            <a:r>
              <a:rPr lang="en">
                <a:solidFill>
                  <a:srgbClr val="333333"/>
                </a:solidFill>
              </a:rPr>
              <a:t>This creates a cycle of growth</a:t>
            </a:r>
            <a:endParaRPr>
              <a:solidFill>
                <a:schemeClr val="dk1"/>
              </a:solidFill>
            </a:endParaRPr>
          </a:p>
          <a:p>
            <a:pPr marL="914400" lvl="1" indent="-298450" algn="l" rtl="0">
              <a:spcBef>
                <a:spcPts val="0"/>
              </a:spcBef>
              <a:spcAft>
                <a:spcPts val="0"/>
              </a:spcAft>
              <a:buClr>
                <a:schemeClr val="dk1"/>
              </a:buClr>
              <a:buSzPts val="1100"/>
              <a:buFont typeface="Corbel"/>
              <a:buChar char="•"/>
            </a:pPr>
            <a:r>
              <a:rPr lang="en">
                <a:solidFill>
                  <a:srgbClr val="333333"/>
                </a:solidFill>
              </a:rPr>
              <a:t>The building blocks we all rely on are in the public domain. </a:t>
            </a:r>
            <a:endParaRPr>
              <a:solidFill>
                <a:schemeClr val="dk1"/>
              </a:solidFill>
            </a:endParaRPr>
          </a:p>
          <a:p>
            <a:pPr marL="914400" lvl="1" indent="-298450" algn="l" rtl="0">
              <a:spcBef>
                <a:spcPts val="0"/>
              </a:spcBef>
              <a:spcAft>
                <a:spcPts val="0"/>
              </a:spcAft>
              <a:buClr>
                <a:schemeClr val="dk1"/>
              </a:buClr>
              <a:buSzPts val="1100"/>
              <a:buFont typeface="Corbel"/>
              <a:buChar char="•"/>
            </a:pPr>
            <a:r>
              <a:rPr lang="en">
                <a:solidFill>
                  <a:srgbClr val="333333"/>
                </a:solidFill>
              </a:rPr>
              <a:t>Multiple stakeholders continue to invest in RISC-V and grow the ecosystem, </a:t>
            </a:r>
            <a:endParaRPr>
              <a:solidFill>
                <a:schemeClr val="dk1"/>
              </a:solidFill>
            </a:endParaRPr>
          </a:p>
          <a:p>
            <a:pPr marL="914400" lvl="1" indent="-298450" algn="l" rtl="0">
              <a:spcBef>
                <a:spcPts val="0"/>
              </a:spcBef>
              <a:spcAft>
                <a:spcPts val="0"/>
              </a:spcAft>
              <a:buClr>
                <a:schemeClr val="dk1"/>
              </a:buClr>
              <a:buSzPts val="1100"/>
              <a:buFont typeface="Corbel"/>
              <a:buChar char="•"/>
            </a:pPr>
            <a:r>
              <a:rPr lang="en">
                <a:solidFill>
                  <a:srgbClr val="333333"/>
                </a:solidFill>
              </a:rPr>
              <a:t>The collective effect is building confidence and strategic investment in RISC-V. </a:t>
            </a:r>
            <a:endParaRPr>
              <a:solidFill>
                <a:schemeClr val="dk1"/>
              </a:solidFill>
            </a:endParaRPr>
          </a:p>
          <a:p>
            <a:pPr marL="457200" lvl="0" indent="-22860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9ddb86a44a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9ddb86a44a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https://www.gartner.com/en/documents/3986115/report-highlight-for-market-trends-custom-ics-based-on-r</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https://www.gartner.com/document/3981573?ref=solrAll&amp;refval=264798788</a:t>
            </a:r>
          </a:p>
        </p:txBody>
      </p:sp>
    </p:spTree>
    <p:extLst>
      <p:ext uri="{BB962C8B-B14F-4D97-AF65-F5344CB8AC3E}">
        <p14:creationId xmlns:p14="http://schemas.microsoft.com/office/powerpoint/2010/main" val="135663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9de365c3bc_0_1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9de365c3bc_0_1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"Companies are turning to </a:t>
            </a:r>
            <a:r>
              <a:rPr lang="en-US" b="1" dirty="0"/>
              <a:t>RISC</a:t>
            </a:r>
            <a:r>
              <a:rPr lang="en-US" dirty="0"/>
              <a:t>-</a:t>
            </a:r>
            <a:r>
              <a:rPr lang="en-US" b="1" dirty="0"/>
              <a:t>V</a:t>
            </a:r>
            <a:r>
              <a:rPr lang="en-US" dirty="0"/>
              <a:t> solutions for a wide variety of applications and to address a wide range of performance and volume requirements," says </a:t>
            </a:r>
            <a:r>
              <a:rPr lang="en-US" dirty="0" err="1"/>
              <a:t>Semico</a:t>
            </a:r>
            <a:r>
              <a:rPr lang="en-US" dirty="0"/>
              <a:t> president Jim </a:t>
            </a:r>
            <a:r>
              <a:rPr lang="en-US" dirty="0" err="1"/>
              <a:t>Feldhan</a:t>
            </a:r>
            <a:r>
              <a:rPr lang="en-US" dirty="0"/>
              <a: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extLst>
              <a:ext uri="{28A0092B-C50C-407E-A947-70E740481C1C}">
                <a14:useLocalDpi xmlns:a14="http://schemas.microsoft.com/office/drawing/2010/main" val="0"/>
              </a:ext>
            </a:extLst>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597850" y="1896424"/>
            <a:ext cx="8034000" cy="21372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4500"/>
              <a:buNone/>
              <a:defRPr sz="4500">
                <a:solidFill>
                  <a:srgbClr val="FFFFFF"/>
                </a:solidFill>
              </a:defRPr>
            </a:lvl1pPr>
            <a:lvl2pPr lvl="1" algn="ctr">
              <a:spcBef>
                <a:spcPts val="0"/>
              </a:spcBef>
              <a:spcAft>
                <a:spcPts val="0"/>
              </a:spcAft>
              <a:buClr>
                <a:srgbClr val="FFFFFF"/>
              </a:buClr>
              <a:buSzPts val="4500"/>
              <a:buNone/>
              <a:defRPr sz="4500">
                <a:solidFill>
                  <a:srgbClr val="FFFFFF"/>
                </a:solidFill>
              </a:defRPr>
            </a:lvl2pPr>
            <a:lvl3pPr lvl="2" algn="ctr">
              <a:spcBef>
                <a:spcPts val="0"/>
              </a:spcBef>
              <a:spcAft>
                <a:spcPts val="0"/>
              </a:spcAft>
              <a:buClr>
                <a:srgbClr val="FFFFFF"/>
              </a:buClr>
              <a:buSzPts val="4500"/>
              <a:buNone/>
              <a:defRPr sz="4500">
                <a:solidFill>
                  <a:srgbClr val="FFFFFF"/>
                </a:solidFill>
              </a:defRPr>
            </a:lvl3pPr>
            <a:lvl4pPr lvl="3" algn="ctr">
              <a:spcBef>
                <a:spcPts val="0"/>
              </a:spcBef>
              <a:spcAft>
                <a:spcPts val="0"/>
              </a:spcAft>
              <a:buClr>
                <a:srgbClr val="FFFFFF"/>
              </a:buClr>
              <a:buSzPts val="4500"/>
              <a:buNone/>
              <a:defRPr sz="4500">
                <a:solidFill>
                  <a:srgbClr val="FFFFFF"/>
                </a:solidFill>
              </a:defRPr>
            </a:lvl4pPr>
            <a:lvl5pPr lvl="4" algn="ctr">
              <a:spcBef>
                <a:spcPts val="0"/>
              </a:spcBef>
              <a:spcAft>
                <a:spcPts val="0"/>
              </a:spcAft>
              <a:buClr>
                <a:srgbClr val="FFFFFF"/>
              </a:buClr>
              <a:buSzPts val="4500"/>
              <a:buNone/>
              <a:defRPr sz="4500">
                <a:solidFill>
                  <a:srgbClr val="FFFFFF"/>
                </a:solidFill>
              </a:defRPr>
            </a:lvl5pPr>
            <a:lvl6pPr lvl="5" algn="ctr">
              <a:spcBef>
                <a:spcPts val="0"/>
              </a:spcBef>
              <a:spcAft>
                <a:spcPts val="0"/>
              </a:spcAft>
              <a:buClr>
                <a:srgbClr val="FFFFFF"/>
              </a:buClr>
              <a:buSzPts val="4500"/>
              <a:buNone/>
              <a:defRPr sz="4500">
                <a:solidFill>
                  <a:srgbClr val="FFFFFF"/>
                </a:solidFill>
              </a:defRPr>
            </a:lvl6pPr>
            <a:lvl7pPr lvl="6" algn="ctr">
              <a:spcBef>
                <a:spcPts val="0"/>
              </a:spcBef>
              <a:spcAft>
                <a:spcPts val="0"/>
              </a:spcAft>
              <a:buClr>
                <a:srgbClr val="FFFFFF"/>
              </a:buClr>
              <a:buSzPts val="4500"/>
              <a:buNone/>
              <a:defRPr sz="4500">
                <a:solidFill>
                  <a:srgbClr val="FFFFFF"/>
                </a:solidFill>
              </a:defRPr>
            </a:lvl7pPr>
            <a:lvl8pPr lvl="7" algn="ctr">
              <a:spcBef>
                <a:spcPts val="0"/>
              </a:spcBef>
              <a:spcAft>
                <a:spcPts val="0"/>
              </a:spcAft>
              <a:buClr>
                <a:srgbClr val="FFFFFF"/>
              </a:buClr>
              <a:buSzPts val="4500"/>
              <a:buNone/>
              <a:defRPr sz="4500">
                <a:solidFill>
                  <a:srgbClr val="FFFFFF"/>
                </a:solidFill>
              </a:defRPr>
            </a:lvl8pPr>
            <a:lvl9pPr lvl="8" algn="ctr">
              <a:spcBef>
                <a:spcPts val="0"/>
              </a:spcBef>
              <a:spcAft>
                <a:spcPts val="0"/>
              </a:spcAft>
              <a:buClr>
                <a:srgbClr val="FFFFFF"/>
              </a:buClr>
              <a:buSzPts val="4500"/>
              <a:buNone/>
              <a:defRPr sz="4500">
                <a:solidFill>
                  <a:srgbClr val="FFFFFF"/>
                </a:solidFill>
              </a:defRPr>
            </a:lvl9pPr>
          </a:lstStyle>
          <a:p>
            <a:endParaRPr/>
          </a:p>
        </p:txBody>
      </p:sp>
      <p:sp>
        <p:nvSpPr>
          <p:cNvPr id="12" name="Google Shape;12;p2"/>
          <p:cNvSpPr txBox="1">
            <a:spLocks noGrp="1"/>
          </p:cNvSpPr>
          <p:nvPr>
            <p:ph type="subTitle" idx="1"/>
          </p:nvPr>
        </p:nvSpPr>
        <p:spPr>
          <a:xfrm>
            <a:off x="597846" y="4033587"/>
            <a:ext cx="8034000" cy="50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FFC72C"/>
              </a:buClr>
              <a:buSzPts val="2400"/>
              <a:buNone/>
              <a:defRPr sz="2400">
                <a:solidFill>
                  <a:srgbClr val="FFC72C"/>
                </a:solidFill>
              </a:defRPr>
            </a:lvl1pPr>
            <a:lvl2pPr lvl="1" algn="ctr">
              <a:lnSpc>
                <a:spcPct val="100000"/>
              </a:lnSpc>
              <a:spcBef>
                <a:spcPts val="0"/>
              </a:spcBef>
              <a:spcAft>
                <a:spcPts val="0"/>
              </a:spcAft>
              <a:buClr>
                <a:srgbClr val="FFFFFF"/>
              </a:buClr>
              <a:buSzPts val="2400"/>
              <a:buNone/>
              <a:defRPr sz="2400">
                <a:solidFill>
                  <a:srgbClr val="FFFFFF"/>
                </a:solidFill>
              </a:defRPr>
            </a:lvl2pPr>
            <a:lvl3pPr lvl="2" algn="ctr">
              <a:lnSpc>
                <a:spcPct val="100000"/>
              </a:lnSpc>
              <a:spcBef>
                <a:spcPts val="0"/>
              </a:spcBef>
              <a:spcAft>
                <a:spcPts val="0"/>
              </a:spcAft>
              <a:buClr>
                <a:srgbClr val="FFFFFF"/>
              </a:buClr>
              <a:buSzPts val="2400"/>
              <a:buNone/>
              <a:defRPr sz="2400">
                <a:solidFill>
                  <a:srgbClr val="FFFFFF"/>
                </a:solidFill>
              </a:defRPr>
            </a:lvl3pPr>
            <a:lvl4pPr lvl="3" algn="ctr">
              <a:lnSpc>
                <a:spcPct val="100000"/>
              </a:lnSpc>
              <a:spcBef>
                <a:spcPts val="0"/>
              </a:spcBef>
              <a:spcAft>
                <a:spcPts val="0"/>
              </a:spcAft>
              <a:buClr>
                <a:srgbClr val="FFFFFF"/>
              </a:buClr>
              <a:buSzPts val="2400"/>
              <a:buNone/>
              <a:defRPr sz="2400">
                <a:solidFill>
                  <a:srgbClr val="FFFFFF"/>
                </a:solidFill>
              </a:defRPr>
            </a:lvl4pPr>
            <a:lvl5pPr lvl="4" algn="ctr">
              <a:lnSpc>
                <a:spcPct val="100000"/>
              </a:lnSpc>
              <a:spcBef>
                <a:spcPts val="0"/>
              </a:spcBef>
              <a:spcAft>
                <a:spcPts val="0"/>
              </a:spcAft>
              <a:buClr>
                <a:srgbClr val="FFFFFF"/>
              </a:buClr>
              <a:buSzPts val="2400"/>
              <a:buNone/>
              <a:defRPr sz="2400">
                <a:solidFill>
                  <a:srgbClr val="FFFFFF"/>
                </a:solidFill>
              </a:defRPr>
            </a:lvl5pPr>
            <a:lvl6pPr lvl="5" algn="ctr">
              <a:lnSpc>
                <a:spcPct val="100000"/>
              </a:lnSpc>
              <a:spcBef>
                <a:spcPts val="0"/>
              </a:spcBef>
              <a:spcAft>
                <a:spcPts val="0"/>
              </a:spcAft>
              <a:buClr>
                <a:srgbClr val="FFFFFF"/>
              </a:buClr>
              <a:buSzPts val="2400"/>
              <a:buNone/>
              <a:defRPr sz="2400">
                <a:solidFill>
                  <a:srgbClr val="FFFFFF"/>
                </a:solidFill>
              </a:defRPr>
            </a:lvl6pPr>
            <a:lvl7pPr lvl="6" algn="ctr">
              <a:lnSpc>
                <a:spcPct val="100000"/>
              </a:lnSpc>
              <a:spcBef>
                <a:spcPts val="0"/>
              </a:spcBef>
              <a:spcAft>
                <a:spcPts val="0"/>
              </a:spcAft>
              <a:buClr>
                <a:srgbClr val="FFFFFF"/>
              </a:buClr>
              <a:buSzPts val="2400"/>
              <a:buNone/>
              <a:defRPr sz="2400">
                <a:solidFill>
                  <a:srgbClr val="FFFFFF"/>
                </a:solidFill>
              </a:defRPr>
            </a:lvl7pPr>
            <a:lvl8pPr lvl="7" algn="ctr">
              <a:lnSpc>
                <a:spcPct val="100000"/>
              </a:lnSpc>
              <a:spcBef>
                <a:spcPts val="0"/>
              </a:spcBef>
              <a:spcAft>
                <a:spcPts val="0"/>
              </a:spcAft>
              <a:buClr>
                <a:srgbClr val="FFFFFF"/>
              </a:buClr>
              <a:buSzPts val="2400"/>
              <a:buNone/>
              <a:defRPr sz="2400">
                <a:solidFill>
                  <a:srgbClr val="FFFFFF"/>
                </a:solidFill>
              </a:defRPr>
            </a:lvl8pPr>
            <a:lvl9pPr lvl="8" algn="ctr">
              <a:lnSpc>
                <a:spcPct val="100000"/>
              </a:lnSpc>
              <a:spcBef>
                <a:spcPts val="0"/>
              </a:spcBef>
              <a:spcAft>
                <a:spcPts val="0"/>
              </a:spcAft>
              <a:buClr>
                <a:srgbClr val="FFFFFF"/>
              </a:buClr>
              <a:buSzPts val="2400"/>
              <a:buNone/>
              <a:defRPr sz="2400">
                <a:solidFill>
                  <a:srgbClr val="FFFFFF"/>
                </a:solidFill>
              </a:defRPr>
            </a:lvl9pPr>
          </a:lstStyle>
          <a:p>
            <a:endParaRPr/>
          </a:p>
        </p:txBody>
      </p:sp>
      <p:pic>
        <p:nvPicPr>
          <p:cNvPr id="13" name="Google Shape;13;p2"/>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2676226" y="954119"/>
            <a:ext cx="3791525" cy="603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75"/>
        <p:cNvGrpSpPr/>
        <p:nvPr/>
      </p:nvGrpSpPr>
      <p:grpSpPr>
        <a:xfrm>
          <a:off x="0" y="0"/>
          <a:ext cx="0" cy="0"/>
          <a:chOff x="0" y="0"/>
          <a:chExt cx="0" cy="0"/>
        </a:xfrm>
      </p:grpSpPr>
      <p:pic>
        <p:nvPicPr>
          <p:cNvPr id="76" name="Google Shape;76;p13"/>
          <p:cNvPicPr preferRelativeResize="0"/>
          <p:nvPr/>
        </p:nvPicPr>
        <p:blipFill rotWithShape="1">
          <a:blip r:embed="rId2">
            <a:alphaModFix amt="88000"/>
            <a:extLst>
              <a:ext uri="{28A0092B-C50C-407E-A947-70E740481C1C}">
                <a14:useLocalDpi xmlns:a14="http://schemas.microsoft.com/office/drawing/2010/main" val="0"/>
              </a:ext>
            </a:extLst>
          </a:blip>
          <a:srcRect/>
          <a:stretch/>
        </p:blipFill>
        <p:spPr>
          <a:xfrm>
            <a:off x="4348748" y="0"/>
            <a:ext cx="4795254" cy="5143500"/>
          </a:xfrm>
          <a:prstGeom prst="rect">
            <a:avLst/>
          </a:prstGeom>
          <a:noFill/>
          <a:ln>
            <a:noFill/>
          </a:ln>
        </p:spPr>
      </p:pic>
      <p:sp>
        <p:nvSpPr>
          <p:cNvPr id="77" name="Google Shape;77;p13"/>
          <p:cNvSpPr/>
          <p:nvPr/>
        </p:nvSpPr>
        <p:spPr>
          <a:xfrm>
            <a:off x="0" y="0"/>
            <a:ext cx="43146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78" name="Google Shape;78;p13"/>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79" name="Google Shape;79;p13"/>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1 2 1">
  <p:cSld name="CUSTOM_1_2_1">
    <p:spTree>
      <p:nvGrpSpPr>
        <p:cNvPr id="1" name="Shape 80"/>
        <p:cNvGrpSpPr/>
        <p:nvPr/>
      </p:nvGrpSpPr>
      <p:grpSpPr>
        <a:xfrm>
          <a:off x="0" y="0"/>
          <a:ext cx="0" cy="0"/>
          <a:chOff x="0" y="0"/>
          <a:chExt cx="0" cy="0"/>
        </a:xfrm>
      </p:grpSpPr>
      <p:pic>
        <p:nvPicPr>
          <p:cNvPr id="81" name="Google Shape;81;p14"/>
          <p:cNvPicPr preferRelativeResize="0"/>
          <p:nvPr/>
        </p:nvPicPr>
        <p:blipFill rotWithShape="1">
          <a:blip r:embed="rId2">
            <a:alphaModFix amt="88000"/>
            <a:extLst>
              <a:ext uri="{28A0092B-C50C-407E-A947-70E740481C1C}">
                <a14:useLocalDpi xmlns:a14="http://schemas.microsoft.com/office/drawing/2010/main" val="0"/>
              </a:ext>
            </a:extLst>
          </a:blip>
          <a:srcRect/>
          <a:stretch/>
        </p:blipFill>
        <p:spPr>
          <a:xfrm>
            <a:off x="4348748" y="0"/>
            <a:ext cx="4795254" cy="5143500"/>
          </a:xfrm>
          <a:prstGeom prst="rect">
            <a:avLst/>
          </a:prstGeom>
          <a:noFill/>
          <a:ln>
            <a:noFill/>
          </a:ln>
        </p:spPr>
      </p:pic>
      <p:sp>
        <p:nvSpPr>
          <p:cNvPr id="82" name="Google Shape;82;p14"/>
          <p:cNvSpPr/>
          <p:nvPr/>
        </p:nvSpPr>
        <p:spPr>
          <a:xfrm>
            <a:off x="0" y="0"/>
            <a:ext cx="43146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83" name="Google Shape;83;p14"/>
          <p:cNvSpPr txBox="1">
            <a:spLocks noGrp="1"/>
          </p:cNvSpPr>
          <p:nvPr>
            <p:ph type="title"/>
          </p:nvPr>
        </p:nvSpPr>
        <p:spPr>
          <a:xfrm>
            <a:off x="4672725" y="186450"/>
            <a:ext cx="43146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84" name="Google Shape;84;p14"/>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
        <p:nvSpPr>
          <p:cNvPr id="85" name="Google Shape;85;p14"/>
          <p:cNvSpPr txBox="1">
            <a:spLocks noGrp="1"/>
          </p:cNvSpPr>
          <p:nvPr>
            <p:ph type="body" idx="1"/>
          </p:nvPr>
        </p:nvSpPr>
        <p:spPr>
          <a:xfrm>
            <a:off x="93325" y="300725"/>
            <a:ext cx="40962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pic>
        <p:nvPicPr>
          <p:cNvPr id="86" name="Google Shape;86;p14"/>
          <p:cNvPicPr preferRelativeResize="0"/>
          <p:nvPr/>
        </p:nvPicPr>
        <p:blipFill rotWithShape="1">
          <a:blip r:embed="rId2">
            <a:alphaModFix amt="88000"/>
            <a:extLst>
              <a:ext uri="{28A0092B-C50C-407E-A947-70E740481C1C}">
                <a14:useLocalDpi xmlns:a14="http://schemas.microsoft.com/office/drawing/2010/main" val="0"/>
              </a:ext>
            </a:extLst>
          </a:blip>
          <a:srcRect/>
          <a:stretch/>
        </p:blipFill>
        <p:spPr>
          <a:xfrm>
            <a:off x="4348748" y="0"/>
            <a:ext cx="4795254"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1">
  <p:cSld name="CUSTOM_1_1">
    <p:spTree>
      <p:nvGrpSpPr>
        <p:cNvPr id="1" name="Shape 92"/>
        <p:cNvGrpSpPr/>
        <p:nvPr/>
      </p:nvGrpSpPr>
      <p:grpSpPr>
        <a:xfrm>
          <a:off x="0" y="0"/>
          <a:ext cx="0" cy="0"/>
          <a:chOff x="0" y="0"/>
          <a:chExt cx="0" cy="0"/>
        </a:xfrm>
      </p:grpSpPr>
      <p:pic>
        <p:nvPicPr>
          <p:cNvPr id="93" name="Google Shape;93;p1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4116975" y="0"/>
            <a:ext cx="5027024" cy="5143499"/>
          </a:xfrm>
          <a:prstGeom prst="rect">
            <a:avLst/>
          </a:prstGeom>
          <a:noFill/>
          <a:ln>
            <a:noFill/>
          </a:ln>
        </p:spPr>
      </p:pic>
      <p:sp>
        <p:nvSpPr>
          <p:cNvPr id="94" name="Google Shape;94;p16"/>
          <p:cNvSpPr txBox="1"/>
          <p:nvPr/>
        </p:nvSpPr>
        <p:spPr>
          <a:xfrm>
            <a:off x="4116975"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95" name="Google Shape;95;p16"/>
          <p:cNvSpPr txBox="1">
            <a:spLocks noGrp="1"/>
          </p:cNvSpPr>
          <p:nvPr>
            <p:ph type="title"/>
          </p:nvPr>
        </p:nvSpPr>
        <p:spPr>
          <a:xfrm>
            <a:off x="199375" y="205750"/>
            <a:ext cx="3934800" cy="44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96" name="Google Shape;96;p16"/>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1 1">
  <p:cSld name="CUSTOM_1_1_1">
    <p:spTree>
      <p:nvGrpSpPr>
        <p:cNvPr id="1" name="Shape 97"/>
        <p:cNvGrpSpPr/>
        <p:nvPr/>
      </p:nvGrpSpPr>
      <p:grpSpPr>
        <a:xfrm>
          <a:off x="0" y="0"/>
          <a:ext cx="0" cy="0"/>
          <a:chOff x="0" y="0"/>
          <a:chExt cx="0" cy="0"/>
        </a:xfrm>
      </p:grpSpPr>
      <p:pic>
        <p:nvPicPr>
          <p:cNvPr id="98" name="Google Shape;98;p1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0" y="0"/>
            <a:ext cx="5027024" cy="5143499"/>
          </a:xfrm>
          <a:prstGeom prst="rect">
            <a:avLst/>
          </a:prstGeom>
          <a:noFill/>
          <a:ln>
            <a:noFill/>
          </a:ln>
        </p:spPr>
      </p:pic>
      <p:sp>
        <p:nvSpPr>
          <p:cNvPr id="99" name="Google Shape;99;p17"/>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100" name="Google Shape;100;p17"/>
          <p:cNvSpPr/>
          <p:nvPr/>
        </p:nvSpPr>
        <p:spPr>
          <a:xfrm>
            <a:off x="5027100" y="0"/>
            <a:ext cx="41169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101" name="Google Shape;101;p17"/>
          <p:cNvSpPr txBox="1">
            <a:spLocks noGrp="1"/>
          </p:cNvSpPr>
          <p:nvPr>
            <p:ph type="title"/>
          </p:nvPr>
        </p:nvSpPr>
        <p:spPr>
          <a:xfrm>
            <a:off x="5094000" y="164250"/>
            <a:ext cx="39348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02" name="Google Shape;102;p17"/>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2 1 1 1">
  <p:cSld name="CUSTOM_1_1_1_1">
    <p:spTree>
      <p:nvGrpSpPr>
        <p:cNvPr id="1" name="Shape 103"/>
        <p:cNvGrpSpPr/>
        <p:nvPr/>
      </p:nvGrpSpPr>
      <p:grpSpPr>
        <a:xfrm>
          <a:off x="0" y="0"/>
          <a:ext cx="0" cy="0"/>
          <a:chOff x="0" y="0"/>
          <a:chExt cx="0" cy="0"/>
        </a:xfrm>
      </p:grpSpPr>
      <p:pic>
        <p:nvPicPr>
          <p:cNvPr id="104" name="Google Shape;104;p1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0" y="0"/>
            <a:ext cx="5027024" cy="5143499"/>
          </a:xfrm>
          <a:prstGeom prst="rect">
            <a:avLst/>
          </a:prstGeom>
          <a:noFill/>
          <a:ln>
            <a:noFill/>
          </a:ln>
        </p:spPr>
      </p:pic>
      <p:sp>
        <p:nvSpPr>
          <p:cNvPr id="105" name="Google Shape;105;p18"/>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106" name="Google Shape;106;p18"/>
          <p:cNvSpPr txBox="1">
            <a:spLocks noGrp="1"/>
          </p:cNvSpPr>
          <p:nvPr>
            <p:ph type="title"/>
          </p:nvPr>
        </p:nvSpPr>
        <p:spPr>
          <a:xfrm>
            <a:off x="5094000" y="164250"/>
            <a:ext cx="39348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07" name="Google Shape;107;p18"/>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2 1 1 1 1">
  <p:cSld name="CUSTOM_1_1_1_1_1">
    <p:spTree>
      <p:nvGrpSpPr>
        <p:cNvPr id="1" name="Shape 108"/>
        <p:cNvGrpSpPr/>
        <p:nvPr/>
      </p:nvGrpSpPr>
      <p:grpSpPr>
        <a:xfrm>
          <a:off x="0" y="0"/>
          <a:ext cx="0" cy="0"/>
          <a:chOff x="0" y="0"/>
          <a:chExt cx="0" cy="0"/>
        </a:xfrm>
      </p:grpSpPr>
      <p:pic>
        <p:nvPicPr>
          <p:cNvPr id="109" name="Google Shape;109;p1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0" y="0"/>
            <a:ext cx="5027024" cy="5143499"/>
          </a:xfrm>
          <a:prstGeom prst="rect">
            <a:avLst/>
          </a:prstGeom>
          <a:noFill/>
          <a:ln>
            <a:noFill/>
          </a:ln>
        </p:spPr>
      </p:pic>
      <p:sp>
        <p:nvSpPr>
          <p:cNvPr id="110" name="Google Shape;110;p19"/>
          <p:cNvSpPr txBox="1"/>
          <p:nvPr/>
        </p:nvSpPr>
        <p:spPr>
          <a:xfrm>
            <a:off x="0" y="0"/>
            <a:ext cx="5027100" cy="5143500"/>
          </a:xfrm>
          <a:prstGeom prst="rect">
            <a:avLst/>
          </a:prstGeom>
          <a:solidFill>
            <a:srgbClr val="0A6B7C">
              <a:alpha val="29610"/>
            </a:srgbClr>
          </a:solidFill>
          <a:ln>
            <a:noFill/>
          </a:ln>
        </p:spPr>
        <p:txBody>
          <a:bodyPr spcFirstLastPara="1" wrap="square" lIns="365750" tIns="45700" rIns="365750" bIns="45700" anchor="ctr" anchorCtr="0">
            <a:noAutofit/>
          </a:bodyPr>
          <a:lstStyle/>
          <a:p>
            <a:pPr marL="0" marR="0" lvl="0" indent="0" algn="ctr" rtl="0">
              <a:lnSpc>
                <a:spcPct val="100000"/>
              </a:lnSpc>
              <a:spcBef>
                <a:spcPts val="0"/>
              </a:spcBef>
              <a:spcAft>
                <a:spcPts val="0"/>
              </a:spcAft>
              <a:buNone/>
            </a:pPr>
            <a:endParaRPr/>
          </a:p>
        </p:txBody>
      </p:sp>
      <p:sp>
        <p:nvSpPr>
          <p:cNvPr id="111" name="Google Shape;111;p19"/>
          <p:cNvSpPr txBox="1">
            <a:spLocks noGrp="1"/>
          </p:cNvSpPr>
          <p:nvPr>
            <p:ph type="title"/>
          </p:nvPr>
        </p:nvSpPr>
        <p:spPr>
          <a:xfrm>
            <a:off x="181200" y="165750"/>
            <a:ext cx="4464600" cy="481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12" name="Google Shape;112;p19"/>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
        <p:nvSpPr>
          <p:cNvPr id="113" name="Google Shape;113;p19"/>
          <p:cNvSpPr txBox="1">
            <a:spLocks noGrp="1"/>
          </p:cNvSpPr>
          <p:nvPr>
            <p:ph type="body" idx="1"/>
          </p:nvPr>
        </p:nvSpPr>
        <p:spPr>
          <a:xfrm>
            <a:off x="5112400" y="165750"/>
            <a:ext cx="3878400" cy="4760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3 1">
  <p:cSld name="CUSTOM_2_1">
    <p:spTree>
      <p:nvGrpSpPr>
        <p:cNvPr id="1" name="Shape 114"/>
        <p:cNvGrpSpPr/>
        <p:nvPr/>
      </p:nvGrpSpPr>
      <p:grpSpPr>
        <a:xfrm>
          <a:off x="0" y="0"/>
          <a:ext cx="0" cy="0"/>
          <a:chOff x="0" y="0"/>
          <a:chExt cx="0" cy="0"/>
        </a:xfrm>
      </p:grpSpPr>
      <p:pic>
        <p:nvPicPr>
          <p:cNvPr id="115" name="Google Shape;115;p20"/>
          <p:cNvPicPr preferRelativeResize="0"/>
          <p:nvPr/>
        </p:nvPicPr>
        <p:blipFill rotWithShape="1">
          <a:blip r:embed="rId2">
            <a:alphaModFix amt="79000"/>
            <a:extLst>
              <a:ext uri="{28A0092B-C50C-407E-A947-70E740481C1C}">
                <a14:useLocalDpi xmlns:a14="http://schemas.microsoft.com/office/drawing/2010/main" val="0"/>
              </a:ext>
            </a:extLst>
          </a:blip>
          <a:srcRect/>
          <a:stretch/>
        </p:blipFill>
        <p:spPr>
          <a:xfrm>
            <a:off x="4840450" y="0"/>
            <a:ext cx="4303550" cy="5143499"/>
          </a:xfrm>
          <a:prstGeom prst="rect">
            <a:avLst/>
          </a:prstGeom>
          <a:noFill/>
          <a:ln>
            <a:noFill/>
          </a:ln>
        </p:spPr>
      </p:pic>
      <p:sp>
        <p:nvSpPr>
          <p:cNvPr id="116" name="Google Shape;116;p20"/>
          <p:cNvSpPr txBox="1">
            <a:spLocks noGrp="1"/>
          </p:cNvSpPr>
          <p:nvPr>
            <p:ph type="title"/>
          </p:nvPr>
        </p:nvSpPr>
        <p:spPr>
          <a:xfrm>
            <a:off x="199375" y="205750"/>
            <a:ext cx="4467000" cy="44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17" name="Google Shape;117;p20"/>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3 1 1">
  <p:cSld name="CUSTOM_2_1_1">
    <p:spTree>
      <p:nvGrpSpPr>
        <p:cNvPr id="1" name="Shape 118"/>
        <p:cNvGrpSpPr/>
        <p:nvPr/>
      </p:nvGrpSpPr>
      <p:grpSpPr>
        <a:xfrm>
          <a:off x="0" y="0"/>
          <a:ext cx="0" cy="0"/>
          <a:chOff x="0" y="0"/>
          <a:chExt cx="0" cy="0"/>
        </a:xfrm>
      </p:grpSpPr>
      <p:pic>
        <p:nvPicPr>
          <p:cNvPr id="119" name="Google Shape;119;p21"/>
          <p:cNvPicPr preferRelativeResize="0"/>
          <p:nvPr/>
        </p:nvPicPr>
        <p:blipFill rotWithShape="1">
          <a:blip r:embed="rId2">
            <a:alphaModFix amt="79000"/>
            <a:extLst>
              <a:ext uri="{28A0092B-C50C-407E-A947-70E740481C1C}">
                <a14:useLocalDpi xmlns:a14="http://schemas.microsoft.com/office/drawing/2010/main" val="0"/>
              </a:ext>
            </a:extLst>
          </a:blip>
          <a:srcRect/>
          <a:stretch/>
        </p:blipFill>
        <p:spPr>
          <a:xfrm>
            <a:off x="0" y="0"/>
            <a:ext cx="4303550" cy="5143499"/>
          </a:xfrm>
          <a:prstGeom prst="rect">
            <a:avLst/>
          </a:prstGeom>
          <a:noFill/>
          <a:ln>
            <a:noFill/>
          </a:ln>
        </p:spPr>
      </p:pic>
      <p:sp>
        <p:nvSpPr>
          <p:cNvPr id="120" name="Google Shape;120;p21"/>
          <p:cNvSpPr txBox="1">
            <a:spLocks noGrp="1"/>
          </p:cNvSpPr>
          <p:nvPr>
            <p:ph type="title"/>
          </p:nvPr>
        </p:nvSpPr>
        <p:spPr>
          <a:xfrm>
            <a:off x="4490200" y="174650"/>
            <a:ext cx="4538700" cy="480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21" name="Google Shape;121;p21"/>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4 1">
  <p:cSld name="CUSTOM_3_1">
    <p:spTree>
      <p:nvGrpSpPr>
        <p:cNvPr id="1" name="Shape 127"/>
        <p:cNvGrpSpPr/>
        <p:nvPr/>
      </p:nvGrpSpPr>
      <p:grpSpPr>
        <a:xfrm>
          <a:off x="0" y="0"/>
          <a:ext cx="0" cy="0"/>
          <a:chOff x="0" y="0"/>
          <a:chExt cx="0" cy="0"/>
        </a:xfrm>
      </p:grpSpPr>
      <p:pic>
        <p:nvPicPr>
          <p:cNvPr id="128" name="Google Shape;128;p23"/>
          <p:cNvPicPr preferRelativeResize="0"/>
          <p:nvPr/>
        </p:nvPicPr>
        <p:blipFill rotWithShape="1">
          <a:blip r:embed="rId2">
            <a:alphaModFix amt="85000"/>
            <a:extLst>
              <a:ext uri="{28A0092B-C50C-407E-A947-70E740481C1C}">
                <a14:useLocalDpi xmlns:a14="http://schemas.microsoft.com/office/drawing/2010/main" val="0"/>
              </a:ext>
            </a:extLst>
          </a:blip>
          <a:srcRect/>
          <a:stretch/>
        </p:blipFill>
        <p:spPr>
          <a:xfrm>
            <a:off x="-3" y="0"/>
            <a:ext cx="4303553" cy="5143501"/>
          </a:xfrm>
          <a:prstGeom prst="rect">
            <a:avLst/>
          </a:prstGeom>
          <a:noFill/>
          <a:ln>
            <a:noFill/>
          </a:ln>
        </p:spPr>
      </p:pic>
      <p:sp>
        <p:nvSpPr>
          <p:cNvPr id="129" name="Google Shape;129;p23"/>
          <p:cNvSpPr txBox="1">
            <a:spLocks noGrp="1"/>
          </p:cNvSpPr>
          <p:nvPr>
            <p:ph type="title"/>
          </p:nvPr>
        </p:nvSpPr>
        <p:spPr>
          <a:xfrm>
            <a:off x="4376975" y="205750"/>
            <a:ext cx="46341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30" name="Google Shape;130;p23"/>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4 1 2">
  <p:cSld name="CUSTOM_3_1_2">
    <p:spTree>
      <p:nvGrpSpPr>
        <p:cNvPr id="1" name="Shape 131"/>
        <p:cNvGrpSpPr/>
        <p:nvPr/>
      </p:nvGrpSpPr>
      <p:grpSpPr>
        <a:xfrm>
          <a:off x="0" y="0"/>
          <a:ext cx="0" cy="0"/>
          <a:chOff x="0" y="0"/>
          <a:chExt cx="0" cy="0"/>
        </a:xfrm>
      </p:grpSpPr>
      <p:pic>
        <p:nvPicPr>
          <p:cNvPr id="132" name="Google Shape;132;p24"/>
          <p:cNvPicPr preferRelativeResize="0"/>
          <p:nvPr/>
        </p:nvPicPr>
        <p:blipFill rotWithShape="1">
          <a:blip r:embed="rId2">
            <a:alphaModFix amt="85000"/>
            <a:extLst>
              <a:ext uri="{28A0092B-C50C-407E-A947-70E740481C1C}">
                <a14:useLocalDpi xmlns:a14="http://schemas.microsoft.com/office/drawing/2010/main" val="0"/>
              </a:ext>
            </a:extLst>
          </a:blip>
          <a:srcRect/>
          <a:stretch/>
        </p:blipFill>
        <p:spPr>
          <a:xfrm>
            <a:off x="-3" y="0"/>
            <a:ext cx="4303553" cy="5143501"/>
          </a:xfrm>
          <a:prstGeom prst="rect">
            <a:avLst/>
          </a:prstGeom>
          <a:noFill/>
          <a:ln>
            <a:noFill/>
          </a:ln>
        </p:spPr>
      </p:pic>
      <p:pic>
        <p:nvPicPr>
          <p:cNvPr id="133" name="Google Shape;133;p24"/>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
        <p:nvSpPr>
          <p:cNvPr id="134" name="Google Shape;134;p24"/>
          <p:cNvSpPr/>
          <p:nvPr/>
        </p:nvSpPr>
        <p:spPr>
          <a:xfrm>
            <a:off x="4303550" y="0"/>
            <a:ext cx="48405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135" name="Google Shape;135;p24"/>
          <p:cNvSpPr txBox="1">
            <a:spLocks noGrp="1"/>
          </p:cNvSpPr>
          <p:nvPr>
            <p:ph type="title"/>
          </p:nvPr>
        </p:nvSpPr>
        <p:spPr>
          <a:xfrm>
            <a:off x="4527224" y="205750"/>
            <a:ext cx="44145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ark 1">
  <p:cSld name="SECTION_HEADER_3">
    <p:bg>
      <p:bgPr>
        <a:gradFill>
          <a:gsLst>
            <a:gs pos="0">
              <a:srgbClr val="0A3799"/>
            </a:gs>
            <a:gs pos="100000">
              <a:srgbClr val="0A6B7C"/>
            </a:gs>
          </a:gsLst>
          <a:lin ang="0" scaled="0"/>
        </a:gra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a:solidFill>
                  <a:srgbClr val="FFFFFF"/>
                </a:solidFill>
              </a:defRPr>
            </a:lvl1pPr>
            <a:lvl2pPr lvl="1" algn="ctr" rtl="0">
              <a:spcBef>
                <a:spcPts val="0"/>
              </a:spcBef>
              <a:spcAft>
                <a:spcPts val="0"/>
              </a:spcAft>
              <a:buClr>
                <a:srgbClr val="FFFFFF"/>
              </a:buClr>
              <a:buSzPts val="3600"/>
              <a:buNone/>
              <a:defRPr sz="3600">
                <a:solidFill>
                  <a:srgbClr val="FFFFFF"/>
                </a:solidFill>
              </a:defRPr>
            </a:lvl2pPr>
            <a:lvl3pPr lvl="2" algn="ctr" rtl="0">
              <a:spcBef>
                <a:spcPts val="0"/>
              </a:spcBef>
              <a:spcAft>
                <a:spcPts val="0"/>
              </a:spcAft>
              <a:buClr>
                <a:srgbClr val="FFFFFF"/>
              </a:buClr>
              <a:buSzPts val="3600"/>
              <a:buNone/>
              <a:defRPr sz="3600">
                <a:solidFill>
                  <a:srgbClr val="FFFFFF"/>
                </a:solidFill>
              </a:defRPr>
            </a:lvl3pPr>
            <a:lvl4pPr lvl="3" algn="ctr" rtl="0">
              <a:spcBef>
                <a:spcPts val="0"/>
              </a:spcBef>
              <a:spcAft>
                <a:spcPts val="0"/>
              </a:spcAft>
              <a:buClr>
                <a:srgbClr val="FFFFFF"/>
              </a:buClr>
              <a:buSzPts val="3600"/>
              <a:buNone/>
              <a:defRPr sz="3600">
                <a:solidFill>
                  <a:srgbClr val="FFFFFF"/>
                </a:solidFill>
              </a:defRPr>
            </a:lvl4pPr>
            <a:lvl5pPr lvl="4" algn="ctr" rtl="0">
              <a:spcBef>
                <a:spcPts val="0"/>
              </a:spcBef>
              <a:spcAft>
                <a:spcPts val="0"/>
              </a:spcAft>
              <a:buClr>
                <a:srgbClr val="FFFFFF"/>
              </a:buClr>
              <a:buSzPts val="3600"/>
              <a:buNone/>
              <a:defRPr sz="3600">
                <a:solidFill>
                  <a:srgbClr val="FFFFFF"/>
                </a:solidFill>
              </a:defRPr>
            </a:lvl5pPr>
            <a:lvl6pPr lvl="5" algn="ctr" rtl="0">
              <a:spcBef>
                <a:spcPts val="0"/>
              </a:spcBef>
              <a:spcAft>
                <a:spcPts val="0"/>
              </a:spcAft>
              <a:buClr>
                <a:srgbClr val="FFFFFF"/>
              </a:buClr>
              <a:buSzPts val="3600"/>
              <a:buNone/>
              <a:defRPr sz="3600">
                <a:solidFill>
                  <a:srgbClr val="FFFFFF"/>
                </a:solidFill>
              </a:defRPr>
            </a:lvl6pPr>
            <a:lvl7pPr lvl="6" algn="ctr" rtl="0">
              <a:spcBef>
                <a:spcPts val="0"/>
              </a:spcBef>
              <a:spcAft>
                <a:spcPts val="0"/>
              </a:spcAft>
              <a:buClr>
                <a:srgbClr val="FFFFFF"/>
              </a:buClr>
              <a:buSzPts val="3600"/>
              <a:buNone/>
              <a:defRPr sz="3600">
                <a:solidFill>
                  <a:srgbClr val="FFFFFF"/>
                </a:solidFill>
              </a:defRPr>
            </a:lvl7pPr>
            <a:lvl8pPr lvl="7" algn="ctr" rtl="0">
              <a:spcBef>
                <a:spcPts val="0"/>
              </a:spcBef>
              <a:spcAft>
                <a:spcPts val="0"/>
              </a:spcAft>
              <a:buClr>
                <a:srgbClr val="FFFFFF"/>
              </a:buClr>
              <a:buSzPts val="3600"/>
              <a:buNone/>
              <a:defRPr sz="3600">
                <a:solidFill>
                  <a:srgbClr val="FFFFFF"/>
                </a:solidFill>
              </a:defRPr>
            </a:lvl8pPr>
            <a:lvl9pPr lvl="8" algn="ctr" rtl="0">
              <a:spcBef>
                <a:spcPts val="0"/>
              </a:spcBef>
              <a:spcAft>
                <a:spcPts val="0"/>
              </a:spcAft>
              <a:buClr>
                <a:srgbClr val="FFFFFF"/>
              </a:buClr>
              <a:buSzPts val="3600"/>
              <a:buNone/>
              <a:defRPr sz="3600">
                <a:solidFill>
                  <a:srgbClr val="FFFFFF"/>
                </a:solidFill>
              </a:defRPr>
            </a:lvl9pPr>
          </a:lstStyle>
          <a:p>
            <a:endParaRPr/>
          </a:p>
        </p:txBody>
      </p:sp>
      <p:pic>
        <p:nvPicPr>
          <p:cNvPr id="22" name="Google Shape;22;p4"/>
          <p:cNvPicPr preferRelativeResize="0"/>
          <p:nvPr/>
        </p:nvPicPr>
        <p:blipFill>
          <a:blip r:embed="rId2">
            <a:alphaModFix/>
            <a:extLst>
              <a:ext uri="{28A0092B-C50C-407E-A947-70E740481C1C}">
                <a14:useLocalDpi xmlns:a14="http://schemas.microsoft.com/office/drawing/2010/main" val="0"/>
              </a:ext>
            </a:extLst>
          </a:blip>
          <a:stretch>
            <a:fillRect/>
          </a:stretch>
        </p:blipFill>
        <p:spPr>
          <a:xfrm>
            <a:off x="3841675" y="4268271"/>
            <a:ext cx="1460651" cy="232425"/>
          </a:xfrm>
          <a:prstGeom prst="rect">
            <a:avLst/>
          </a:prstGeom>
          <a:noFill/>
          <a:ln>
            <a:noFill/>
          </a:ln>
        </p:spPr>
      </p:pic>
      <p:sp>
        <p:nvSpPr>
          <p:cNvPr id="23" name="Google Shape;23;p4"/>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24" name="Google Shape;24;p4"/>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4 1 1">
  <p:cSld name="CUSTOM_3_1_1">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2">
            <a:alphaModFix amt="85000"/>
            <a:extLst>
              <a:ext uri="{28A0092B-C50C-407E-A947-70E740481C1C}">
                <a14:useLocalDpi xmlns:a14="http://schemas.microsoft.com/office/drawing/2010/main" val="0"/>
              </a:ext>
            </a:extLst>
          </a:blip>
          <a:srcRect/>
          <a:stretch/>
        </p:blipFill>
        <p:spPr>
          <a:xfrm>
            <a:off x="4840447" y="0"/>
            <a:ext cx="4303553" cy="5143501"/>
          </a:xfrm>
          <a:prstGeom prst="rect">
            <a:avLst/>
          </a:prstGeom>
          <a:noFill/>
          <a:ln>
            <a:noFill/>
          </a:ln>
        </p:spPr>
      </p:pic>
      <p:sp>
        <p:nvSpPr>
          <p:cNvPr id="138" name="Google Shape;138;p25"/>
          <p:cNvSpPr txBox="1">
            <a:spLocks noGrp="1"/>
          </p:cNvSpPr>
          <p:nvPr>
            <p:ph type="title"/>
          </p:nvPr>
        </p:nvSpPr>
        <p:spPr>
          <a:xfrm>
            <a:off x="104550" y="143525"/>
            <a:ext cx="4634100" cy="450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39" name="Google Shape;139;p25"/>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5 1 4">
  <p:cSld name="CUSTOM_4_1_4">
    <p:spTree>
      <p:nvGrpSpPr>
        <p:cNvPr id="1" name="Shape 145"/>
        <p:cNvGrpSpPr/>
        <p:nvPr/>
      </p:nvGrpSpPr>
      <p:grpSpPr>
        <a:xfrm>
          <a:off x="0" y="0"/>
          <a:ext cx="0" cy="0"/>
          <a:chOff x="0" y="0"/>
          <a:chExt cx="0" cy="0"/>
        </a:xfrm>
      </p:grpSpPr>
      <p:pic>
        <p:nvPicPr>
          <p:cNvPr id="146" name="Google Shape;146;p27"/>
          <p:cNvPicPr preferRelativeResize="0"/>
          <p:nvPr/>
        </p:nvPicPr>
        <p:blipFill rotWithShape="1">
          <a:blip r:embed="rId2">
            <a:alphaModFix amt="61000"/>
            <a:extLst>
              <a:ext uri="{28A0092B-C50C-407E-A947-70E740481C1C}">
                <a14:useLocalDpi xmlns:a14="http://schemas.microsoft.com/office/drawing/2010/main" val="0"/>
              </a:ext>
            </a:extLst>
          </a:blip>
          <a:srcRect/>
          <a:stretch/>
        </p:blipFill>
        <p:spPr>
          <a:xfrm>
            <a:off x="0" y="0"/>
            <a:ext cx="4073625" cy="5143501"/>
          </a:xfrm>
          <a:prstGeom prst="rect">
            <a:avLst/>
          </a:prstGeom>
          <a:noFill/>
          <a:ln>
            <a:noFill/>
          </a:ln>
        </p:spPr>
      </p:pic>
      <p:sp>
        <p:nvSpPr>
          <p:cNvPr id="147" name="Google Shape;147;p27"/>
          <p:cNvSpPr txBox="1">
            <a:spLocks noGrp="1"/>
          </p:cNvSpPr>
          <p:nvPr>
            <p:ph type="title"/>
          </p:nvPr>
        </p:nvSpPr>
        <p:spPr>
          <a:xfrm>
            <a:off x="4376975" y="205750"/>
            <a:ext cx="46341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48" name="Google Shape;148;p27"/>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5 1 2">
  <p:cSld name="CUSTOM_4_1_2">
    <p:spTree>
      <p:nvGrpSpPr>
        <p:cNvPr id="1" name="Shape 149"/>
        <p:cNvGrpSpPr/>
        <p:nvPr/>
      </p:nvGrpSpPr>
      <p:grpSpPr>
        <a:xfrm>
          <a:off x="0" y="0"/>
          <a:ext cx="0" cy="0"/>
          <a:chOff x="0" y="0"/>
          <a:chExt cx="0" cy="0"/>
        </a:xfrm>
      </p:grpSpPr>
      <p:pic>
        <p:nvPicPr>
          <p:cNvPr id="150" name="Google Shape;150;p28"/>
          <p:cNvPicPr preferRelativeResize="0"/>
          <p:nvPr/>
        </p:nvPicPr>
        <p:blipFill rotWithShape="1">
          <a:blip r:embed="rId2">
            <a:alphaModFix amt="61000"/>
            <a:extLst>
              <a:ext uri="{28A0092B-C50C-407E-A947-70E740481C1C}">
                <a14:useLocalDpi xmlns:a14="http://schemas.microsoft.com/office/drawing/2010/main" val="0"/>
              </a:ext>
            </a:extLst>
          </a:blip>
          <a:srcRect/>
          <a:stretch/>
        </p:blipFill>
        <p:spPr>
          <a:xfrm>
            <a:off x="0" y="0"/>
            <a:ext cx="4073625" cy="5143501"/>
          </a:xfrm>
          <a:prstGeom prst="rect">
            <a:avLst/>
          </a:prstGeom>
          <a:noFill/>
          <a:ln>
            <a:noFill/>
          </a:ln>
        </p:spPr>
      </p:pic>
      <p:pic>
        <p:nvPicPr>
          <p:cNvPr id="151" name="Google Shape;151;p28"/>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
        <p:nvSpPr>
          <p:cNvPr id="152" name="Google Shape;152;p28"/>
          <p:cNvSpPr/>
          <p:nvPr/>
        </p:nvSpPr>
        <p:spPr>
          <a:xfrm>
            <a:off x="4073625" y="0"/>
            <a:ext cx="5070300"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153" name="Google Shape;153;p28"/>
          <p:cNvSpPr txBox="1">
            <a:spLocks noGrp="1"/>
          </p:cNvSpPr>
          <p:nvPr>
            <p:ph type="title"/>
          </p:nvPr>
        </p:nvSpPr>
        <p:spPr>
          <a:xfrm>
            <a:off x="4307924" y="205750"/>
            <a:ext cx="46242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5 1 1 1">
  <p:cSld name="CUSTOM_4_1_1_1">
    <p:spTree>
      <p:nvGrpSpPr>
        <p:cNvPr id="1" name="Shape 154"/>
        <p:cNvGrpSpPr/>
        <p:nvPr/>
      </p:nvGrpSpPr>
      <p:grpSpPr>
        <a:xfrm>
          <a:off x="0" y="0"/>
          <a:ext cx="0" cy="0"/>
          <a:chOff x="0" y="0"/>
          <a:chExt cx="0" cy="0"/>
        </a:xfrm>
      </p:grpSpPr>
      <p:pic>
        <p:nvPicPr>
          <p:cNvPr id="155" name="Google Shape;155;p29"/>
          <p:cNvPicPr preferRelativeResize="0"/>
          <p:nvPr/>
        </p:nvPicPr>
        <p:blipFill rotWithShape="1">
          <a:blip r:embed="rId2">
            <a:alphaModFix amt="61000"/>
            <a:extLst>
              <a:ext uri="{28A0092B-C50C-407E-A947-70E740481C1C}">
                <a14:useLocalDpi xmlns:a14="http://schemas.microsoft.com/office/drawing/2010/main" val="0"/>
              </a:ext>
            </a:extLst>
          </a:blip>
          <a:srcRect/>
          <a:stretch/>
        </p:blipFill>
        <p:spPr>
          <a:xfrm>
            <a:off x="5070375" y="0"/>
            <a:ext cx="4073625" cy="5143501"/>
          </a:xfrm>
          <a:prstGeom prst="rect">
            <a:avLst/>
          </a:prstGeom>
          <a:noFill/>
          <a:ln>
            <a:noFill/>
          </a:ln>
        </p:spPr>
      </p:pic>
      <p:sp>
        <p:nvSpPr>
          <p:cNvPr id="156" name="Google Shape;156;p29"/>
          <p:cNvSpPr txBox="1">
            <a:spLocks noGrp="1"/>
          </p:cNvSpPr>
          <p:nvPr>
            <p:ph type="title"/>
          </p:nvPr>
        </p:nvSpPr>
        <p:spPr>
          <a:xfrm>
            <a:off x="52725" y="113875"/>
            <a:ext cx="4634100" cy="45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pic>
        <p:nvPicPr>
          <p:cNvPr id="157" name="Google Shape;157;p29"/>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pic>
        <p:nvPicPr>
          <p:cNvPr id="158" name="Google Shape;158;p29"/>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Light">
  <p:cSld name="SECTION_HEADER_1">
    <p:bg>
      <p:bgPr>
        <a:solidFill>
          <a:srgbClr val="FFFFFF"/>
        </a:solidFill>
        <a:effectLst/>
      </p:bgPr>
    </p:bg>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Font typeface="Open Sans"/>
              <a:buNone/>
              <a:defRPr sz="3600">
                <a:solidFill>
                  <a:srgbClr val="434343"/>
                </a:solidFill>
                <a:latin typeface="Open Sans"/>
                <a:ea typeface="Open Sans"/>
                <a:cs typeface="Open Sans"/>
                <a:sym typeface="Open Sans"/>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pic>
        <p:nvPicPr>
          <p:cNvPr id="166" name="Google Shape;166;p31"/>
          <p:cNvPicPr preferRelativeResize="0"/>
          <p:nvPr/>
        </p:nvPicPr>
        <p:blipFill>
          <a:blip r:embed="rId2">
            <a:alphaModFix/>
            <a:extLst>
              <a:ext uri="{28A0092B-C50C-407E-A947-70E740481C1C}">
                <a14:useLocalDpi xmlns:a14="http://schemas.microsoft.com/office/drawing/2010/main" val="0"/>
              </a:ext>
            </a:extLst>
          </a:blip>
          <a:stretch>
            <a:fillRect/>
          </a:stretch>
        </p:blipFill>
        <p:spPr>
          <a:xfrm>
            <a:off x="3841675" y="4268271"/>
            <a:ext cx="1460651" cy="232425"/>
          </a:xfrm>
          <a:prstGeom prst="rect">
            <a:avLst/>
          </a:prstGeom>
          <a:noFill/>
          <a:ln>
            <a:noFill/>
          </a:ln>
        </p:spPr>
      </p:pic>
      <p:sp>
        <p:nvSpPr>
          <p:cNvPr id="167" name="Google Shape;167;p31"/>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168" name="Google Shape;168;p31"/>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169" name="Google Shape;169;p31"/>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Light 1">
  <p:cSld name="SECTION_HEADER_1_1">
    <p:bg>
      <p:bgPr>
        <a:blipFill>
          <a:blip r:embed="rId2">
            <a:alphaModFix/>
            <a:extLst>
              <a:ext uri="{28A0092B-C50C-407E-A947-70E740481C1C}">
                <a14:useLocalDpi xmlns:a14="http://schemas.microsoft.com/office/drawing/2010/main" val="0"/>
              </a:ext>
            </a:extLst>
          </a:blip>
          <a:stretch>
            <a:fillRect/>
          </a:stretch>
        </a:blipFill>
        <a:effectLst/>
      </p:bgPr>
    </p:bg>
    <p:spTree>
      <p:nvGrpSpPr>
        <p:cNvPr id="1" name="Shape 170"/>
        <p:cNvGrpSpPr/>
        <p:nvPr/>
      </p:nvGrpSpPr>
      <p:grpSpPr>
        <a:xfrm>
          <a:off x="0" y="0"/>
          <a:ext cx="0" cy="0"/>
          <a:chOff x="0" y="0"/>
          <a:chExt cx="0" cy="0"/>
        </a:xfrm>
      </p:grpSpPr>
      <p:sp>
        <p:nvSpPr>
          <p:cNvPr id="171" name="Google Shape;171;p32"/>
          <p:cNvSpPr/>
          <p:nvPr/>
        </p:nvSpPr>
        <p:spPr>
          <a:xfrm>
            <a:off x="-12" y="0"/>
            <a:ext cx="9144000" cy="5143500"/>
          </a:xfrm>
          <a:prstGeom prst="rect">
            <a:avLst/>
          </a:prstGeom>
          <a:solidFill>
            <a:srgbClr val="FFFFFF">
              <a:alpha val="8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2"/>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None/>
              <a:defRPr sz="3600">
                <a:solidFill>
                  <a:srgbClr val="434343"/>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pic>
        <p:nvPicPr>
          <p:cNvPr id="173" name="Google Shape;173;p32"/>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3841675" y="4268271"/>
            <a:ext cx="1460651" cy="232425"/>
          </a:xfrm>
          <a:prstGeom prst="rect">
            <a:avLst/>
          </a:prstGeom>
          <a:noFill/>
          <a:ln>
            <a:noFill/>
          </a:ln>
        </p:spPr>
      </p:pic>
      <p:sp>
        <p:nvSpPr>
          <p:cNvPr id="174" name="Google Shape;174;p32"/>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175" name="Google Shape;175;p32"/>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176" name="Google Shape;176;p32"/>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Light 1 1">
  <p:cSld name="SECTION_HEADER_1_1_1">
    <p:bg>
      <p:bgPr>
        <a:blipFill>
          <a:blip r:embed="rId2">
            <a:alphaModFix/>
            <a:extLst>
              <a:ext uri="{28A0092B-C50C-407E-A947-70E740481C1C}">
                <a14:useLocalDpi xmlns:a14="http://schemas.microsoft.com/office/drawing/2010/main" val="0"/>
              </a:ext>
            </a:extLst>
          </a:blip>
          <a:stretch>
            <a:fillRect/>
          </a:stretch>
        </a:blipFill>
        <a:effectLst/>
      </p:bgPr>
    </p:bg>
    <p:spTree>
      <p:nvGrpSpPr>
        <p:cNvPr id="1" name="Shape 177"/>
        <p:cNvGrpSpPr/>
        <p:nvPr/>
      </p:nvGrpSpPr>
      <p:grpSpPr>
        <a:xfrm>
          <a:off x="0" y="0"/>
          <a:ext cx="0" cy="0"/>
          <a:chOff x="0" y="0"/>
          <a:chExt cx="0" cy="0"/>
        </a:xfrm>
      </p:grpSpPr>
      <p:sp>
        <p:nvSpPr>
          <p:cNvPr id="178" name="Google Shape;178;p33"/>
          <p:cNvSpPr/>
          <p:nvPr/>
        </p:nvSpPr>
        <p:spPr>
          <a:xfrm>
            <a:off x="-12" y="0"/>
            <a:ext cx="9144000" cy="5143500"/>
          </a:xfrm>
          <a:prstGeom prst="rect">
            <a:avLst/>
          </a:prstGeom>
          <a:solidFill>
            <a:srgbClr val="FFFFFF">
              <a:alpha val="8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3"/>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3600"/>
              <a:buNone/>
              <a:defRPr sz="3600">
                <a:solidFill>
                  <a:srgbClr val="434343"/>
                </a:solidFill>
              </a:defRPr>
            </a:lvl1pPr>
            <a:lvl2pPr lvl="1" algn="ctr" rtl="0">
              <a:spcBef>
                <a:spcPts val="0"/>
              </a:spcBef>
              <a:spcAft>
                <a:spcPts val="0"/>
              </a:spcAft>
              <a:buClr>
                <a:srgbClr val="434343"/>
              </a:buClr>
              <a:buSzPts val="3600"/>
              <a:buNone/>
              <a:defRPr sz="3600">
                <a:solidFill>
                  <a:srgbClr val="434343"/>
                </a:solidFill>
              </a:defRPr>
            </a:lvl2pPr>
            <a:lvl3pPr lvl="2" algn="ctr" rtl="0">
              <a:spcBef>
                <a:spcPts val="0"/>
              </a:spcBef>
              <a:spcAft>
                <a:spcPts val="0"/>
              </a:spcAft>
              <a:buClr>
                <a:srgbClr val="434343"/>
              </a:buClr>
              <a:buSzPts val="3600"/>
              <a:buNone/>
              <a:defRPr sz="3600">
                <a:solidFill>
                  <a:srgbClr val="434343"/>
                </a:solidFill>
              </a:defRPr>
            </a:lvl3pPr>
            <a:lvl4pPr lvl="3" algn="ctr" rtl="0">
              <a:spcBef>
                <a:spcPts val="0"/>
              </a:spcBef>
              <a:spcAft>
                <a:spcPts val="0"/>
              </a:spcAft>
              <a:buClr>
                <a:srgbClr val="434343"/>
              </a:buClr>
              <a:buSzPts val="3600"/>
              <a:buNone/>
              <a:defRPr sz="3600">
                <a:solidFill>
                  <a:srgbClr val="434343"/>
                </a:solidFill>
              </a:defRPr>
            </a:lvl4pPr>
            <a:lvl5pPr lvl="4" algn="ctr" rtl="0">
              <a:spcBef>
                <a:spcPts val="0"/>
              </a:spcBef>
              <a:spcAft>
                <a:spcPts val="0"/>
              </a:spcAft>
              <a:buClr>
                <a:srgbClr val="434343"/>
              </a:buClr>
              <a:buSzPts val="3600"/>
              <a:buNone/>
              <a:defRPr sz="3600">
                <a:solidFill>
                  <a:srgbClr val="434343"/>
                </a:solidFill>
              </a:defRPr>
            </a:lvl5pPr>
            <a:lvl6pPr lvl="5" algn="ctr" rtl="0">
              <a:spcBef>
                <a:spcPts val="0"/>
              </a:spcBef>
              <a:spcAft>
                <a:spcPts val="0"/>
              </a:spcAft>
              <a:buClr>
                <a:srgbClr val="434343"/>
              </a:buClr>
              <a:buSzPts val="3600"/>
              <a:buNone/>
              <a:defRPr sz="3600">
                <a:solidFill>
                  <a:srgbClr val="434343"/>
                </a:solidFill>
              </a:defRPr>
            </a:lvl6pPr>
            <a:lvl7pPr lvl="6" algn="ctr" rtl="0">
              <a:spcBef>
                <a:spcPts val="0"/>
              </a:spcBef>
              <a:spcAft>
                <a:spcPts val="0"/>
              </a:spcAft>
              <a:buClr>
                <a:srgbClr val="434343"/>
              </a:buClr>
              <a:buSzPts val="3600"/>
              <a:buNone/>
              <a:defRPr sz="3600">
                <a:solidFill>
                  <a:srgbClr val="434343"/>
                </a:solidFill>
              </a:defRPr>
            </a:lvl7pPr>
            <a:lvl8pPr lvl="7" algn="ctr" rtl="0">
              <a:spcBef>
                <a:spcPts val="0"/>
              </a:spcBef>
              <a:spcAft>
                <a:spcPts val="0"/>
              </a:spcAft>
              <a:buClr>
                <a:srgbClr val="434343"/>
              </a:buClr>
              <a:buSzPts val="3600"/>
              <a:buNone/>
              <a:defRPr sz="3600">
                <a:solidFill>
                  <a:srgbClr val="434343"/>
                </a:solidFill>
              </a:defRPr>
            </a:lvl8pPr>
            <a:lvl9pPr lvl="8" algn="ctr" rtl="0">
              <a:spcBef>
                <a:spcPts val="0"/>
              </a:spcBef>
              <a:spcAft>
                <a:spcPts val="0"/>
              </a:spcAft>
              <a:buClr>
                <a:srgbClr val="434343"/>
              </a:buClr>
              <a:buSzPts val="3600"/>
              <a:buNone/>
              <a:defRPr sz="3600">
                <a:solidFill>
                  <a:srgbClr val="434343"/>
                </a:solidFill>
              </a:defRPr>
            </a:lvl9pPr>
          </a:lstStyle>
          <a:p>
            <a:endParaRPr/>
          </a:p>
        </p:txBody>
      </p:sp>
      <p:sp>
        <p:nvSpPr>
          <p:cNvPr id="180" name="Google Shape;180;p33"/>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181" name="Google Shape;181;p33"/>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
        <p:nvSpPr>
          <p:cNvPr id="182" name="Google Shape;182;p33"/>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183;p33"/>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3779575" y="4214971"/>
            <a:ext cx="1460651" cy="2324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4000"/>
              <a:buNone/>
              <a:defRPr>
                <a:solidFill>
                  <a:srgbClr val="434343"/>
                </a:solidFill>
              </a:defRPr>
            </a:lvl1pPr>
            <a:lvl2pPr lvl="1">
              <a:spcBef>
                <a:spcPts val="0"/>
              </a:spcBef>
              <a:spcAft>
                <a:spcPts val="0"/>
              </a:spcAft>
              <a:buClr>
                <a:srgbClr val="434343"/>
              </a:buClr>
              <a:buSzPts val="2400"/>
              <a:buNone/>
              <a:defRPr>
                <a:solidFill>
                  <a:srgbClr val="434343"/>
                </a:solidFill>
              </a:defRPr>
            </a:lvl2pPr>
            <a:lvl3pPr lvl="2">
              <a:spcBef>
                <a:spcPts val="0"/>
              </a:spcBef>
              <a:spcAft>
                <a:spcPts val="0"/>
              </a:spcAft>
              <a:buClr>
                <a:srgbClr val="434343"/>
              </a:buClr>
              <a:buSzPts val="2400"/>
              <a:buNone/>
              <a:defRPr>
                <a:solidFill>
                  <a:srgbClr val="434343"/>
                </a:solidFill>
              </a:defRPr>
            </a:lvl3pPr>
            <a:lvl4pPr lvl="3">
              <a:spcBef>
                <a:spcPts val="0"/>
              </a:spcBef>
              <a:spcAft>
                <a:spcPts val="0"/>
              </a:spcAft>
              <a:buClr>
                <a:srgbClr val="434343"/>
              </a:buClr>
              <a:buSzPts val="2400"/>
              <a:buNone/>
              <a:defRPr>
                <a:solidFill>
                  <a:srgbClr val="434343"/>
                </a:solidFill>
              </a:defRPr>
            </a:lvl4pPr>
            <a:lvl5pPr lvl="4">
              <a:spcBef>
                <a:spcPts val="0"/>
              </a:spcBef>
              <a:spcAft>
                <a:spcPts val="0"/>
              </a:spcAft>
              <a:buClr>
                <a:srgbClr val="434343"/>
              </a:buClr>
              <a:buSzPts val="2400"/>
              <a:buNone/>
              <a:defRPr>
                <a:solidFill>
                  <a:srgbClr val="434343"/>
                </a:solidFill>
              </a:defRPr>
            </a:lvl5pPr>
            <a:lvl6pPr lvl="5">
              <a:spcBef>
                <a:spcPts val="0"/>
              </a:spcBef>
              <a:spcAft>
                <a:spcPts val="0"/>
              </a:spcAft>
              <a:buClr>
                <a:srgbClr val="434343"/>
              </a:buClr>
              <a:buSzPts val="2400"/>
              <a:buNone/>
              <a:defRPr>
                <a:solidFill>
                  <a:srgbClr val="434343"/>
                </a:solidFill>
              </a:defRPr>
            </a:lvl6pPr>
            <a:lvl7pPr lvl="6">
              <a:spcBef>
                <a:spcPts val="0"/>
              </a:spcBef>
              <a:spcAft>
                <a:spcPts val="0"/>
              </a:spcAft>
              <a:buClr>
                <a:srgbClr val="434343"/>
              </a:buClr>
              <a:buSzPts val="2400"/>
              <a:buNone/>
              <a:defRPr>
                <a:solidFill>
                  <a:srgbClr val="434343"/>
                </a:solidFill>
              </a:defRPr>
            </a:lvl7pPr>
            <a:lvl8pPr lvl="7">
              <a:spcBef>
                <a:spcPts val="0"/>
              </a:spcBef>
              <a:spcAft>
                <a:spcPts val="0"/>
              </a:spcAft>
              <a:buClr>
                <a:srgbClr val="434343"/>
              </a:buClr>
              <a:buSzPts val="2400"/>
              <a:buNone/>
              <a:defRPr>
                <a:solidFill>
                  <a:srgbClr val="434343"/>
                </a:solidFill>
              </a:defRPr>
            </a:lvl8pPr>
            <a:lvl9pPr lvl="8">
              <a:spcBef>
                <a:spcPts val="0"/>
              </a:spcBef>
              <a:spcAft>
                <a:spcPts val="0"/>
              </a:spcAft>
              <a:buClr>
                <a:srgbClr val="434343"/>
              </a:buClr>
              <a:buSzPts val="2400"/>
              <a:buNone/>
              <a:defRPr>
                <a:solidFill>
                  <a:srgbClr val="434343"/>
                </a:solidFill>
              </a:defRPr>
            </a:lvl9pPr>
          </a:lstStyle>
          <a:p>
            <a:endParaRPr/>
          </a:p>
        </p:txBody>
      </p:sp>
      <p:sp>
        <p:nvSpPr>
          <p:cNvPr id="186" name="Google Shape;186;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87" name="Google Shape;187;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34"/>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34"/>
          <p:cNvPicPr preferRelativeResize="0"/>
          <p:nvPr/>
        </p:nvPicPr>
        <p:blipFill>
          <a:blip r:embed="rId2">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192" name="Google Shape;192;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3" name="Google Shape;193;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94" name="Google Shape;194;p35"/>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 name="Google Shape;195;p35"/>
          <p:cNvPicPr preferRelativeResize="0"/>
          <p:nvPr/>
        </p:nvPicPr>
        <p:blipFill>
          <a:blip r:embed="rId2">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lumn" type="twoColTx">
  <p:cSld name="TITLE_AND_TWO_COLUMNS">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4000"/>
              <a:buNone/>
              <a:defRPr>
                <a:solidFill>
                  <a:srgbClr val="434343"/>
                </a:solidFill>
              </a:defRPr>
            </a:lvl1pPr>
            <a:lvl2pPr lvl="1">
              <a:spcBef>
                <a:spcPts val="0"/>
              </a:spcBef>
              <a:spcAft>
                <a:spcPts val="0"/>
              </a:spcAft>
              <a:buClr>
                <a:srgbClr val="434343"/>
              </a:buClr>
              <a:buSzPts val="2400"/>
              <a:buNone/>
              <a:defRPr>
                <a:solidFill>
                  <a:srgbClr val="434343"/>
                </a:solidFill>
              </a:defRPr>
            </a:lvl2pPr>
            <a:lvl3pPr lvl="2">
              <a:spcBef>
                <a:spcPts val="0"/>
              </a:spcBef>
              <a:spcAft>
                <a:spcPts val="0"/>
              </a:spcAft>
              <a:buClr>
                <a:srgbClr val="434343"/>
              </a:buClr>
              <a:buSzPts val="2400"/>
              <a:buNone/>
              <a:defRPr>
                <a:solidFill>
                  <a:srgbClr val="434343"/>
                </a:solidFill>
              </a:defRPr>
            </a:lvl3pPr>
            <a:lvl4pPr lvl="3">
              <a:spcBef>
                <a:spcPts val="0"/>
              </a:spcBef>
              <a:spcAft>
                <a:spcPts val="0"/>
              </a:spcAft>
              <a:buClr>
                <a:srgbClr val="434343"/>
              </a:buClr>
              <a:buSzPts val="2400"/>
              <a:buNone/>
              <a:defRPr>
                <a:solidFill>
                  <a:srgbClr val="434343"/>
                </a:solidFill>
              </a:defRPr>
            </a:lvl4pPr>
            <a:lvl5pPr lvl="4">
              <a:spcBef>
                <a:spcPts val="0"/>
              </a:spcBef>
              <a:spcAft>
                <a:spcPts val="0"/>
              </a:spcAft>
              <a:buClr>
                <a:srgbClr val="434343"/>
              </a:buClr>
              <a:buSzPts val="2400"/>
              <a:buNone/>
              <a:defRPr>
                <a:solidFill>
                  <a:srgbClr val="434343"/>
                </a:solidFill>
              </a:defRPr>
            </a:lvl5pPr>
            <a:lvl6pPr lvl="5">
              <a:spcBef>
                <a:spcPts val="0"/>
              </a:spcBef>
              <a:spcAft>
                <a:spcPts val="0"/>
              </a:spcAft>
              <a:buClr>
                <a:srgbClr val="434343"/>
              </a:buClr>
              <a:buSzPts val="2400"/>
              <a:buNone/>
              <a:defRPr>
                <a:solidFill>
                  <a:srgbClr val="434343"/>
                </a:solidFill>
              </a:defRPr>
            </a:lvl6pPr>
            <a:lvl7pPr lvl="6">
              <a:spcBef>
                <a:spcPts val="0"/>
              </a:spcBef>
              <a:spcAft>
                <a:spcPts val="0"/>
              </a:spcAft>
              <a:buClr>
                <a:srgbClr val="434343"/>
              </a:buClr>
              <a:buSzPts val="2400"/>
              <a:buNone/>
              <a:defRPr>
                <a:solidFill>
                  <a:srgbClr val="434343"/>
                </a:solidFill>
              </a:defRPr>
            </a:lvl7pPr>
            <a:lvl8pPr lvl="7">
              <a:spcBef>
                <a:spcPts val="0"/>
              </a:spcBef>
              <a:spcAft>
                <a:spcPts val="0"/>
              </a:spcAft>
              <a:buClr>
                <a:srgbClr val="434343"/>
              </a:buClr>
              <a:buSzPts val="2400"/>
              <a:buNone/>
              <a:defRPr>
                <a:solidFill>
                  <a:srgbClr val="434343"/>
                </a:solidFill>
              </a:defRPr>
            </a:lvl8pPr>
            <a:lvl9pPr lvl="8">
              <a:spcBef>
                <a:spcPts val="0"/>
              </a:spcBef>
              <a:spcAft>
                <a:spcPts val="0"/>
              </a:spcAft>
              <a:buClr>
                <a:srgbClr val="434343"/>
              </a:buClr>
              <a:buSzPts val="2400"/>
              <a:buNone/>
              <a:defRPr>
                <a:solidFill>
                  <a:srgbClr val="434343"/>
                </a:solidFill>
              </a:defRPr>
            </a:lvl9pPr>
          </a:lstStyle>
          <a:p>
            <a:endParaRPr/>
          </a:p>
        </p:txBody>
      </p:sp>
      <p:sp>
        <p:nvSpPr>
          <p:cNvPr id="198" name="Google Shape;198;p3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434343"/>
              </a:buClr>
              <a:buSzPts val="1400"/>
              <a:buChar char="●"/>
              <a:defRPr sz="1400">
                <a:solidFill>
                  <a:srgbClr val="434343"/>
                </a:solidFill>
              </a:defRPr>
            </a:lvl1pPr>
            <a:lvl2pPr marL="914400" lvl="1" indent="-304800">
              <a:spcBef>
                <a:spcPts val="0"/>
              </a:spcBef>
              <a:spcAft>
                <a:spcPts val="0"/>
              </a:spcAft>
              <a:buClr>
                <a:srgbClr val="434343"/>
              </a:buClr>
              <a:buSzPts val="1200"/>
              <a:buChar char="○"/>
              <a:defRPr sz="1200">
                <a:solidFill>
                  <a:srgbClr val="434343"/>
                </a:solidFill>
              </a:defRPr>
            </a:lvl2pPr>
            <a:lvl3pPr marL="1371600" lvl="2" indent="-304800">
              <a:spcBef>
                <a:spcPts val="0"/>
              </a:spcBef>
              <a:spcAft>
                <a:spcPts val="0"/>
              </a:spcAft>
              <a:buClr>
                <a:srgbClr val="434343"/>
              </a:buClr>
              <a:buSzPts val="1200"/>
              <a:buChar char="■"/>
              <a:defRPr sz="1200">
                <a:solidFill>
                  <a:srgbClr val="434343"/>
                </a:solidFill>
              </a:defRPr>
            </a:lvl3pPr>
            <a:lvl4pPr marL="1828800" lvl="3" indent="-304800">
              <a:spcBef>
                <a:spcPts val="0"/>
              </a:spcBef>
              <a:spcAft>
                <a:spcPts val="0"/>
              </a:spcAft>
              <a:buClr>
                <a:srgbClr val="434343"/>
              </a:buClr>
              <a:buSzPts val="1200"/>
              <a:buChar char="●"/>
              <a:defRPr sz="1200">
                <a:solidFill>
                  <a:srgbClr val="434343"/>
                </a:solidFill>
              </a:defRPr>
            </a:lvl4pPr>
            <a:lvl5pPr marL="2286000" lvl="4" indent="-304800">
              <a:spcBef>
                <a:spcPts val="0"/>
              </a:spcBef>
              <a:spcAft>
                <a:spcPts val="0"/>
              </a:spcAft>
              <a:buClr>
                <a:srgbClr val="434343"/>
              </a:buClr>
              <a:buSzPts val="1200"/>
              <a:buChar char="○"/>
              <a:defRPr sz="1200">
                <a:solidFill>
                  <a:srgbClr val="434343"/>
                </a:solidFill>
              </a:defRPr>
            </a:lvl5pPr>
            <a:lvl6pPr marL="2743200" lvl="5" indent="-304800">
              <a:spcBef>
                <a:spcPts val="0"/>
              </a:spcBef>
              <a:spcAft>
                <a:spcPts val="0"/>
              </a:spcAft>
              <a:buClr>
                <a:srgbClr val="434343"/>
              </a:buClr>
              <a:buSzPts val="1200"/>
              <a:buChar char="■"/>
              <a:defRPr sz="1200">
                <a:solidFill>
                  <a:srgbClr val="434343"/>
                </a:solidFill>
              </a:defRPr>
            </a:lvl6pPr>
            <a:lvl7pPr marL="3200400" lvl="6" indent="-304800">
              <a:spcBef>
                <a:spcPts val="0"/>
              </a:spcBef>
              <a:spcAft>
                <a:spcPts val="0"/>
              </a:spcAft>
              <a:buClr>
                <a:srgbClr val="434343"/>
              </a:buClr>
              <a:buSzPts val="1200"/>
              <a:buChar char="●"/>
              <a:defRPr sz="1200">
                <a:solidFill>
                  <a:srgbClr val="434343"/>
                </a:solidFill>
              </a:defRPr>
            </a:lvl7pPr>
            <a:lvl8pPr marL="3657600" lvl="7" indent="-304800">
              <a:spcBef>
                <a:spcPts val="0"/>
              </a:spcBef>
              <a:spcAft>
                <a:spcPts val="0"/>
              </a:spcAft>
              <a:buClr>
                <a:srgbClr val="434343"/>
              </a:buClr>
              <a:buSzPts val="1200"/>
              <a:buChar char="○"/>
              <a:defRPr sz="1200">
                <a:solidFill>
                  <a:srgbClr val="434343"/>
                </a:solidFill>
              </a:defRPr>
            </a:lvl8pPr>
            <a:lvl9pPr marL="4114800" lvl="8" indent="-304800">
              <a:spcBef>
                <a:spcPts val="0"/>
              </a:spcBef>
              <a:spcAft>
                <a:spcPts val="0"/>
              </a:spcAft>
              <a:buClr>
                <a:srgbClr val="434343"/>
              </a:buClr>
              <a:buSzPts val="1200"/>
              <a:buChar char="■"/>
              <a:defRPr sz="1200">
                <a:solidFill>
                  <a:srgbClr val="434343"/>
                </a:solidFill>
              </a:defRPr>
            </a:lvl9pPr>
          </a:lstStyle>
          <a:p>
            <a:endParaRPr/>
          </a:p>
        </p:txBody>
      </p:sp>
      <p:sp>
        <p:nvSpPr>
          <p:cNvPr id="199" name="Google Shape;199;p3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434343"/>
              </a:buClr>
              <a:buSzPts val="1400"/>
              <a:buChar char="●"/>
              <a:defRPr sz="1400">
                <a:solidFill>
                  <a:srgbClr val="434343"/>
                </a:solidFill>
              </a:defRPr>
            </a:lvl1pPr>
            <a:lvl2pPr marL="914400" lvl="1" indent="-304800">
              <a:spcBef>
                <a:spcPts val="0"/>
              </a:spcBef>
              <a:spcAft>
                <a:spcPts val="0"/>
              </a:spcAft>
              <a:buClr>
                <a:srgbClr val="434343"/>
              </a:buClr>
              <a:buSzPts val="1200"/>
              <a:buChar char="○"/>
              <a:defRPr sz="1200">
                <a:solidFill>
                  <a:srgbClr val="434343"/>
                </a:solidFill>
              </a:defRPr>
            </a:lvl2pPr>
            <a:lvl3pPr marL="1371600" lvl="2" indent="-304800">
              <a:spcBef>
                <a:spcPts val="0"/>
              </a:spcBef>
              <a:spcAft>
                <a:spcPts val="0"/>
              </a:spcAft>
              <a:buClr>
                <a:srgbClr val="434343"/>
              </a:buClr>
              <a:buSzPts val="1200"/>
              <a:buChar char="■"/>
              <a:defRPr sz="1200">
                <a:solidFill>
                  <a:srgbClr val="434343"/>
                </a:solidFill>
              </a:defRPr>
            </a:lvl3pPr>
            <a:lvl4pPr marL="1828800" lvl="3" indent="-304800">
              <a:spcBef>
                <a:spcPts val="0"/>
              </a:spcBef>
              <a:spcAft>
                <a:spcPts val="0"/>
              </a:spcAft>
              <a:buClr>
                <a:srgbClr val="434343"/>
              </a:buClr>
              <a:buSzPts val="1200"/>
              <a:buChar char="●"/>
              <a:defRPr sz="1200">
                <a:solidFill>
                  <a:srgbClr val="434343"/>
                </a:solidFill>
              </a:defRPr>
            </a:lvl4pPr>
            <a:lvl5pPr marL="2286000" lvl="4" indent="-304800">
              <a:spcBef>
                <a:spcPts val="0"/>
              </a:spcBef>
              <a:spcAft>
                <a:spcPts val="0"/>
              </a:spcAft>
              <a:buClr>
                <a:srgbClr val="434343"/>
              </a:buClr>
              <a:buSzPts val="1200"/>
              <a:buChar char="○"/>
              <a:defRPr sz="1200">
                <a:solidFill>
                  <a:srgbClr val="434343"/>
                </a:solidFill>
              </a:defRPr>
            </a:lvl5pPr>
            <a:lvl6pPr marL="2743200" lvl="5" indent="-304800">
              <a:spcBef>
                <a:spcPts val="0"/>
              </a:spcBef>
              <a:spcAft>
                <a:spcPts val="0"/>
              </a:spcAft>
              <a:buClr>
                <a:srgbClr val="434343"/>
              </a:buClr>
              <a:buSzPts val="1200"/>
              <a:buChar char="■"/>
              <a:defRPr sz="1200">
                <a:solidFill>
                  <a:srgbClr val="434343"/>
                </a:solidFill>
              </a:defRPr>
            </a:lvl6pPr>
            <a:lvl7pPr marL="3200400" lvl="6" indent="-304800">
              <a:spcBef>
                <a:spcPts val="0"/>
              </a:spcBef>
              <a:spcAft>
                <a:spcPts val="0"/>
              </a:spcAft>
              <a:buClr>
                <a:srgbClr val="434343"/>
              </a:buClr>
              <a:buSzPts val="1200"/>
              <a:buChar char="●"/>
              <a:defRPr sz="1200">
                <a:solidFill>
                  <a:srgbClr val="434343"/>
                </a:solidFill>
              </a:defRPr>
            </a:lvl7pPr>
            <a:lvl8pPr marL="3657600" lvl="7" indent="-304800">
              <a:spcBef>
                <a:spcPts val="0"/>
              </a:spcBef>
              <a:spcAft>
                <a:spcPts val="0"/>
              </a:spcAft>
              <a:buClr>
                <a:srgbClr val="434343"/>
              </a:buClr>
              <a:buSzPts val="1200"/>
              <a:buChar char="○"/>
              <a:defRPr sz="1200">
                <a:solidFill>
                  <a:srgbClr val="434343"/>
                </a:solidFill>
              </a:defRPr>
            </a:lvl8pPr>
            <a:lvl9pPr marL="4114800" lvl="8" indent="-304800">
              <a:spcBef>
                <a:spcPts val="0"/>
              </a:spcBef>
              <a:spcAft>
                <a:spcPts val="0"/>
              </a:spcAft>
              <a:buClr>
                <a:srgbClr val="434343"/>
              </a:buClr>
              <a:buSzPts val="1200"/>
              <a:buChar char="■"/>
              <a:defRPr sz="1200">
                <a:solidFill>
                  <a:srgbClr val="434343"/>
                </a:solidFill>
              </a:defRPr>
            </a:lvl9pPr>
          </a:lstStyle>
          <a:p>
            <a:endParaRPr/>
          </a:p>
        </p:txBody>
      </p:sp>
      <p:sp>
        <p:nvSpPr>
          <p:cNvPr id="200" name="Google Shape;20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1" name="Google Shape;201;p36"/>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2" name="Google Shape;202;p36"/>
          <p:cNvPicPr preferRelativeResize="0"/>
          <p:nvPr/>
        </p:nvPicPr>
        <p:blipFill>
          <a:blip r:embed="rId2">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ccent Highlight">
  <p:cSld name="SECTION_HEADER_2">
    <p:bg>
      <p:bgPr>
        <a:blipFill>
          <a:blip r:embed="rId2">
            <a:alphaModFix/>
            <a:extLst>
              <a:ext uri="{28A0092B-C50C-407E-A947-70E740481C1C}">
                <a14:useLocalDpi xmlns:a14="http://schemas.microsoft.com/office/drawing/2010/main" val="0"/>
              </a:ext>
            </a:extLst>
          </a:blip>
          <a:stretch>
            <a:fillRect/>
          </a:stretch>
        </a:blipFill>
        <a:effectLst/>
      </p:bgPr>
    </p:bg>
    <p:spTree>
      <p:nvGrpSpPr>
        <p:cNvPr id="1" name="Shape 25"/>
        <p:cNvGrpSpPr/>
        <p:nvPr/>
      </p:nvGrpSpPr>
      <p:grpSpPr>
        <a:xfrm>
          <a:off x="0" y="0"/>
          <a:ext cx="0" cy="0"/>
          <a:chOff x="0" y="0"/>
          <a:chExt cx="0" cy="0"/>
        </a:xfrm>
      </p:grpSpPr>
      <p:sp>
        <p:nvSpPr>
          <p:cNvPr id="26" name="Google Shape;26;p5"/>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5"/>
          <p:cNvSpPr/>
          <p:nvPr/>
        </p:nvSpPr>
        <p:spPr>
          <a:xfrm>
            <a:off x="0" y="0"/>
            <a:ext cx="4314600" cy="5143500"/>
          </a:xfrm>
          <a:prstGeom prst="rect">
            <a:avLst/>
          </a:prstGeom>
          <a:solidFill>
            <a:srgbClr val="FFC72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29" name="Google Shape;29;p5"/>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
        <p:nvSpPr>
          <p:cNvPr id="30" name="Google Shape;30;p5"/>
          <p:cNvSpPr txBox="1">
            <a:spLocks noGrp="1"/>
          </p:cNvSpPr>
          <p:nvPr>
            <p:ph type="title"/>
          </p:nvPr>
        </p:nvSpPr>
        <p:spPr>
          <a:xfrm>
            <a:off x="199375" y="205750"/>
            <a:ext cx="3934800" cy="442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b="1">
                <a:solidFill>
                  <a:srgbClr val="FFFFFF"/>
                </a:solidFill>
              </a:defRPr>
            </a:lvl1pPr>
            <a:lvl2pPr lvl="1" algn="ctr">
              <a:spcBef>
                <a:spcPts val="0"/>
              </a:spcBef>
              <a:spcAft>
                <a:spcPts val="0"/>
              </a:spcAft>
              <a:buClr>
                <a:srgbClr val="FFFFFF"/>
              </a:buClr>
              <a:buSzPts val="3600"/>
              <a:buNone/>
              <a:defRPr sz="3600" b="1">
                <a:solidFill>
                  <a:srgbClr val="FFFFFF"/>
                </a:solidFill>
              </a:defRPr>
            </a:lvl2pPr>
            <a:lvl3pPr lvl="2" algn="ctr">
              <a:spcBef>
                <a:spcPts val="0"/>
              </a:spcBef>
              <a:spcAft>
                <a:spcPts val="0"/>
              </a:spcAft>
              <a:buClr>
                <a:srgbClr val="FFFFFF"/>
              </a:buClr>
              <a:buSzPts val="3600"/>
              <a:buNone/>
              <a:defRPr sz="3600" b="1">
                <a:solidFill>
                  <a:srgbClr val="FFFFFF"/>
                </a:solidFill>
              </a:defRPr>
            </a:lvl3pPr>
            <a:lvl4pPr lvl="3" algn="ctr">
              <a:spcBef>
                <a:spcPts val="0"/>
              </a:spcBef>
              <a:spcAft>
                <a:spcPts val="0"/>
              </a:spcAft>
              <a:buClr>
                <a:srgbClr val="FFFFFF"/>
              </a:buClr>
              <a:buSzPts val="3600"/>
              <a:buNone/>
              <a:defRPr sz="3600" b="1">
                <a:solidFill>
                  <a:srgbClr val="FFFFFF"/>
                </a:solidFill>
              </a:defRPr>
            </a:lvl4pPr>
            <a:lvl5pPr lvl="4" algn="ctr">
              <a:spcBef>
                <a:spcPts val="0"/>
              </a:spcBef>
              <a:spcAft>
                <a:spcPts val="0"/>
              </a:spcAft>
              <a:buClr>
                <a:srgbClr val="FFFFFF"/>
              </a:buClr>
              <a:buSzPts val="3600"/>
              <a:buNone/>
              <a:defRPr sz="3600" b="1">
                <a:solidFill>
                  <a:srgbClr val="FFFFFF"/>
                </a:solidFill>
              </a:defRPr>
            </a:lvl5pPr>
            <a:lvl6pPr lvl="5" algn="ctr">
              <a:spcBef>
                <a:spcPts val="0"/>
              </a:spcBef>
              <a:spcAft>
                <a:spcPts val="0"/>
              </a:spcAft>
              <a:buClr>
                <a:srgbClr val="FFFFFF"/>
              </a:buClr>
              <a:buSzPts val="3600"/>
              <a:buNone/>
              <a:defRPr sz="3600" b="1">
                <a:solidFill>
                  <a:srgbClr val="FFFFFF"/>
                </a:solidFill>
              </a:defRPr>
            </a:lvl6pPr>
            <a:lvl7pPr lvl="6" algn="ctr">
              <a:spcBef>
                <a:spcPts val="0"/>
              </a:spcBef>
              <a:spcAft>
                <a:spcPts val="0"/>
              </a:spcAft>
              <a:buClr>
                <a:srgbClr val="FFFFFF"/>
              </a:buClr>
              <a:buSzPts val="3600"/>
              <a:buNone/>
              <a:defRPr sz="3600" b="1">
                <a:solidFill>
                  <a:srgbClr val="FFFFFF"/>
                </a:solidFill>
              </a:defRPr>
            </a:lvl7pPr>
            <a:lvl8pPr lvl="7" algn="ctr">
              <a:spcBef>
                <a:spcPts val="0"/>
              </a:spcBef>
              <a:spcAft>
                <a:spcPts val="0"/>
              </a:spcAft>
              <a:buClr>
                <a:srgbClr val="FFFFFF"/>
              </a:buClr>
              <a:buSzPts val="3600"/>
              <a:buNone/>
              <a:defRPr sz="3600" b="1">
                <a:solidFill>
                  <a:srgbClr val="FFFFFF"/>
                </a:solidFill>
              </a:defRPr>
            </a:lvl8pPr>
            <a:lvl9pPr lvl="8" algn="ctr">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57" name="Google Shape;257;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58" name="Google Shape;258;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59" name="Google Shape;259;p42"/>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0" name="Google Shape;260;p42"/>
          <p:cNvPicPr preferRelativeResize="0"/>
          <p:nvPr/>
        </p:nvPicPr>
        <p:blipFill>
          <a:blip r:embed="rId2">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lumn 1">
  <p:cSld name="TITLE_AND_TWO_COLUMNS_1">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4000"/>
              <a:buNone/>
              <a:defRPr>
                <a:solidFill>
                  <a:srgbClr val="434343"/>
                </a:solidFill>
              </a:defRPr>
            </a:lvl1pPr>
            <a:lvl2pPr lvl="1" rtl="0">
              <a:spcBef>
                <a:spcPts val="0"/>
              </a:spcBef>
              <a:spcAft>
                <a:spcPts val="0"/>
              </a:spcAft>
              <a:buClr>
                <a:srgbClr val="434343"/>
              </a:buClr>
              <a:buSzPts val="2400"/>
              <a:buNone/>
              <a:defRPr>
                <a:solidFill>
                  <a:srgbClr val="434343"/>
                </a:solidFill>
              </a:defRPr>
            </a:lvl2pPr>
            <a:lvl3pPr lvl="2" rtl="0">
              <a:spcBef>
                <a:spcPts val="0"/>
              </a:spcBef>
              <a:spcAft>
                <a:spcPts val="0"/>
              </a:spcAft>
              <a:buClr>
                <a:srgbClr val="434343"/>
              </a:buClr>
              <a:buSzPts val="2400"/>
              <a:buNone/>
              <a:defRPr>
                <a:solidFill>
                  <a:srgbClr val="434343"/>
                </a:solidFill>
              </a:defRPr>
            </a:lvl3pPr>
            <a:lvl4pPr lvl="3" rtl="0">
              <a:spcBef>
                <a:spcPts val="0"/>
              </a:spcBef>
              <a:spcAft>
                <a:spcPts val="0"/>
              </a:spcAft>
              <a:buClr>
                <a:srgbClr val="434343"/>
              </a:buClr>
              <a:buSzPts val="2400"/>
              <a:buNone/>
              <a:defRPr>
                <a:solidFill>
                  <a:srgbClr val="434343"/>
                </a:solidFill>
              </a:defRPr>
            </a:lvl4pPr>
            <a:lvl5pPr lvl="4" rtl="0">
              <a:spcBef>
                <a:spcPts val="0"/>
              </a:spcBef>
              <a:spcAft>
                <a:spcPts val="0"/>
              </a:spcAft>
              <a:buClr>
                <a:srgbClr val="434343"/>
              </a:buClr>
              <a:buSzPts val="2400"/>
              <a:buNone/>
              <a:defRPr>
                <a:solidFill>
                  <a:srgbClr val="434343"/>
                </a:solidFill>
              </a:defRPr>
            </a:lvl5pPr>
            <a:lvl6pPr lvl="5" rtl="0">
              <a:spcBef>
                <a:spcPts val="0"/>
              </a:spcBef>
              <a:spcAft>
                <a:spcPts val="0"/>
              </a:spcAft>
              <a:buClr>
                <a:srgbClr val="434343"/>
              </a:buClr>
              <a:buSzPts val="2400"/>
              <a:buNone/>
              <a:defRPr>
                <a:solidFill>
                  <a:srgbClr val="434343"/>
                </a:solidFill>
              </a:defRPr>
            </a:lvl6pPr>
            <a:lvl7pPr lvl="6" rtl="0">
              <a:spcBef>
                <a:spcPts val="0"/>
              </a:spcBef>
              <a:spcAft>
                <a:spcPts val="0"/>
              </a:spcAft>
              <a:buClr>
                <a:srgbClr val="434343"/>
              </a:buClr>
              <a:buSzPts val="2400"/>
              <a:buNone/>
              <a:defRPr>
                <a:solidFill>
                  <a:srgbClr val="434343"/>
                </a:solidFill>
              </a:defRPr>
            </a:lvl7pPr>
            <a:lvl8pPr lvl="7" rtl="0">
              <a:spcBef>
                <a:spcPts val="0"/>
              </a:spcBef>
              <a:spcAft>
                <a:spcPts val="0"/>
              </a:spcAft>
              <a:buClr>
                <a:srgbClr val="434343"/>
              </a:buClr>
              <a:buSzPts val="2400"/>
              <a:buNone/>
              <a:defRPr>
                <a:solidFill>
                  <a:srgbClr val="434343"/>
                </a:solidFill>
              </a:defRPr>
            </a:lvl8pPr>
            <a:lvl9pPr lvl="8" rtl="0">
              <a:spcBef>
                <a:spcPts val="0"/>
              </a:spcBef>
              <a:spcAft>
                <a:spcPts val="0"/>
              </a:spcAft>
              <a:buClr>
                <a:srgbClr val="434343"/>
              </a:buClr>
              <a:buSzPts val="2400"/>
              <a:buNone/>
              <a:defRPr>
                <a:solidFill>
                  <a:srgbClr val="434343"/>
                </a:solidFill>
              </a:defRPr>
            </a:lvl9pPr>
          </a:lstStyle>
          <a:p>
            <a:endParaRPr/>
          </a:p>
        </p:txBody>
      </p:sp>
      <p:sp>
        <p:nvSpPr>
          <p:cNvPr id="263" name="Google Shape;263;p4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04800" rtl="0">
              <a:spcBef>
                <a:spcPts val="0"/>
              </a:spcBef>
              <a:spcAft>
                <a:spcPts val="0"/>
              </a:spcAft>
              <a:buClr>
                <a:srgbClr val="434343"/>
              </a:buClr>
              <a:buSzPts val="1200"/>
              <a:buChar char="○"/>
              <a:defRPr sz="1200">
                <a:solidFill>
                  <a:srgbClr val="434343"/>
                </a:solidFill>
              </a:defRPr>
            </a:lvl2pPr>
            <a:lvl3pPr marL="1371600" lvl="2" indent="-304800" rtl="0">
              <a:spcBef>
                <a:spcPts val="0"/>
              </a:spcBef>
              <a:spcAft>
                <a:spcPts val="0"/>
              </a:spcAft>
              <a:buClr>
                <a:srgbClr val="434343"/>
              </a:buClr>
              <a:buSzPts val="1200"/>
              <a:buChar char="■"/>
              <a:defRPr sz="1200">
                <a:solidFill>
                  <a:srgbClr val="434343"/>
                </a:solidFill>
              </a:defRPr>
            </a:lvl3pPr>
            <a:lvl4pPr marL="1828800" lvl="3" indent="-304800" rtl="0">
              <a:spcBef>
                <a:spcPts val="0"/>
              </a:spcBef>
              <a:spcAft>
                <a:spcPts val="0"/>
              </a:spcAft>
              <a:buClr>
                <a:srgbClr val="434343"/>
              </a:buClr>
              <a:buSzPts val="1200"/>
              <a:buChar char="●"/>
              <a:defRPr sz="1200">
                <a:solidFill>
                  <a:srgbClr val="434343"/>
                </a:solidFill>
              </a:defRPr>
            </a:lvl4pPr>
            <a:lvl5pPr marL="2286000" lvl="4" indent="-304800" rtl="0">
              <a:spcBef>
                <a:spcPts val="0"/>
              </a:spcBef>
              <a:spcAft>
                <a:spcPts val="0"/>
              </a:spcAft>
              <a:buClr>
                <a:srgbClr val="434343"/>
              </a:buClr>
              <a:buSzPts val="1200"/>
              <a:buChar char="○"/>
              <a:defRPr sz="1200">
                <a:solidFill>
                  <a:srgbClr val="434343"/>
                </a:solidFill>
              </a:defRPr>
            </a:lvl5pPr>
            <a:lvl6pPr marL="2743200" lvl="5" indent="-304800" rtl="0">
              <a:spcBef>
                <a:spcPts val="0"/>
              </a:spcBef>
              <a:spcAft>
                <a:spcPts val="0"/>
              </a:spcAft>
              <a:buClr>
                <a:srgbClr val="434343"/>
              </a:buClr>
              <a:buSzPts val="1200"/>
              <a:buChar char="■"/>
              <a:defRPr sz="1200">
                <a:solidFill>
                  <a:srgbClr val="434343"/>
                </a:solidFill>
              </a:defRPr>
            </a:lvl6pPr>
            <a:lvl7pPr marL="3200400" lvl="6" indent="-304800" rtl="0">
              <a:spcBef>
                <a:spcPts val="0"/>
              </a:spcBef>
              <a:spcAft>
                <a:spcPts val="0"/>
              </a:spcAft>
              <a:buClr>
                <a:srgbClr val="434343"/>
              </a:buClr>
              <a:buSzPts val="1200"/>
              <a:buChar char="●"/>
              <a:defRPr sz="1200">
                <a:solidFill>
                  <a:srgbClr val="434343"/>
                </a:solidFill>
              </a:defRPr>
            </a:lvl7pPr>
            <a:lvl8pPr marL="3657600" lvl="7" indent="-304800" rtl="0">
              <a:spcBef>
                <a:spcPts val="0"/>
              </a:spcBef>
              <a:spcAft>
                <a:spcPts val="0"/>
              </a:spcAft>
              <a:buClr>
                <a:srgbClr val="434343"/>
              </a:buClr>
              <a:buSzPts val="1200"/>
              <a:buChar char="○"/>
              <a:defRPr sz="1200">
                <a:solidFill>
                  <a:srgbClr val="434343"/>
                </a:solidFill>
              </a:defRPr>
            </a:lvl8pPr>
            <a:lvl9pPr marL="4114800" lvl="8" indent="-304800" rtl="0">
              <a:spcBef>
                <a:spcPts val="0"/>
              </a:spcBef>
              <a:spcAft>
                <a:spcPts val="0"/>
              </a:spcAft>
              <a:buClr>
                <a:srgbClr val="434343"/>
              </a:buClr>
              <a:buSzPts val="1200"/>
              <a:buChar char="■"/>
              <a:defRPr sz="1200">
                <a:solidFill>
                  <a:srgbClr val="434343"/>
                </a:solidFill>
              </a:defRPr>
            </a:lvl9pPr>
          </a:lstStyle>
          <a:p>
            <a:endParaRPr/>
          </a:p>
        </p:txBody>
      </p:sp>
      <p:sp>
        <p:nvSpPr>
          <p:cNvPr id="264" name="Google Shape;264;p4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04800" rtl="0">
              <a:spcBef>
                <a:spcPts val="0"/>
              </a:spcBef>
              <a:spcAft>
                <a:spcPts val="0"/>
              </a:spcAft>
              <a:buClr>
                <a:srgbClr val="434343"/>
              </a:buClr>
              <a:buSzPts val="1200"/>
              <a:buChar char="○"/>
              <a:defRPr sz="1200">
                <a:solidFill>
                  <a:srgbClr val="434343"/>
                </a:solidFill>
              </a:defRPr>
            </a:lvl2pPr>
            <a:lvl3pPr marL="1371600" lvl="2" indent="-304800" rtl="0">
              <a:spcBef>
                <a:spcPts val="0"/>
              </a:spcBef>
              <a:spcAft>
                <a:spcPts val="0"/>
              </a:spcAft>
              <a:buClr>
                <a:srgbClr val="434343"/>
              </a:buClr>
              <a:buSzPts val="1200"/>
              <a:buChar char="■"/>
              <a:defRPr sz="1200">
                <a:solidFill>
                  <a:srgbClr val="434343"/>
                </a:solidFill>
              </a:defRPr>
            </a:lvl3pPr>
            <a:lvl4pPr marL="1828800" lvl="3" indent="-304800" rtl="0">
              <a:spcBef>
                <a:spcPts val="0"/>
              </a:spcBef>
              <a:spcAft>
                <a:spcPts val="0"/>
              </a:spcAft>
              <a:buClr>
                <a:srgbClr val="434343"/>
              </a:buClr>
              <a:buSzPts val="1200"/>
              <a:buChar char="●"/>
              <a:defRPr sz="1200">
                <a:solidFill>
                  <a:srgbClr val="434343"/>
                </a:solidFill>
              </a:defRPr>
            </a:lvl4pPr>
            <a:lvl5pPr marL="2286000" lvl="4" indent="-304800" rtl="0">
              <a:spcBef>
                <a:spcPts val="0"/>
              </a:spcBef>
              <a:spcAft>
                <a:spcPts val="0"/>
              </a:spcAft>
              <a:buClr>
                <a:srgbClr val="434343"/>
              </a:buClr>
              <a:buSzPts val="1200"/>
              <a:buChar char="○"/>
              <a:defRPr sz="1200">
                <a:solidFill>
                  <a:srgbClr val="434343"/>
                </a:solidFill>
              </a:defRPr>
            </a:lvl5pPr>
            <a:lvl6pPr marL="2743200" lvl="5" indent="-304800" rtl="0">
              <a:spcBef>
                <a:spcPts val="0"/>
              </a:spcBef>
              <a:spcAft>
                <a:spcPts val="0"/>
              </a:spcAft>
              <a:buClr>
                <a:srgbClr val="434343"/>
              </a:buClr>
              <a:buSzPts val="1200"/>
              <a:buChar char="■"/>
              <a:defRPr sz="1200">
                <a:solidFill>
                  <a:srgbClr val="434343"/>
                </a:solidFill>
              </a:defRPr>
            </a:lvl6pPr>
            <a:lvl7pPr marL="3200400" lvl="6" indent="-304800" rtl="0">
              <a:spcBef>
                <a:spcPts val="0"/>
              </a:spcBef>
              <a:spcAft>
                <a:spcPts val="0"/>
              </a:spcAft>
              <a:buClr>
                <a:srgbClr val="434343"/>
              </a:buClr>
              <a:buSzPts val="1200"/>
              <a:buChar char="●"/>
              <a:defRPr sz="1200">
                <a:solidFill>
                  <a:srgbClr val="434343"/>
                </a:solidFill>
              </a:defRPr>
            </a:lvl7pPr>
            <a:lvl8pPr marL="3657600" lvl="7" indent="-304800" rtl="0">
              <a:spcBef>
                <a:spcPts val="0"/>
              </a:spcBef>
              <a:spcAft>
                <a:spcPts val="0"/>
              </a:spcAft>
              <a:buClr>
                <a:srgbClr val="434343"/>
              </a:buClr>
              <a:buSzPts val="1200"/>
              <a:buChar char="○"/>
              <a:defRPr sz="1200">
                <a:solidFill>
                  <a:srgbClr val="434343"/>
                </a:solidFill>
              </a:defRPr>
            </a:lvl8pPr>
            <a:lvl9pPr marL="4114800" lvl="8" indent="-304800" rtl="0">
              <a:spcBef>
                <a:spcPts val="0"/>
              </a:spcBef>
              <a:spcAft>
                <a:spcPts val="0"/>
              </a:spcAft>
              <a:buClr>
                <a:srgbClr val="434343"/>
              </a:buClr>
              <a:buSzPts val="1200"/>
              <a:buChar char="■"/>
              <a:defRPr sz="1200">
                <a:solidFill>
                  <a:srgbClr val="434343"/>
                </a:solidFill>
              </a:defRPr>
            </a:lvl9pPr>
          </a:lstStyle>
          <a:p>
            <a:endParaRPr/>
          </a:p>
        </p:txBody>
      </p:sp>
      <p:sp>
        <p:nvSpPr>
          <p:cNvPr id="265" name="Google Shape;265;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66" name="Google Shape;266;p43"/>
          <p:cNvSpPr/>
          <p:nvPr/>
        </p:nvSpPr>
        <p:spPr>
          <a:xfrm>
            <a:off x="0" y="0"/>
            <a:ext cx="9144000" cy="1029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7" name="Google Shape;267;p43"/>
          <p:cNvPicPr preferRelativeResize="0"/>
          <p:nvPr/>
        </p:nvPicPr>
        <p:blipFill>
          <a:blip r:embed="rId2">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3"/>
        <p:cNvGrpSpPr/>
        <p:nvPr/>
      </p:nvGrpSpPr>
      <p:grpSpPr>
        <a:xfrm>
          <a:off x="0" y="0"/>
          <a:ext cx="0" cy="0"/>
          <a:chOff x="0" y="0"/>
          <a:chExt cx="0" cy="0"/>
        </a:xfrm>
      </p:grpSpPr>
      <p:sp>
        <p:nvSpPr>
          <p:cNvPr id="274" name="Google Shape;274;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3_Title Only">
  <p:cSld name="3_Title Only">
    <p:spTree>
      <p:nvGrpSpPr>
        <p:cNvPr id="1" name="Shape 278"/>
        <p:cNvGrpSpPr/>
        <p:nvPr/>
      </p:nvGrpSpPr>
      <p:grpSpPr>
        <a:xfrm>
          <a:off x="0" y="0"/>
          <a:ext cx="0" cy="0"/>
          <a:chOff x="0" y="0"/>
          <a:chExt cx="0" cy="0"/>
        </a:xfrm>
      </p:grpSpPr>
      <p:sp>
        <p:nvSpPr>
          <p:cNvPr id="279" name="Google Shape;279;p47"/>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900" b="0">
                <a:solidFill>
                  <a:srgbClr val="7F7F7F"/>
                </a:solidFill>
                <a:latin typeface="Arial"/>
                <a:ea typeface="Arial"/>
                <a:cs typeface="Arial"/>
                <a:sym typeface="Arial"/>
              </a:defRPr>
            </a:lvl1pPr>
            <a:lvl2pPr marL="0" marR="0" lvl="1" indent="0" algn="r" rtl="0">
              <a:spcBef>
                <a:spcPts val="0"/>
              </a:spcBef>
              <a:buNone/>
              <a:defRPr sz="900" b="0">
                <a:solidFill>
                  <a:srgbClr val="7F7F7F"/>
                </a:solidFill>
                <a:latin typeface="Arial"/>
                <a:ea typeface="Arial"/>
                <a:cs typeface="Arial"/>
                <a:sym typeface="Arial"/>
              </a:defRPr>
            </a:lvl2pPr>
            <a:lvl3pPr marL="0" marR="0" lvl="2" indent="0" algn="r" rtl="0">
              <a:spcBef>
                <a:spcPts val="0"/>
              </a:spcBef>
              <a:buNone/>
              <a:defRPr sz="900" b="0">
                <a:solidFill>
                  <a:srgbClr val="7F7F7F"/>
                </a:solidFill>
                <a:latin typeface="Arial"/>
                <a:ea typeface="Arial"/>
                <a:cs typeface="Arial"/>
                <a:sym typeface="Arial"/>
              </a:defRPr>
            </a:lvl3pPr>
            <a:lvl4pPr marL="0" marR="0" lvl="3" indent="0" algn="r" rtl="0">
              <a:spcBef>
                <a:spcPts val="0"/>
              </a:spcBef>
              <a:buNone/>
              <a:defRPr sz="900" b="0">
                <a:solidFill>
                  <a:srgbClr val="7F7F7F"/>
                </a:solidFill>
                <a:latin typeface="Arial"/>
                <a:ea typeface="Arial"/>
                <a:cs typeface="Arial"/>
                <a:sym typeface="Arial"/>
              </a:defRPr>
            </a:lvl4pPr>
            <a:lvl5pPr marL="0" marR="0" lvl="4" indent="0" algn="r" rtl="0">
              <a:spcBef>
                <a:spcPts val="0"/>
              </a:spcBef>
              <a:buNone/>
              <a:defRPr sz="900" b="0">
                <a:solidFill>
                  <a:srgbClr val="7F7F7F"/>
                </a:solidFill>
                <a:latin typeface="Arial"/>
                <a:ea typeface="Arial"/>
                <a:cs typeface="Arial"/>
                <a:sym typeface="Arial"/>
              </a:defRPr>
            </a:lvl5pPr>
            <a:lvl6pPr marL="0" marR="0" lvl="5" indent="0" algn="r" rtl="0">
              <a:spcBef>
                <a:spcPts val="0"/>
              </a:spcBef>
              <a:buNone/>
              <a:defRPr sz="900" b="0">
                <a:solidFill>
                  <a:srgbClr val="7F7F7F"/>
                </a:solidFill>
                <a:latin typeface="Arial"/>
                <a:ea typeface="Arial"/>
                <a:cs typeface="Arial"/>
                <a:sym typeface="Arial"/>
              </a:defRPr>
            </a:lvl6pPr>
            <a:lvl7pPr marL="0" marR="0" lvl="6" indent="0" algn="r" rtl="0">
              <a:spcBef>
                <a:spcPts val="0"/>
              </a:spcBef>
              <a:buNone/>
              <a:defRPr sz="900" b="0">
                <a:solidFill>
                  <a:srgbClr val="7F7F7F"/>
                </a:solidFill>
                <a:latin typeface="Arial"/>
                <a:ea typeface="Arial"/>
                <a:cs typeface="Arial"/>
                <a:sym typeface="Arial"/>
              </a:defRPr>
            </a:lvl7pPr>
            <a:lvl8pPr marL="0" marR="0" lvl="7" indent="0" algn="r" rtl="0">
              <a:spcBef>
                <a:spcPts val="0"/>
              </a:spcBef>
              <a:buNone/>
              <a:defRPr sz="900" b="0">
                <a:solidFill>
                  <a:srgbClr val="7F7F7F"/>
                </a:solidFill>
                <a:latin typeface="Arial"/>
                <a:ea typeface="Arial"/>
                <a:cs typeface="Arial"/>
                <a:sym typeface="Arial"/>
              </a:defRPr>
            </a:lvl8pPr>
            <a:lvl9pPr marL="0" marR="0" lvl="8" indent="0" algn="r" rtl="0">
              <a:spcBef>
                <a:spcPts val="0"/>
              </a:spcBef>
              <a:buNone/>
              <a:defRPr sz="9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80" name="Google Shape;280;p47"/>
          <p:cNvSpPr txBox="1">
            <a:spLocks noGrp="1"/>
          </p:cNvSpPr>
          <p:nvPr>
            <p:ph type="title"/>
          </p:nvPr>
        </p:nvSpPr>
        <p:spPr>
          <a:xfrm>
            <a:off x="366825" y="215153"/>
            <a:ext cx="8015100" cy="685800"/>
          </a:xfrm>
          <a:prstGeom prst="rect">
            <a:avLst/>
          </a:prstGeom>
          <a:noFill/>
          <a:ln>
            <a:noFill/>
          </a:ln>
        </p:spPr>
        <p:txBody>
          <a:bodyPr spcFirstLastPara="1" wrap="square" lIns="67850" tIns="33350" rIns="67850" bIns="33350" anchor="ctr" anchorCtr="0">
            <a:noAutofit/>
          </a:bodyPr>
          <a:lstStyle>
            <a:lvl1pPr lvl="0" algn="l" rtl="0">
              <a:lnSpc>
                <a:spcPct val="95000"/>
              </a:lnSpc>
              <a:spcBef>
                <a:spcPts val="0"/>
              </a:spcBef>
              <a:spcAft>
                <a:spcPts val="0"/>
              </a:spcAft>
              <a:buSzPts val="4000"/>
              <a:buFont typeface="Open Sans SemiBold"/>
              <a:buNone/>
              <a:defRPr>
                <a:latin typeface="Open Sans SemiBold"/>
                <a:ea typeface="Open Sans SemiBold"/>
                <a:cs typeface="Open Sans SemiBold"/>
                <a:sym typeface="Open Sans SemiBold"/>
              </a:defRPr>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pic>
        <p:nvPicPr>
          <p:cNvPr id="281" name="Google Shape;281;p4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047605" y="228601"/>
            <a:ext cx="867796" cy="675564"/>
          </a:xfrm>
          <a:prstGeom prst="rect">
            <a:avLst/>
          </a:prstGeom>
          <a:noFill/>
          <a:ln>
            <a:noFill/>
          </a:ln>
        </p:spPr>
      </p:pic>
      <p:sp>
        <p:nvSpPr>
          <p:cNvPr id="282" name="Google Shape;282;p47"/>
          <p:cNvSpPr txBox="1">
            <a:spLocks noGrp="1"/>
          </p:cNvSpPr>
          <p:nvPr>
            <p:ph type="body" idx="1"/>
          </p:nvPr>
        </p:nvSpPr>
        <p:spPr>
          <a:xfrm>
            <a:off x="366825" y="1034303"/>
            <a:ext cx="8472300" cy="3712500"/>
          </a:xfrm>
          <a:prstGeom prst="rect">
            <a:avLst/>
          </a:prstGeom>
          <a:noFill/>
          <a:ln>
            <a:noFill/>
          </a:ln>
        </p:spPr>
        <p:txBody>
          <a:bodyPr spcFirstLastPara="1" wrap="square" lIns="67850" tIns="33350" rIns="67850" bIns="33350" anchor="t" anchorCtr="0">
            <a:noAutofit/>
          </a:bodyPr>
          <a:lstStyle>
            <a:lvl1pPr marL="457200" lvl="0" indent="-298450" algn="l" rtl="0">
              <a:spcBef>
                <a:spcPts val="0"/>
              </a:spcBef>
              <a:spcAft>
                <a:spcPts val="0"/>
              </a:spcAft>
              <a:buClr>
                <a:srgbClr val="333333"/>
              </a:buClr>
              <a:buSzPts val="1100"/>
              <a:buFont typeface="Open Sans"/>
              <a:buChar char="●"/>
              <a:defRPr>
                <a:solidFill>
                  <a:srgbClr val="333333"/>
                </a:solidFill>
                <a:latin typeface="Open Sans"/>
                <a:ea typeface="Open Sans"/>
                <a:cs typeface="Open Sans"/>
                <a:sym typeface="Open Sans"/>
              </a:defRPr>
            </a:lvl1pPr>
            <a:lvl2pPr marL="914400" lvl="1"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2pPr>
            <a:lvl3pPr marL="1371600" lvl="2"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3pPr>
            <a:lvl4pPr marL="1828800" lvl="3"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4pPr>
            <a:lvl5pPr marL="2286000" lvl="4" indent="-317500" algn="l" rtl="0">
              <a:spcBef>
                <a:spcPts val="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5pPr>
            <a:lvl6pPr marL="2743200" lvl="5"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6pPr>
            <a:lvl7pPr marL="3200400" lvl="6"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7pPr>
            <a:lvl8pPr marL="3657600" lvl="7"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8pPr>
            <a:lvl9pPr marL="4114800" lvl="8" indent="-317500" algn="l" rtl="0">
              <a:spcBef>
                <a:spcPts val="300"/>
              </a:spcBef>
              <a:spcAft>
                <a:spcPts val="0"/>
              </a:spcAft>
              <a:buClr>
                <a:srgbClr val="333333"/>
              </a:buClr>
              <a:buSzPts val="1400"/>
              <a:buFont typeface="Open Sans"/>
              <a:buChar char="■"/>
              <a:defRPr>
                <a:solidFill>
                  <a:srgbClr val="333333"/>
                </a:solidFill>
                <a:latin typeface="Open Sans"/>
                <a:ea typeface="Open Sans"/>
                <a:cs typeface="Open Sans"/>
                <a:sym typeface="Open Sans"/>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3_Title Only 1">
  <p:cSld name="3_Title Only_1">
    <p:spTree>
      <p:nvGrpSpPr>
        <p:cNvPr id="1" name="Shape 283"/>
        <p:cNvGrpSpPr/>
        <p:nvPr/>
      </p:nvGrpSpPr>
      <p:grpSpPr>
        <a:xfrm>
          <a:off x="0" y="0"/>
          <a:ext cx="0" cy="0"/>
          <a:chOff x="0" y="0"/>
          <a:chExt cx="0" cy="0"/>
        </a:xfrm>
      </p:grpSpPr>
      <p:sp>
        <p:nvSpPr>
          <p:cNvPr id="284" name="Google Shape;284;p48"/>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900" b="0">
                <a:solidFill>
                  <a:srgbClr val="7F7F7F"/>
                </a:solidFill>
                <a:latin typeface="Arial"/>
                <a:ea typeface="Arial"/>
                <a:cs typeface="Arial"/>
                <a:sym typeface="Arial"/>
              </a:defRPr>
            </a:lvl1pPr>
            <a:lvl2pPr marL="0" marR="0" lvl="1" indent="0" algn="r" rtl="0">
              <a:spcBef>
                <a:spcPts val="0"/>
              </a:spcBef>
              <a:buNone/>
              <a:defRPr sz="900" b="0">
                <a:solidFill>
                  <a:srgbClr val="7F7F7F"/>
                </a:solidFill>
                <a:latin typeface="Arial"/>
                <a:ea typeface="Arial"/>
                <a:cs typeface="Arial"/>
                <a:sym typeface="Arial"/>
              </a:defRPr>
            </a:lvl2pPr>
            <a:lvl3pPr marL="0" marR="0" lvl="2" indent="0" algn="r" rtl="0">
              <a:spcBef>
                <a:spcPts val="0"/>
              </a:spcBef>
              <a:buNone/>
              <a:defRPr sz="900" b="0">
                <a:solidFill>
                  <a:srgbClr val="7F7F7F"/>
                </a:solidFill>
                <a:latin typeface="Arial"/>
                <a:ea typeface="Arial"/>
                <a:cs typeface="Arial"/>
                <a:sym typeface="Arial"/>
              </a:defRPr>
            </a:lvl3pPr>
            <a:lvl4pPr marL="0" marR="0" lvl="3" indent="0" algn="r" rtl="0">
              <a:spcBef>
                <a:spcPts val="0"/>
              </a:spcBef>
              <a:buNone/>
              <a:defRPr sz="900" b="0">
                <a:solidFill>
                  <a:srgbClr val="7F7F7F"/>
                </a:solidFill>
                <a:latin typeface="Arial"/>
                <a:ea typeface="Arial"/>
                <a:cs typeface="Arial"/>
                <a:sym typeface="Arial"/>
              </a:defRPr>
            </a:lvl4pPr>
            <a:lvl5pPr marL="0" marR="0" lvl="4" indent="0" algn="r" rtl="0">
              <a:spcBef>
                <a:spcPts val="0"/>
              </a:spcBef>
              <a:buNone/>
              <a:defRPr sz="900" b="0">
                <a:solidFill>
                  <a:srgbClr val="7F7F7F"/>
                </a:solidFill>
                <a:latin typeface="Arial"/>
                <a:ea typeface="Arial"/>
                <a:cs typeface="Arial"/>
                <a:sym typeface="Arial"/>
              </a:defRPr>
            </a:lvl5pPr>
            <a:lvl6pPr marL="0" marR="0" lvl="5" indent="0" algn="r" rtl="0">
              <a:spcBef>
                <a:spcPts val="0"/>
              </a:spcBef>
              <a:buNone/>
              <a:defRPr sz="900" b="0">
                <a:solidFill>
                  <a:srgbClr val="7F7F7F"/>
                </a:solidFill>
                <a:latin typeface="Arial"/>
                <a:ea typeface="Arial"/>
                <a:cs typeface="Arial"/>
                <a:sym typeface="Arial"/>
              </a:defRPr>
            </a:lvl6pPr>
            <a:lvl7pPr marL="0" marR="0" lvl="6" indent="0" algn="r" rtl="0">
              <a:spcBef>
                <a:spcPts val="0"/>
              </a:spcBef>
              <a:buNone/>
              <a:defRPr sz="900" b="0">
                <a:solidFill>
                  <a:srgbClr val="7F7F7F"/>
                </a:solidFill>
                <a:latin typeface="Arial"/>
                <a:ea typeface="Arial"/>
                <a:cs typeface="Arial"/>
                <a:sym typeface="Arial"/>
              </a:defRPr>
            </a:lvl7pPr>
            <a:lvl8pPr marL="0" marR="0" lvl="7" indent="0" algn="r" rtl="0">
              <a:spcBef>
                <a:spcPts val="0"/>
              </a:spcBef>
              <a:buNone/>
              <a:defRPr sz="900" b="0">
                <a:solidFill>
                  <a:srgbClr val="7F7F7F"/>
                </a:solidFill>
                <a:latin typeface="Arial"/>
                <a:ea typeface="Arial"/>
                <a:cs typeface="Arial"/>
                <a:sym typeface="Arial"/>
              </a:defRPr>
            </a:lvl8pPr>
            <a:lvl9pPr marL="0" marR="0" lvl="8" indent="0" algn="r" rtl="0">
              <a:spcBef>
                <a:spcPts val="0"/>
              </a:spcBef>
              <a:buNone/>
              <a:defRPr sz="9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85" name="Google Shape;285;p48"/>
          <p:cNvSpPr txBox="1">
            <a:spLocks noGrp="1"/>
          </p:cNvSpPr>
          <p:nvPr>
            <p:ph type="title"/>
          </p:nvPr>
        </p:nvSpPr>
        <p:spPr>
          <a:xfrm>
            <a:off x="366825" y="215153"/>
            <a:ext cx="8015100" cy="685800"/>
          </a:xfrm>
          <a:prstGeom prst="rect">
            <a:avLst/>
          </a:prstGeom>
          <a:noFill/>
          <a:ln>
            <a:noFill/>
          </a:ln>
        </p:spPr>
        <p:txBody>
          <a:bodyPr spcFirstLastPara="1" wrap="square" lIns="67850" tIns="33350" rIns="67850" bIns="33350" anchor="ctr" anchorCtr="0">
            <a:noAutofit/>
          </a:bodyPr>
          <a:lstStyle>
            <a:lvl1pPr lvl="0" algn="l" rtl="0">
              <a:lnSpc>
                <a:spcPct val="95000"/>
              </a:lnSpc>
              <a:spcBef>
                <a:spcPts val="0"/>
              </a:spcBef>
              <a:spcAft>
                <a:spcPts val="0"/>
              </a:spcAft>
              <a:buSzPts val="4000"/>
              <a:buNone/>
              <a:defRPr b="1"/>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pic>
        <p:nvPicPr>
          <p:cNvPr id="286" name="Google Shape;286;p4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047605" y="228601"/>
            <a:ext cx="867796" cy="675564"/>
          </a:xfrm>
          <a:prstGeom prst="rect">
            <a:avLst/>
          </a:prstGeom>
          <a:noFill/>
          <a:ln>
            <a:noFill/>
          </a:ln>
        </p:spPr>
      </p:pic>
      <p:sp>
        <p:nvSpPr>
          <p:cNvPr id="287" name="Google Shape;287;p48"/>
          <p:cNvSpPr txBox="1"/>
          <p:nvPr/>
        </p:nvSpPr>
        <p:spPr>
          <a:xfrm>
            <a:off x="366825" y="1028700"/>
            <a:ext cx="2513400" cy="514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300">
              <a:solidFill>
                <a:srgbClr val="FFFFFF"/>
              </a:solidFill>
              <a:latin typeface="Century Gothic"/>
              <a:ea typeface="Century Gothic"/>
              <a:cs typeface="Century Gothic"/>
              <a:sym typeface="Century Gothic"/>
            </a:endParaRPr>
          </a:p>
        </p:txBody>
      </p:sp>
      <p:sp>
        <p:nvSpPr>
          <p:cNvPr id="288" name="Google Shape;288;p48"/>
          <p:cNvSpPr txBox="1"/>
          <p:nvPr/>
        </p:nvSpPr>
        <p:spPr>
          <a:xfrm>
            <a:off x="3191758" y="1028700"/>
            <a:ext cx="2484600" cy="5142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300">
              <a:solidFill>
                <a:srgbClr val="FFFFFF"/>
              </a:solidFill>
              <a:latin typeface="Century Gothic"/>
              <a:ea typeface="Century Gothic"/>
              <a:cs typeface="Century Gothic"/>
              <a:sym typeface="Century Gothic"/>
            </a:endParaRPr>
          </a:p>
        </p:txBody>
      </p:sp>
      <p:sp>
        <p:nvSpPr>
          <p:cNvPr id="289" name="Google Shape;289;p48"/>
          <p:cNvSpPr txBox="1"/>
          <p:nvPr/>
        </p:nvSpPr>
        <p:spPr>
          <a:xfrm>
            <a:off x="6016669" y="1028700"/>
            <a:ext cx="2513400" cy="514200"/>
          </a:xfrm>
          <a:prstGeom prst="rect">
            <a:avLst/>
          </a:prstGeom>
          <a:solidFill>
            <a:schemeClr val="accent6"/>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300">
              <a:solidFill>
                <a:srgbClr val="FFFFFF"/>
              </a:solidFill>
              <a:latin typeface="Century Gothic"/>
              <a:ea typeface="Century Gothic"/>
              <a:cs typeface="Century Gothic"/>
              <a:sym typeface="Century Gothic"/>
            </a:endParaRPr>
          </a:p>
        </p:txBody>
      </p:sp>
      <p:sp>
        <p:nvSpPr>
          <p:cNvPr id="290" name="Google Shape;290;p48"/>
          <p:cNvSpPr txBox="1"/>
          <p:nvPr/>
        </p:nvSpPr>
        <p:spPr>
          <a:xfrm>
            <a:off x="366825" y="1543050"/>
            <a:ext cx="2513400" cy="3288000"/>
          </a:xfrm>
          <a:prstGeom prst="rect">
            <a:avLst/>
          </a:prstGeom>
          <a:noFill/>
          <a:ln w="952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91" name="Google Shape;291;p48"/>
          <p:cNvSpPr txBox="1"/>
          <p:nvPr/>
        </p:nvSpPr>
        <p:spPr>
          <a:xfrm>
            <a:off x="3191758" y="1543050"/>
            <a:ext cx="2484600" cy="3288000"/>
          </a:xfrm>
          <a:prstGeom prst="rect">
            <a:avLst/>
          </a:prstGeom>
          <a:no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92" name="Google Shape;292;p48"/>
          <p:cNvSpPr txBox="1"/>
          <p:nvPr/>
        </p:nvSpPr>
        <p:spPr>
          <a:xfrm>
            <a:off x="6016669" y="1543050"/>
            <a:ext cx="2513400" cy="3288000"/>
          </a:xfrm>
          <a:prstGeom prst="rect">
            <a:avLst/>
          </a:prstGeom>
          <a:noFill/>
          <a:ln w="9525" cap="flat" cmpd="sng">
            <a:solidFill>
              <a:schemeClr val="accent6"/>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93" name="Google Shape;293;p48"/>
          <p:cNvSpPr txBox="1"/>
          <p:nvPr/>
        </p:nvSpPr>
        <p:spPr>
          <a:xfrm>
            <a:off x="380625" y="1049269"/>
            <a:ext cx="2484600" cy="4938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94" name="Google Shape;294;p48"/>
          <p:cNvSpPr txBox="1"/>
          <p:nvPr/>
        </p:nvSpPr>
        <p:spPr>
          <a:xfrm>
            <a:off x="3230119" y="1038994"/>
            <a:ext cx="2446500" cy="493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95" name="Google Shape;295;p48"/>
          <p:cNvSpPr txBox="1"/>
          <p:nvPr/>
        </p:nvSpPr>
        <p:spPr>
          <a:xfrm>
            <a:off x="6038475" y="1028700"/>
            <a:ext cx="2484600" cy="493800"/>
          </a:xfrm>
          <a:prstGeom prst="rect">
            <a:avLst/>
          </a:prstGeom>
          <a:solidFill>
            <a:schemeClr val="accent6"/>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296" name="Google Shape;296;p48"/>
          <p:cNvSpPr txBox="1"/>
          <p:nvPr/>
        </p:nvSpPr>
        <p:spPr>
          <a:xfrm>
            <a:off x="401194" y="1594481"/>
            <a:ext cx="2446500" cy="3178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97" name="Google Shape;297;p48"/>
          <p:cNvSpPr txBox="1"/>
          <p:nvPr/>
        </p:nvSpPr>
        <p:spPr>
          <a:xfrm>
            <a:off x="3219825" y="1604775"/>
            <a:ext cx="2397000" cy="3178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298" name="Google Shape;298;p48"/>
          <p:cNvSpPr txBox="1"/>
          <p:nvPr/>
        </p:nvSpPr>
        <p:spPr>
          <a:xfrm>
            <a:off x="6059044" y="1594481"/>
            <a:ext cx="2446500" cy="3178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3_Title Only 1 1">
  <p:cSld name="3_Title Only_1_1">
    <p:spTree>
      <p:nvGrpSpPr>
        <p:cNvPr id="1" name="Shape 299"/>
        <p:cNvGrpSpPr/>
        <p:nvPr/>
      </p:nvGrpSpPr>
      <p:grpSpPr>
        <a:xfrm>
          <a:off x="0" y="0"/>
          <a:ext cx="0" cy="0"/>
          <a:chOff x="0" y="0"/>
          <a:chExt cx="0" cy="0"/>
        </a:xfrm>
      </p:grpSpPr>
      <p:sp>
        <p:nvSpPr>
          <p:cNvPr id="300" name="Google Shape;300;p49"/>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900" b="0">
                <a:solidFill>
                  <a:srgbClr val="7F7F7F"/>
                </a:solidFill>
                <a:latin typeface="Arial"/>
                <a:ea typeface="Arial"/>
                <a:cs typeface="Arial"/>
                <a:sym typeface="Arial"/>
              </a:defRPr>
            </a:lvl1pPr>
            <a:lvl2pPr marL="0" marR="0" lvl="1" indent="0" algn="r" rtl="0">
              <a:spcBef>
                <a:spcPts val="0"/>
              </a:spcBef>
              <a:buNone/>
              <a:defRPr sz="900" b="0">
                <a:solidFill>
                  <a:srgbClr val="7F7F7F"/>
                </a:solidFill>
                <a:latin typeface="Arial"/>
                <a:ea typeface="Arial"/>
                <a:cs typeface="Arial"/>
                <a:sym typeface="Arial"/>
              </a:defRPr>
            </a:lvl2pPr>
            <a:lvl3pPr marL="0" marR="0" lvl="2" indent="0" algn="r" rtl="0">
              <a:spcBef>
                <a:spcPts val="0"/>
              </a:spcBef>
              <a:buNone/>
              <a:defRPr sz="900" b="0">
                <a:solidFill>
                  <a:srgbClr val="7F7F7F"/>
                </a:solidFill>
                <a:latin typeface="Arial"/>
                <a:ea typeface="Arial"/>
                <a:cs typeface="Arial"/>
                <a:sym typeface="Arial"/>
              </a:defRPr>
            </a:lvl3pPr>
            <a:lvl4pPr marL="0" marR="0" lvl="3" indent="0" algn="r" rtl="0">
              <a:spcBef>
                <a:spcPts val="0"/>
              </a:spcBef>
              <a:buNone/>
              <a:defRPr sz="900" b="0">
                <a:solidFill>
                  <a:srgbClr val="7F7F7F"/>
                </a:solidFill>
                <a:latin typeface="Arial"/>
                <a:ea typeface="Arial"/>
                <a:cs typeface="Arial"/>
                <a:sym typeface="Arial"/>
              </a:defRPr>
            </a:lvl4pPr>
            <a:lvl5pPr marL="0" marR="0" lvl="4" indent="0" algn="r" rtl="0">
              <a:spcBef>
                <a:spcPts val="0"/>
              </a:spcBef>
              <a:buNone/>
              <a:defRPr sz="900" b="0">
                <a:solidFill>
                  <a:srgbClr val="7F7F7F"/>
                </a:solidFill>
                <a:latin typeface="Arial"/>
                <a:ea typeface="Arial"/>
                <a:cs typeface="Arial"/>
                <a:sym typeface="Arial"/>
              </a:defRPr>
            </a:lvl5pPr>
            <a:lvl6pPr marL="0" marR="0" lvl="5" indent="0" algn="r" rtl="0">
              <a:spcBef>
                <a:spcPts val="0"/>
              </a:spcBef>
              <a:buNone/>
              <a:defRPr sz="900" b="0">
                <a:solidFill>
                  <a:srgbClr val="7F7F7F"/>
                </a:solidFill>
                <a:latin typeface="Arial"/>
                <a:ea typeface="Arial"/>
                <a:cs typeface="Arial"/>
                <a:sym typeface="Arial"/>
              </a:defRPr>
            </a:lvl6pPr>
            <a:lvl7pPr marL="0" marR="0" lvl="6" indent="0" algn="r" rtl="0">
              <a:spcBef>
                <a:spcPts val="0"/>
              </a:spcBef>
              <a:buNone/>
              <a:defRPr sz="900" b="0">
                <a:solidFill>
                  <a:srgbClr val="7F7F7F"/>
                </a:solidFill>
                <a:latin typeface="Arial"/>
                <a:ea typeface="Arial"/>
                <a:cs typeface="Arial"/>
                <a:sym typeface="Arial"/>
              </a:defRPr>
            </a:lvl7pPr>
            <a:lvl8pPr marL="0" marR="0" lvl="7" indent="0" algn="r" rtl="0">
              <a:spcBef>
                <a:spcPts val="0"/>
              </a:spcBef>
              <a:buNone/>
              <a:defRPr sz="900" b="0">
                <a:solidFill>
                  <a:srgbClr val="7F7F7F"/>
                </a:solidFill>
                <a:latin typeface="Arial"/>
                <a:ea typeface="Arial"/>
                <a:cs typeface="Arial"/>
                <a:sym typeface="Arial"/>
              </a:defRPr>
            </a:lvl8pPr>
            <a:lvl9pPr marL="0" marR="0" lvl="8" indent="0" algn="r" rtl="0">
              <a:spcBef>
                <a:spcPts val="0"/>
              </a:spcBef>
              <a:buNone/>
              <a:defRPr sz="9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01" name="Google Shape;301;p49"/>
          <p:cNvSpPr txBox="1">
            <a:spLocks noGrp="1"/>
          </p:cNvSpPr>
          <p:nvPr>
            <p:ph type="title"/>
          </p:nvPr>
        </p:nvSpPr>
        <p:spPr>
          <a:xfrm>
            <a:off x="366825" y="215153"/>
            <a:ext cx="8015100" cy="685800"/>
          </a:xfrm>
          <a:prstGeom prst="rect">
            <a:avLst/>
          </a:prstGeom>
          <a:noFill/>
          <a:ln>
            <a:noFill/>
          </a:ln>
        </p:spPr>
        <p:txBody>
          <a:bodyPr spcFirstLastPara="1" wrap="square" lIns="67850" tIns="33350" rIns="67850" bIns="33350" anchor="ctr" anchorCtr="0">
            <a:noAutofit/>
          </a:bodyPr>
          <a:lstStyle>
            <a:lvl1pPr lvl="0" algn="l" rtl="0">
              <a:lnSpc>
                <a:spcPct val="95000"/>
              </a:lnSpc>
              <a:spcBef>
                <a:spcPts val="0"/>
              </a:spcBef>
              <a:spcAft>
                <a:spcPts val="0"/>
              </a:spcAft>
              <a:buSzPts val="4000"/>
              <a:buNone/>
              <a:defRPr b="1"/>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pic>
        <p:nvPicPr>
          <p:cNvPr id="302" name="Google Shape;302;p4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047605" y="228601"/>
            <a:ext cx="867796" cy="675564"/>
          </a:xfrm>
          <a:prstGeom prst="rect">
            <a:avLst/>
          </a:prstGeom>
          <a:noFill/>
          <a:ln>
            <a:noFill/>
          </a:ln>
        </p:spPr>
      </p:pic>
      <p:sp>
        <p:nvSpPr>
          <p:cNvPr id="303" name="Google Shape;303;p49"/>
          <p:cNvSpPr txBox="1"/>
          <p:nvPr/>
        </p:nvSpPr>
        <p:spPr>
          <a:xfrm>
            <a:off x="366825" y="1028700"/>
            <a:ext cx="2513400" cy="514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300">
              <a:solidFill>
                <a:srgbClr val="FFFFFF"/>
              </a:solidFill>
              <a:latin typeface="Century Gothic"/>
              <a:ea typeface="Century Gothic"/>
              <a:cs typeface="Century Gothic"/>
              <a:sym typeface="Century Gothic"/>
            </a:endParaRPr>
          </a:p>
        </p:txBody>
      </p:sp>
      <p:sp>
        <p:nvSpPr>
          <p:cNvPr id="304" name="Google Shape;304;p49"/>
          <p:cNvSpPr txBox="1"/>
          <p:nvPr/>
        </p:nvSpPr>
        <p:spPr>
          <a:xfrm>
            <a:off x="366825" y="1543050"/>
            <a:ext cx="2513400" cy="3288000"/>
          </a:xfrm>
          <a:prstGeom prst="rect">
            <a:avLst/>
          </a:prstGeom>
          <a:noFill/>
          <a:ln w="9525" cap="flat" cmpd="sng">
            <a:solidFill>
              <a:schemeClr val="accent2"/>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305" name="Google Shape;305;p49"/>
          <p:cNvSpPr txBox="1"/>
          <p:nvPr/>
        </p:nvSpPr>
        <p:spPr>
          <a:xfrm>
            <a:off x="380625" y="1049269"/>
            <a:ext cx="2484600" cy="4938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306" name="Google Shape;306;p49"/>
          <p:cNvSpPr txBox="1"/>
          <p:nvPr/>
        </p:nvSpPr>
        <p:spPr>
          <a:xfrm>
            <a:off x="401194" y="1594481"/>
            <a:ext cx="2446500" cy="3178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307" name="Google Shape;307;p49"/>
          <p:cNvSpPr txBox="1">
            <a:spLocks noGrp="1"/>
          </p:cNvSpPr>
          <p:nvPr>
            <p:ph type="body" idx="1"/>
          </p:nvPr>
        </p:nvSpPr>
        <p:spPr>
          <a:xfrm>
            <a:off x="3115800" y="1034306"/>
            <a:ext cx="5723400" cy="3712500"/>
          </a:xfrm>
          <a:prstGeom prst="rect">
            <a:avLst/>
          </a:prstGeom>
          <a:noFill/>
          <a:ln>
            <a:noFill/>
          </a:ln>
        </p:spPr>
        <p:txBody>
          <a:bodyPr spcFirstLastPara="1" wrap="square" lIns="67850" tIns="33350" rIns="67850" bIns="33350" anchor="t" anchorCtr="0">
            <a:noAutofit/>
          </a:bodyPr>
          <a:lstStyle>
            <a:lvl1pPr marL="457200" lvl="0" indent="-298450" algn="l" rtl="0">
              <a:spcBef>
                <a:spcPts val="0"/>
              </a:spcBef>
              <a:spcAft>
                <a:spcPts val="0"/>
              </a:spcAft>
              <a:buClr>
                <a:srgbClr val="333333"/>
              </a:buClr>
              <a:buSzPts val="1100"/>
              <a:buChar char="●"/>
              <a:defRPr>
                <a:solidFill>
                  <a:srgbClr val="333333"/>
                </a:solidFill>
              </a:defRPr>
            </a:lvl1pPr>
            <a:lvl2pPr marL="914400" lvl="1" indent="-317500" algn="l" rtl="0">
              <a:spcBef>
                <a:spcPts val="0"/>
              </a:spcBef>
              <a:spcAft>
                <a:spcPts val="0"/>
              </a:spcAft>
              <a:buClr>
                <a:srgbClr val="333333"/>
              </a:buClr>
              <a:buSzPts val="1400"/>
              <a:buChar char="○"/>
              <a:defRPr>
                <a:solidFill>
                  <a:srgbClr val="333333"/>
                </a:solidFill>
              </a:defRPr>
            </a:lvl2pPr>
            <a:lvl3pPr marL="1371600" lvl="2" indent="-317500" algn="l" rtl="0">
              <a:spcBef>
                <a:spcPts val="0"/>
              </a:spcBef>
              <a:spcAft>
                <a:spcPts val="0"/>
              </a:spcAft>
              <a:buClr>
                <a:srgbClr val="333333"/>
              </a:buClr>
              <a:buSzPts val="1400"/>
              <a:buChar char="■"/>
              <a:defRPr>
                <a:solidFill>
                  <a:srgbClr val="333333"/>
                </a:solidFill>
              </a:defRPr>
            </a:lvl3pPr>
            <a:lvl4pPr marL="1828800" lvl="3" indent="-317500" algn="l" rtl="0">
              <a:spcBef>
                <a:spcPts val="0"/>
              </a:spcBef>
              <a:spcAft>
                <a:spcPts val="0"/>
              </a:spcAft>
              <a:buClr>
                <a:srgbClr val="333333"/>
              </a:buClr>
              <a:buSzPts val="1400"/>
              <a:buChar char="●"/>
              <a:defRPr>
                <a:solidFill>
                  <a:srgbClr val="333333"/>
                </a:solidFill>
              </a:defRPr>
            </a:lvl4pPr>
            <a:lvl5pPr marL="2286000" lvl="4" indent="-317500" algn="l" rtl="0">
              <a:spcBef>
                <a:spcPts val="0"/>
              </a:spcBef>
              <a:spcAft>
                <a:spcPts val="0"/>
              </a:spcAft>
              <a:buClr>
                <a:srgbClr val="333333"/>
              </a:buClr>
              <a:buSzPts val="1400"/>
              <a:buChar char="○"/>
              <a:defRPr>
                <a:solidFill>
                  <a:srgbClr val="333333"/>
                </a:solidFill>
              </a:defRPr>
            </a:lvl5pPr>
            <a:lvl6pPr marL="2743200" lvl="5" indent="-317500" algn="l" rtl="0">
              <a:spcBef>
                <a:spcPts val="300"/>
              </a:spcBef>
              <a:spcAft>
                <a:spcPts val="0"/>
              </a:spcAft>
              <a:buClr>
                <a:srgbClr val="333333"/>
              </a:buClr>
              <a:buSzPts val="1400"/>
              <a:buChar char="■"/>
              <a:defRPr>
                <a:solidFill>
                  <a:srgbClr val="333333"/>
                </a:solidFill>
              </a:defRPr>
            </a:lvl6pPr>
            <a:lvl7pPr marL="3200400" lvl="6" indent="-317500" algn="l" rtl="0">
              <a:spcBef>
                <a:spcPts val="300"/>
              </a:spcBef>
              <a:spcAft>
                <a:spcPts val="0"/>
              </a:spcAft>
              <a:buClr>
                <a:srgbClr val="333333"/>
              </a:buClr>
              <a:buSzPts val="1400"/>
              <a:buChar char="●"/>
              <a:defRPr>
                <a:solidFill>
                  <a:srgbClr val="333333"/>
                </a:solidFill>
              </a:defRPr>
            </a:lvl7pPr>
            <a:lvl8pPr marL="3657600" lvl="7" indent="-317500" algn="l" rtl="0">
              <a:spcBef>
                <a:spcPts val="300"/>
              </a:spcBef>
              <a:spcAft>
                <a:spcPts val="0"/>
              </a:spcAft>
              <a:buClr>
                <a:srgbClr val="333333"/>
              </a:buClr>
              <a:buSzPts val="1400"/>
              <a:buChar char="○"/>
              <a:defRPr>
                <a:solidFill>
                  <a:srgbClr val="333333"/>
                </a:solidFill>
              </a:defRPr>
            </a:lvl8pPr>
            <a:lvl9pPr marL="4114800" lvl="8" indent="-317500" algn="l" rtl="0">
              <a:spcBef>
                <a:spcPts val="300"/>
              </a:spcBef>
              <a:spcAft>
                <a:spcPts val="0"/>
              </a:spcAft>
              <a:buClr>
                <a:srgbClr val="333333"/>
              </a:buClr>
              <a:buSzPts val="1400"/>
              <a:buChar char="■"/>
              <a:defRPr>
                <a:solidFill>
                  <a:srgbClr val="333333"/>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3_Title Only 1 2">
  <p:cSld name="3_Title Only_1_2">
    <p:spTree>
      <p:nvGrpSpPr>
        <p:cNvPr id="1" name="Shape 308"/>
        <p:cNvGrpSpPr/>
        <p:nvPr/>
      </p:nvGrpSpPr>
      <p:grpSpPr>
        <a:xfrm>
          <a:off x="0" y="0"/>
          <a:ext cx="0" cy="0"/>
          <a:chOff x="0" y="0"/>
          <a:chExt cx="0" cy="0"/>
        </a:xfrm>
      </p:grpSpPr>
      <p:sp>
        <p:nvSpPr>
          <p:cNvPr id="309" name="Google Shape;309;p50"/>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900" b="0">
                <a:solidFill>
                  <a:srgbClr val="7F7F7F"/>
                </a:solidFill>
                <a:latin typeface="Arial"/>
                <a:ea typeface="Arial"/>
                <a:cs typeface="Arial"/>
                <a:sym typeface="Arial"/>
              </a:defRPr>
            </a:lvl1pPr>
            <a:lvl2pPr marL="0" marR="0" lvl="1" indent="0" algn="r" rtl="0">
              <a:spcBef>
                <a:spcPts val="0"/>
              </a:spcBef>
              <a:buNone/>
              <a:defRPr sz="900" b="0">
                <a:solidFill>
                  <a:srgbClr val="7F7F7F"/>
                </a:solidFill>
                <a:latin typeface="Arial"/>
                <a:ea typeface="Arial"/>
                <a:cs typeface="Arial"/>
                <a:sym typeface="Arial"/>
              </a:defRPr>
            </a:lvl2pPr>
            <a:lvl3pPr marL="0" marR="0" lvl="2" indent="0" algn="r" rtl="0">
              <a:spcBef>
                <a:spcPts val="0"/>
              </a:spcBef>
              <a:buNone/>
              <a:defRPr sz="900" b="0">
                <a:solidFill>
                  <a:srgbClr val="7F7F7F"/>
                </a:solidFill>
                <a:latin typeface="Arial"/>
                <a:ea typeface="Arial"/>
                <a:cs typeface="Arial"/>
                <a:sym typeface="Arial"/>
              </a:defRPr>
            </a:lvl3pPr>
            <a:lvl4pPr marL="0" marR="0" lvl="3" indent="0" algn="r" rtl="0">
              <a:spcBef>
                <a:spcPts val="0"/>
              </a:spcBef>
              <a:buNone/>
              <a:defRPr sz="900" b="0">
                <a:solidFill>
                  <a:srgbClr val="7F7F7F"/>
                </a:solidFill>
                <a:latin typeface="Arial"/>
                <a:ea typeface="Arial"/>
                <a:cs typeface="Arial"/>
                <a:sym typeface="Arial"/>
              </a:defRPr>
            </a:lvl4pPr>
            <a:lvl5pPr marL="0" marR="0" lvl="4" indent="0" algn="r" rtl="0">
              <a:spcBef>
                <a:spcPts val="0"/>
              </a:spcBef>
              <a:buNone/>
              <a:defRPr sz="900" b="0">
                <a:solidFill>
                  <a:srgbClr val="7F7F7F"/>
                </a:solidFill>
                <a:latin typeface="Arial"/>
                <a:ea typeface="Arial"/>
                <a:cs typeface="Arial"/>
                <a:sym typeface="Arial"/>
              </a:defRPr>
            </a:lvl5pPr>
            <a:lvl6pPr marL="0" marR="0" lvl="5" indent="0" algn="r" rtl="0">
              <a:spcBef>
                <a:spcPts val="0"/>
              </a:spcBef>
              <a:buNone/>
              <a:defRPr sz="900" b="0">
                <a:solidFill>
                  <a:srgbClr val="7F7F7F"/>
                </a:solidFill>
                <a:latin typeface="Arial"/>
                <a:ea typeface="Arial"/>
                <a:cs typeface="Arial"/>
                <a:sym typeface="Arial"/>
              </a:defRPr>
            </a:lvl6pPr>
            <a:lvl7pPr marL="0" marR="0" lvl="6" indent="0" algn="r" rtl="0">
              <a:spcBef>
                <a:spcPts val="0"/>
              </a:spcBef>
              <a:buNone/>
              <a:defRPr sz="900" b="0">
                <a:solidFill>
                  <a:srgbClr val="7F7F7F"/>
                </a:solidFill>
                <a:latin typeface="Arial"/>
                <a:ea typeface="Arial"/>
                <a:cs typeface="Arial"/>
                <a:sym typeface="Arial"/>
              </a:defRPr>
            </a:lvl7pPr>
            <a:lvl8pPr marL="0" marR="0" lvl="7" indent="0" algn="r" rtl="0">
              <a:spcBef>
                <a:spcPts val="0"/>
              </a:spcBef>
              <a:buNone/>
              <a:defRPr sz="900" b="0">
                <a:solidFill>
                  <a:srgbClr val="7F7F7F"/>
                </a:solidFill>
                <a:latin typeface="Arial"/>
                <a:ea typeface="Arial"/>
                <a:cs typeface="Arial"/>
                <a:sym typeface="Arial"/>
              </a:defRPr>
            </a:lvl8pPr>
            <a:lvl9pPr marL="0" marR="0" lvl="8" indent="0" algn="r" rtl="0">
              <a:spcBef>
                <a:spcPts val="0"/>
              </a:spcBef>
              <a:buNone/>
              <a:defRPr sz="9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0" name="Google Shape;310;p50"/>
          <p:cNvSpPr txBox="1">
            <a:spLocks noGrp="1"/>
          </p:cNvSpPr>
          <p:nvPr>
            <p:ph type="title"/>
          </p:nvPr>
        </p:nvSpPr>
        <p:spPr>
          <a:xfrm>
            <a:off x="366825" y="215153"/>
            <a:ext cx="8015100" cy="685800"/>
          </a:xfrm>
          <a:prstGeom prst="rect">
            <a:avLst/>
          </a:prstGeom>
          <a:noFill/>
          <a:ln>
            <a:noFill/>
          </a:ln>
        </p:spPr>
        <p:txBody>
          <a:bodyPr spcFirstLastPara="1" wrap="square" lIns="67850" tIns="33350" rIns="67850" bIns="33350" anchor="ctr" anchorCtr="0">
            <a:noAutofit/>
          </a:bodyPr>
          <a:lstStyle>
            <a:lvl1pPr lvl="0" algn="l" rtl="0">
              <a:lnSpc>
                <a:spcPct val="95000"/>
              </a:lnSpc>
              <a:spcBef>
                <a:spcPts val="0"/>
              </a:spcBef>
              <a:spcAft>
                <a:spcPts val="0"/>
              </a:spcAft>
              <a:buSzPts val="4000"/>
              <a:buNone/>
              <a:defRPr b="1"/>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pic>
        <p:nvPicPr>
          <p:cNvPr id="311" name="Google Shape;311;p5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047605" y="228601"/>
            <a:ext cx="867796" cy="675564"/>
          </a:xfrm>
          <a:prstGeom prst="rect">
            <a:avLst/>
          </a:prstGeom>
          <a:noFill/>
          <a:ln>
            <a:noFill/>
          </a:ln>
        </p:spPr>
      </p:pic>
      <p:sp>
        <p:nvSpPr>
          <p:cNvPr id="312" name="Google Shape;312;p50"/>
          <p:cNvSpPr txBox="1"/>
          <p:nvPr/>
        </p:nvSpPr>
        <p:spPr>
          <a:xfrm>
            <a:off x="366826" y="1028775"/>
            <a:ext cx="2484600" cy="5142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300">
              <a:solidFill>
                <a:srgbClr val="FFFFFF"/>
              </a:solidFill>
              <a:latin typeface="Century Gothic"/>
              <a:ea typeface="Century Gothic"/>
              <a:cs typeface="Century Gothic"/>
              <a:sym typeface="Century Gothic"/>
            </a:endParaRPr>
          </a:p>
        </p:txBody>
      </p:sp>
      <p:sp>
        <p:nvSpPr>
          <p:cNvPr id="313" name="Google Shape;313;p50"/>
          <p:cNvSpPr txBox="1"/>
          <p:nvPr/>
        </p:nvSpPr>
        <p:spPr>
          <a:xfrm>
            <a:off x="366826" y="1543125"/>
            <a:ext cx="2484600" cy="3288000"/>
          </a:xfrm>
          <a:prstGeom prst="rect">
            <a:avLst/>
          </a:prstGeom>
          <a:no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314" name="Google Shape;314;p50"/>
          <p:cNvSpPr txBox="1"/>
          <p:nvPr/>
        </p:nvSpPr>
        <p:spPr>
          <a:xfrm>
            <a:off x="405188" y="1039069"/>
            <a:ext cx="2446500" cy="493800"/>
          </a:xfrm>
          <a:prstGeom prst="rect">
            <a:avLst/>
          </a:prstGeom>
          <a:solidFill>
            <a:schemeClr val="accent4"/>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315" name="Google Shape;315;p50"/>
          <p:cNvSpPr txBox="1"/>
          <p:nvPr/>
        </p:nvSpPr>
        <p:spPr>
          <a:xfrm>
            <a:off x="394894" y="1604850"/>
            <a:ext cx="2397000" cy="3178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316" name="Google Shape;316;p50"/>
          <p:cNvSpPr txBox="1">
            <a:spLocks noGrp="1"/>
          </p:cNvSpPr>
          <p:nvPr>
            <p:ph type="body" idx="1"/>
          </p:nvPr>
        </p:nvSpPr>
        <p:spPr>
          <a:xfrm>
            <a:off x="3115800" y="1034306"/>
            <a:ext cx="5723400" cy="3712500"/>
          </a:xfrm>
          <a:prstGeom prst="rect">
            <a:avLst/>
          </a:prstGeom>
          <a:noFill/>
          <a:ln>
            <a:noFill/>
          </a:ln>
        </p:spPr>
        <p:txBody>
          <a:bodyPr spcFirstLastPara="1" wrap="square" lIns="67850" tIns="33350" rIns="67850" bIns="33350" anchor="t" anchorCtr="0">
            <a:noAutofit/>
          </a:bodyPr>
          <a:lstStyle>
            <a:lvl1pPr marL="457200" lvl="0" indent="-298450" algn="l" rtl="0">
              <a:spcBef>
                <a:spcPts val="0"/>
              </a:spcBef>
              <a:spcAft>
                <a:spcPts val="0"/>
              </a:spcAft>
              <a:buClr>
                <a:srgbClr val="333333"/>
              </a:buClr>
              <a:buSzPts val="1100"/>
              <a:buChar char="●"/>
              <a:defRPr>
                <a:solidFill>
                  <a:srgbClr val="333333"/>
                </a:solidFill>
              </a:defRPr>
            </a:lvl1pPr>
            <a:lvl2pPr marL="914400" lvl="1" indent="-317500" algn="l" rtl="0">
              <a:spcBef>
                <a:spcPts val="0"/>
              </a:spcBef>
              <a:spcAft>
                <a:spcPts val="0"/>
              </a:spcAft>
              <a:buClr>
                <a:srgbClr val="333333"/>
              </a:buClr>
              <a:buSzPts val="1400"/>
              <a:buChar char="○"/>
              <a:defRPr>
                <a:solidFill>
                  <a:srgbClr val="333333"/>
                </a:solidFill>
              </a:defRPr>
            </a:lvl2pPr>
            <a:lvl3pPr marL="1371600" lvl="2" indent="-317500" algn="l" rtl="0">
              <a:spcBef>
                <a:spcPts val="0"/>
              </a:spcBef>
              <a:spcAft>
                <a:spcPts val="0"/>
              </a:spcAft>
              <a:buClr>
                <a:srgbClr val="333333"/>
              </a:buClr>
              <a:buSzPts val="1400"/>
              <a:buChar char="■"/>
              <a:defRPr>
                <a:solidFill>
                  <a:srgbClr val="333333"/>
                </a:solidFill>
              </a:defRPr>
            </a:lvl3pPr>
            <a:lvl4pPr marL="1828800" lvl="3" indent="-317500" algn="l" rtl="0">
              <a:spcBef>
                <a:spcPts val="0"/>
              </a:spcBef>
              <a:spcAft>
                <a:spcPts val="0"/>
              </a:spcAft>
              <a:buClr>
                <a:srgbClr val="333333"/>
              </a:buClr>
              <a:buSzPts val="1400"/>
              <a:buChar char="●"/>
              <a:defRPr>
                <a:solidFill>
                  <a:srgbClr val="333333"/>
                </a:solidFill>
              </a:defRPr>
            </a:lvl4pPr>
            <a:lvl5pPr marL="2286000" lvl="4" indent="-317500" algn="l" rtl="0">
              <a:spcBef>
                <a:spcPts val="0"/>
              </a:spcBef>
              <a:spcAft>
                <a:spcPts val="0"/>
              </a:spcAft>
              <a:buClr>
                <a:srgbClr val="333333"/>
              </a:buClr>
              <a:buSzPts val="1400"/>
              <a:buChar char="○"/>
              <a:defRPr>
                <a:solidFill>
                  <a:srgbClr val="333333"/>
                </a:solidFill>
              </a:defRPr>
            </a:lvl5pPr>
            <a:lvl6pPr marL="2743200" lvl="5" indent="-317500" algn="l" rtl="0">
              <a:spcBef>
                <a:spcPts val="300"/>
              </a:spcBef>
              <a:spcAft>
                <a:spcPts val="0"/>
              </a:spcAft>
              <a:buClr>
                <a:srgbClr val="333333"/>
              </a:buClr>
              <a:buSzPts val="1400"/>
              <a:buChar char="■"/>
              <a:defRPr>
                <a:solidFill>
                  <a:srgbClr val="333333"/>
                </a:solidFill>
              </a:defRPr>
            </a:lvl6pPr>
            <a:lvl7pPr marL="3200400" lvl="6" indent="-317500" algn="l" rtl="0">
              <a:spcBef>
                <a:spcPts val="300"/>
              </a:spcBef>
              <a:spcAft>
                <a:spcPts val="0"/>
              </a:spcAft>
              <a:buClr>
                <a:srgbClr val="333333"/>
              </a:buClr>
              <a:buSzPts val="1400"/>
              <a:buChar char="●"/>
              <a:defRPr>
                <a:solidFill>
                  <a:srgbClr val="333333"/>
                </a:solidFill>
              </a:defRPr>
            </a:lvl7pPr>
            <a:lvl8pPr marL="3657600" lvl="7" indent="-317500" algn="l" rtl="0">
              <a:spcBef>
                <a:spcPts val="300"/>
              </a:spcBef>
              <a:spcAft>
                <a:spcPts val="0"/>
              </a:spcAft>
              <a:buClr>
                <a:srgbClr val="333333"/>
              </a:buClr>
              <a:buSzPts val="1400"/>
              <a:buChar char="○"/>
              <a:defRPr>
                <a:solidFill>
                  <a:srgbClr val="333333"/>
                </a:solidFill>
              </a:defRPr>
            </a:lvl8pPr>
            <a:lvl9pPr marL="4114800" lvl="8" indent="-317500" algn="l" rtl="0">
              <a:spcBef>
                <a:spcPts val="300"/>
              </a:spcBef>
              <a:spcAft>
                <a:spcPts val="0"/>
              </a:spcAft>
              <a:buClr>
                <a:srgbClr val="333333"/>
              </a:buClr>
              <a:buSzPts val="1400"/>
              <a:buChar char="■"/>
              <a:defRPr>
                <a:solidFill>
                  <a:srgbClr val="333333"/>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3_Title Only 1 3">
  <p:cSld name="3_Title Only_1_3">
    <p:spTree>
      <p:nvGrpSpPr>
        <p:cNvPr id="1" name="Shape 317"/>
        <p:cNvGrpSpPr/>
        <p:nvPr/>
      </p:nvGrpSpPr>
      <p:grpSpPr>
        <a:xfrm>
          <a:off x="0" y="0"/>
          <a:ext cx="0" cy="0"/>
          <a:chOff x="0" y="0"/>
          <a:chExt cx="0" cy="0"/>
        </a:xfrm>
      </p:grpSpPr>
      <p:sp>
        <p:nvSpPr>
          <p:cNvPr id="318" name="Google Shape;318;p51"/>
          <p:cNvSpPr txBox="1">
            <a:spLocks noGrp="1"/>
          </p:cNvSpPr>
          <p:nvPr>
            <p:ph type="sldNum" idx="12"/>
          </p:nvPr>
        </p:nvSpPr>
        <p:spPr>
          <a:xfrm>
            <a:off x="6856181" y="4814780"/>
            <a:ext cx="2133600" cy="228600"/>
          </a:xfrm>
          <a:prstGeom prst="rect">
            <a:avLst/>
          </a:prstGeom>
          <a:noFill/>
          <a:ln>
            <a:noFill/>
          </a:ln>
        </p:spPr>
        <p:txBody>
          <a:bodyPr spcFirstLastPara="1" wrap="square" lIns="68575" tIns="34275" rIns="68575" bIns="34275" anchor="b" anchorCtr="0">
            <a:noAutofit/>
          </a:bodyPr>
          <a:lstStyle>
            <a:lvl1pPr marL="0" marR="0" lvl="0" indent="0" algn="r" rtl="0">
              <a:spcBef>
                <a:spcPts val="0"/>
              </a:spcBef>
              <a:buNone/>
              <a:defRPr sz="900" b="0">
                <a:solidFill>
                  <a:srgbClr val="7F7F7F"/>
                </a:solidFill>
                <a:latin typeface="Arial"/>
                <a:ea typeface="Arial"/>
                <a:cs typeface="Arial"/>
                <a:sym typeface="Arial"/>
              </a:defRPr>
            </a:lvl1pPr>
            <a:lvl2pPr marL="0" marR="0" lvl="1" indent="0" algn="r" rtl="0">
              <a:spcBef>
                <a:spcPts val="0"/>
              </a:spcBef>
              <a:buNone/>
              <a:defRPr sz="900" b="0">
                <a:solidFill>
                  <a:srgbClr val="7F7F7F"/>
                </a:solidFill>
                <a:latin typeface="Arial"/>
                <a:ea typeface="Arial"/>
                <a:cs typeface="Arial"/>
                <a:sym typeface="Arial"/>
              </a:defRPr>
            </a:lvl2pPr>
            <a:lvl3pPr marL="0" marR="0" lvl="2" indent="0" algn="r" rtl="0">
              <a:spcBef>
                <a:spcPts val="0"/>
              </a:spcBef>
              <a:buNone/>
              <a:defRPr sz="900" b="0">
                <a:solidFill>
                  <a:srgbClr val="7F7F7F"/>
                </a:solidFill>
                <a:latin typeface="Arial"/>
                <a:ea typeface="Arial"/>
                <a:cs typeface="Arial"/>
                <a:sym typeface="Arial"/>
              </a:defRPr>
            </a:lvl3pPr>
            <a:lvl4pPr marL="0" marR="0" lvl="3" indent="0" algn="r" rtl="0">
              <a:spcBef>
                <a:spcPts val="0"/>
              </a:spcBef>
              <a:buNone/>
              <a:defRPr sz="900" b="0">
                <a:solidFill>
                  <a:srgbClr val="7F7F7F"/>
                </a:solidFill>
                <a:latin typeface="Arial"/>
                <a:ea typeface="Arial"/>
                <a:cs typeface="Arial"/>
                <a:sym typeface="Arial"/>
              </a:defRPr>
            </a:lvl4pPr>
            <a:lvl5pPr marL="0" marR="0" lvl="4" indent="0" algn="r" rtl="0">
              <a:spcBef>
                <a:spcPts val="0"/>
              </a:spcBef>
              <a:buNone/>
              <a:defRPr sz="900" b="0">
                <a:solidFill>
                  <a:srgbClr val="7F7F7F"/>
                </a:solidFill>
                <a:latin typeface="Arial"/>
                <a:ea typeface="Arial"/>
                <a:cs typeface="Arial"/>
                <a:sym typeface="Arial"/>
              </a:defRPr>
            </a:lvl5pPr>
            <a:lvl6pPr marL="0" marR="0" lvl="5" indent="0" algn="r" rtl="0">
              <a:spcBef>
                <a:spcPts val="0"/>
              </a:spcBef>
              <a:buNone/>
              <a:defRPr sz="900" b="0">
                <a:solidFill>
                  <a:srgbClr val="7F7F7F"/>
                </a:solidFill>
                <a:latin typeface="Arial"/>
                <a:ea typeface="Arial"/>
                <a:cs typeface="Arial"/>
                <a:sym typeface="Arial"/>
              </a:defRPr>
            </a:lvl6pPr>
            <a:lvl7pPr marL="0" marR="0" lvl="6" indent="0" algn="r" rtl="0">
              <a:spcBef>
                <a:spcPts val="0"/>
              </a:spcBef>
              <a:buNone/>
              <a:defRPr sz="900" b="0">
                <a:solidFill>
                  <a:srgbClr val="7F7F7F"/>
                </a:solidFill>
                <a:latin typeface="Arial"/>
                <a:ea typeface="Arial"/>
                <a:cs typeface="Arial"/>
                <a:sym typeface="Arial"/>
              </a:defRPr>
            </a:lvl7pPr>
            <a:lvl8pPr marL="0" marR="0" lvl="7" indent="0" algn="r" rtl="0">
              <a:spcBef>
                <a:spcPts val="0"/>
              </a:spcBef>
              <a:buNone/>
              <a:defRPr sz="900" b="0">
                <a:solidFill>
                  <a:srgbClr val="7F7F7F"/>
                </a:solidFill>
                <a:latin typeface="Arial"/>
                <a:ea typeface="Arial"/>
                <a:cs typeface="Arial"/>
                <a:sym typeface="Arial"/>
              </a:defRPr>
            </a:lvl8pPr>
            <a:lvl9pPr marL="0" marR="0" lvl="8" indent="0" algn="r" rtl="0">
              <a:spcBef>
                <a:spcPts val="0"/>
              </a:spcBef>
              <a:buNone/>
              <a:defRPr sz="900" b="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9" name="Google Shape;319;p51"/>
          <p:cNvSpPr txBox="1">
            <a:spLocks noGrp="1"/>
          </p:cNvSpPr>
          <p:nvPr>
            <p:ph type="title"/>
          </p:nvPr>
        </p:nvSpPr>
        <p:spPr>
          <a:xfrm>
            <a:off x="366825" y="215153"/>
            <a:ext cx="8015100" cy="685800"/>
          </a:xfrm>
          <a:prstGeom prst="rect">
            <a:avLst/>
          </a:prstGeom>
          <a:noFill/>
          <a:ln>
            <a:noFill/>
          </a:ln>
        </p:spPr>
        <p:txBody>
          <a:bodyPr spcFirstLastPara="1" wrap="square" lIns="67850" tIns="33350" rIns="67850" bIns="33350" anchor="ctr" anchorCtr="0">
            <a:noAutofit/>
          </a:bodyPr>
          <a:lstStyle>
            <a:lvl1pPr lvl="0" algn="l" rtl="0">
              <a:lnSpc>
                <a:spcPct val="95000"/>
              </a:lnSpc>
              <a:spcBef>
                <a:spcPts val="0"/>
              </a:spcBef>
              <a:spcAft>
                <a:spcPts val="0"/>
              </a:spcAft>
              <a:buSzPts val="4000"/>
              <a:buNone/>
              <a:defRPr b="1"/>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pic>
        <p:nvPicPr>
          <p:cNvPr id="320" name="Google Shape;320;p5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8047605" y="228601"/>
            <a:ext cx="867796" cy="675564"/>
          </a:xfrm>
          <a:prstGeom prst="rect">
            <a:avLst/>
          </a:prstGeom>
          <a:noFill/>
          <a:ln>
            <a:noFill/>
          </a:ln>
        </p:spPr>
      </p:pic>
      <p:sp>
        <p:nvSpPr>
          <p:cNvPr id="321" name="Google Shape;321;p51"/>
          <p:cNvSpPr txBox="1"/>
          <p:nvPr/>
        </p:nvSpPr>
        <p:spPr>
          <a:xfrm>
            <a:off x="366825" y="971756"/>
            <a:ext cx="2513400" cy="514200"/>
          </a:xfrm>
          <a:prstGeom prst="rect">
            <a:avLst/>
          </a:prstGeom>
          <a:solidFill>
            <a:schemeClr val="accent6"/>
          </a:solidFill>
          <a:ln w="9525" cap="flat" cmpd="sng">
            <a:solidFill>
              <a:schemeClr val="accent4"/>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300">
              <a:solidFill>
                <a:srgbClr val="FFFFFF"/>
              </a:solidFill>
              <a:latin typeface="Century Gothic"/>
              <a:ea typeface="Century Gothic"/>
              <a:cs typeface="Century Gothic"/>
              <a:sym typeface="Century Gothic"/>
            </a:endParaRPr>
          </a:p>
        </p:txBody>
      </p:sp>
      <p:sp>
        <p:nvSpPr>
          <p:cNvPr id="322" name="Google Shape;322;p51"/>
          <p:cNvSpPr txBox="1"/>
          <p:nvPr/>
        </p:nvSpPr>
        <p:spPr>
          <a:xfrm>
            <a:off x="366825" y="1486106"/>
            <a:ext cx="2513400" cy="3288000"/>
          </a:xfrm>
          <a:prstGeom prst="rect">
            <a:avLst/>
          </a:prstGeom>
          <a:noFill/>
          <a:ln w="9525" cap="flat" cmpd="sng">
            <a:solidFill>
              <a:schemeClr val="accent6"/>
            </a:solidFill>
            <a:prstDash val="solid"/>
            <a:round/>
            <a:headEnd type="none" w="sm" len="sm"/>
            <a:tailEnd type="none" w="sm" len="sm"/>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323" name="Google Shape;323;p51"/>
          <p:cNvSpPr txBox="1"/>
          <p:nvPr/>
        </p:nvSpPr>
        <p:spPr>
          <a:xfrm>
            <a:off x="388631" y="971756"/>
            <a:ext cx="2484600" cy="4938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68575" tIns="68575" rIns="68575" bIns="68575" anchor="t" anchorCtr="0">
            <a:noAutofit/>
          </a:bodyPr>
          <a:lstStyle/>
          <a:p>
            <a:pPr marL="0" lvl="0" indent="0" algn="ctr" rtl="0">
              <a:spcBef>
                <a:spcPts val="0"/>
              </a:spcBef>
              <a:spcAft>
                <a:spcPts val="0"/>
              </a:spcAft>
              <a:buNone/>
            </a:pPr>
            <a:endParaRPr sz="2000">
              <a:solidFill>
                <a:srgbClr val="FFFFFF"/>
              </a:solidFill>
              <a:latin typeface="Century Gothic"/>
              <a:ea typeface="Century Gothic"/>
              <a:cs typeface="Century Gothic"/>
              <a:sym typeface="Century Gothic"/>
            </a:endParaRPr>
          </a:p>
        </p:txBody>
      </p:sp>
      <p:sp>
        <p:nvSpPr>
          <p:cNvPr id="324" name="Google Shape;324;p51"/>
          <p:cNvSpPr txBox="1"/>
          <p:nvPr/>
        </p:nvSpPr>
        <p:spPr>
          <a:xfrm>
            <a:off x="409200" y="1537538"/>
            <a:ext cx="2446500" cy="3178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500">
              <a:latin typeface="Century Gothic"/>
              <a:ea typeface="Century Gothic"/>
              <a:cs typeface="Century Gothic"/>
              <a:sym typeface="Century Gothic"/>
            </a:endParaRPr>
          </a:p>
        </p:txBody>
      </p:sp>
      <p:sp>
        <p:nvSpPr>
          <p:cNvPr id="325" name="Google Shape;325;p51"/>
          <p:cNvSpPr txBox="1">
            <a:spLocks noGrp="1"/>
          </p:cNvSpPr>
          <p:nvPr>
            <p:ph type="body" idx="1"/>
          </p:nvPr>
        </p:nvSpPr>
        <p:spPr>
          <a:xfrm>
            <a:off x="3115800" y="1034306"/>
            <a:ext cx="5723400" cy="3712500"/>
          </a:xfrm>
          <a:prstGeom prst="rect">
            <a:avLst/>
          </a:prstGeom>
          <a:noFill/>
          <a:ln>
            <a:noFill/>
          </a:ln>
        </p:spPr>
        <p:txBody>
          <a:bodyPr spcFirstLastPara="1" wrap="square" lIns="67850" tIns="33350" rIns="67850" bIns="33350" anchor="t" anchorCtr="0">
            <a:noAutofit/>
          </a:bodyPr>
          <a:lstStyle>
            <a:lvl1pPr marL="457200" lvl="0" indent="-298450" algn="l" rtl="0">
              <a:spcBef>
                <a:spcPts val="0"/>
              </a:spcBef>
              <a:spcAft>
                <a:spcPts val="0"/>
              </a:spcAft>
              <a:buClr>
                <a:srgbClr val="333333"/>
              </a:buClr>
              <a:buSzPts val="1100"/>
              <a:buChar char="●"/>
              <a:defRPr>
                <a:solidFill>
                  <a:srgbClr val="333333"/>
                </a:solidFill>
              </a:defRPr>
            </a:lvl1pPr>
            <a:lvl2pPr marL="914400" lvl="1" indent="-317500" algn="l" rtl="0">
              <a:spcBef>
                <a:spcPts val="0"/>
              </a:spcBef>
              <a:spcAft>
                <a:spcPts val="0"/>
              </a:spcAft>
              <a:buClr>
                <a:srgbClr val="333333"/>
              </a:buClr>
              <a:buSzPts val="1400"/>
              <a:buChar char="○"/>
              <a:defRPr>
                <a:solidFill>
                  <a:srgbClr val="333333"/>
                </a:solidFill>
              </a:defRPr>
            </a:lvl2pPr>
            <a:lvl3pPr marL="1371600" lvl="2" indent="-317500" algn="l" rtl="0">
              <a:spcBef>
                <a:spcPts val="0"/>
              </a:spcBef>
              <a:spcAft>
                <a:spcPts val="0"/>
              </a:spcAft>
              <a:buClr>
                <a:srgbClr val="333333"/>
              </a:buClr>
              <a:buSzPts val="1400"/>
              <a:buChar char="■"/>
              <a:defRPr>
                <a:solidFill>
                  <a:srgbClr val="333333"/>
                </a:solidFill>
              </a:defRPr>
            </a:lvl3pPr>
            <a:lvl4pPr marL="1828800" lvl="3" indent="-317500" algn="l" rtl="0">
              <a:spcBef>
                <a:spcPts val="0"/>
              </a:spcBef>
              <a:spcAft>
                <a:spcPts val="0"/>
              </a:spcAft>
              <a:buClr>
                <a:srgbClr val="333333"/>
              </a:buClr>
              <a:buSzPts val="1400"/>
              <a:buChar char="●"/>
              <a:defRPr>
                <a:solidFill>
                  <a:srgbClr val="333333"/>
                </a:solidFill>
              </a:defRPr>
            </a:lvl4pPr>
            <a:lvl5pPr marL="2286000" lvl="4" indent="-317500" algn="l" rtl="0">
              <a:spcBef>
                <a:spcPts val="0"/>
              </a:spcBef>
              <a:spcAft>
                <a:spcPts val="0"/>
              </a:spcAft>
              <a:buClr>
                <a:srgbClr val="333333"/>
              </a:buClr>
              <a:buSzPts val="1400"/>
              <a:buChar char="○"/>
              <a:defRPr>
                <a:solidFill>
                  <a:srgbClr val="333333"/>
                </a:solidFill>
              </a:defRPr>
            </a:lvl5pPr>
            <a:lvl6pPr marL="2743200" lvl="5" indent="-317500" algn="l" rtl="0">
              <a:spcBef>
                <a:spcPts val="300"/>
              </a:spcBef>
              <a:spcAft>
                <a:spcPts val="0"/>
              </a:spcAft>
              <a:buClr>
                <a:srgbClr val="333333"/>
              </a:buClr>
              <a:buSzPts val="1400"/>
              <a:buChar char="■"/>
              <a:defRPr>
                <a:solidFill>
                  <a:srgbClr val="333333"/>
                </a:solidFill>
              </a:defRPr>
            </a:lvl6pPr>
            <a:lvl7pPr marL="3200400" lvl="6" indent="-317500" algn="l" rtl="0">
              <a:spcBef>
                <a:spcPts val="300"/>
              </a:spcBef>
              <a:spcAft>
                <a:spcPts val="0"/>
              </a:spcAft>
              <a:buClr>
                <a:srgbClr val="333333"/>
              </a:buClr>
              <a:buSzPts val="1400"/>
              <a:buChar char="●"/>
              <a:defRPr>
                <a:solidFill>
                  <a:srgbClr val="333333"/>
                </a:solidFill>
              </a:defRPr>
            </a:lvl7pPr>
            <a:lvl8pPr marL="3657600" lvl="7" indent="-317500" algn="l" rtl="0">
              <a:spcBef>
                <a:spcPts val="300"/>
              </a:spcBef>
              <a:spcAft>
                <a:spcPts val="0"/>
              </a:spcAft>
              <a:buClr>
                <a:srgbClr val="333333"/>
              </a:buClr>
              <a:buSzPts val="1400"/>
              <a:buChar char="○"/>
              <a:defRPr>
                <a:solidFill>
                  <a:srgbClr val="333333"/>
                </a:solidFill>
              </a:defRPr>
            </a:lvl8pPr>
            <a:lvl9pPr marL="4114800" lvl="8" indent="-317500" algn="l" rtl="0">
              <a:spcBef>
                <a:spcPts val="300"/>
              </a:spcBef>
              <a:spcAft>
                <a:spcPts val="0"/>
              </a:spcAft>
              <a:buClr>
                <a:srgbClr val="333333"/>
              </a:buClr>
              <a:buSzPts val="1400"/>
              <a:buChar char="■"/>
              <a:defRPr>
                <a:solidFill>
                  <a:srgbClr val="333333"/>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1 1 1">
  <p:cSld name="Custom Layout 1 1 1">
    <p:spTree>
      <p:nvGrpSpPr>
        <p:cNvPr id="1" name="Shape 85"/>
        <p:cNvGrpSpPr/>
        <p:nvPr/>
      </p:nvGrpSpPr>
      <p:grpSpPr>
        <a:xfrm>
          <a:off x="0" y="0"/>
          <a:ext cx="0" cy="0"/>
          <a:chOff x="0" y="0"/>
          <a:chExt cx="0" cy="0"/>
        </a:xfrm>
      </p:grpSpPr>
      <p:pic>
        <p:nvPicPr>
          <p:cNvPr id="86" name="Google Shape;86;p15"/>
          <p:cNvPicPr preferRelativeResize="0"/>
          <p:nvPr/>
        </p:nvPicPr>
        <p:blipFill rotWithShape="1">
          <a:blip r:embed="rId2">
            <a:alphaModFix amt="88000"/>
            <a:extLst>
              <a:ext uri="{28A0092B-C50C-407E-A947-70E740481C1C}">
                <a14:useLocalDpi xmlns:a14="http://schemas.microsoft.com/office/drawing/2010/main" val="0"/>
              </a:ext>
            </a:extLst>
          </a:blip>
          <a:srcRect/>
          <a:stretch/>
        </p:blipFill>
        <p:spPr>
          <a:xfrm>
            <a:off x="-2" y="0"/>
            <a:ext cx="4795254" cy="5143500"/>
          </a:xfrm>
          <a:prstGeom prst="rect">
            <a:avLst/>
          </a:prstGeom>
          <a:noFill/>
          <a:ln>
            <a:noFill/>
          </a:ln>
        </p:spPr>
      </p:pic>
      <p:sp>
        <p:nvSpPr>
          <p:cNvPr id="87" name="Google Shape;87;p15"/>
          <p:cNvSpPr/>
          <p:nvPr/>
        </p:nvSpPr>
        <p:spPr>
          <a:xfrm>
            <a:off x="4829400" y="0"/>
            <a:ext cx="4314600" cy="5143500"/>
          </a:xfrm>
          <a:prstGeom prst="rect">
            <a:avLst/>
          </a:prstGeom>
          <a:gradFill>
            <a:gsLst>
              <a:gs pos="0">
                <a:srgbClr val="0A3799"/>
              </a:gs>
              <a:gs pos="0">
                <a:srgbClr val="CB007B"/>
              </a:gs>
              <a:gs pos="100000">
                <a:srgbClr val="0A3799"/>
              </a:gs>
              <a:gs pos="100000">
                <a:srgbClr val="60269E"/>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88" name="Google Shape;88;p15"/>
          <p:cNvSpPr txBox="1">
            <a:spLocks noGrp="1"/>
          </p:cNvSpPr>
          <p:nvPr>
            <p:ph type="title"/>
          </p:nvPr>
        </p:nvSpPr>
        <p:spPr>
          <a:xfrm>
            <a:off x="50287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89" name="Google Shape;89;p15"/>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extLst>
      <p:ext uri="{BB962C8B-B14F-4D97-AF65-F5344CB8AC3E}">
        <p14:creationId xmlns:p14="http://schemas.microsoft.com/office/powerpoint/2010/main" val="281154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Accent Highlight 1">
  <p:cSld name="Accent Highlight 1">
    <p:bg>
      <p:bgPr>
        <a:blipFill>
          <a:blip r:embed="rId2">
            <a:alphaModFix/>
            <a:extLst>
              <a:ext uri="{28A0092B-C50C-407E-A947-70E740481C1C}">
                <a14:useLocalDpi xmlns:a14="http://schemas.microsoft.com/office/drawing/2010/main" val="0"/>
              </a:ext>
            </a:extLst>
          </a:blip>
          <a:stretch>
            <a:fillRect/>
          </a:stretch>
        </a:blipFill>
        <a:effectLst/>
      </p:bgPr>
    </p:bg>
    <p:spTree>
      <p:nvGrpSpPr>
        <p:cNvPr id="1" name="Shape 31"/>
        <p:cNvGrpSpPr/>
        <p:nvPr/>
      </p:nvGrpSpPr>
      <p:grpSpPr>
        <a:xfrm>
          <a:off x="0" y="0"/>
          <a:ext cx="0" cy="0"/>
          <a:chOff x="0" y="0"/>
          <a:chExt cx="0" cy="0"/>
        </a:xfrm>
      </p:grpSpPr>
      <p:sp>
        <p:nvSpPr>
          <p:cNvPr id="32" name="Google Shape;32;p6"/>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p:nvPr/>
        </p:nvSpPr>
        <p:spPr>
          <a:xfrm>
            <a:off x="0" y="0"/>
            <a:ext cx="4314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35" name="Google Shape;35;p6"/>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
        <p:nvSpPr>
          <p:cNvPr id="36" name="Google Shape;36;p6"/>
          <p:cNvSpPr txBox="1">
            <a:spLocks noGrp="1"/>
          </p:cNvSpPr>
          <p:nvPr>
            <p:ph type="title"/>
          </p:nvPr>
        </p:nvSpPr>
        <p:spPr>
          <a:xfrm>
            <a:off x="199375" y="205750"/>
            <a:ext cx="3934800" cy="442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spTree>
    <p:extLst>
      <p:ext uri="{BB962C8B-B14F-4D97-AF65-F5344CB8AC3E}">
        <p14:creationId xmlns:p14="http://schemas.microsoft.com/office/powerpoint/2010/main" val="204970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cent Highlight 1 1">
  <p:cSld name="SECTION_HEADER_2_1_1">
    <p:bg>
      <p:bgPr>
        <a:blipFill>
          <a:blip r:embed="rId2">
            <a:alphaModFix/>
            <a:extLst>
              <a:ext uri="{28A0092B-C50C-407E-A947-70E740481C1C}">
                <a14:useLocalDpi xmlns:a14="http://schemas.microsoft.com/office/drawing/2010/main" val="0"/>
              </a:ext>
            </a:extLst>
          </a:blip>
          <a:stretch>
            <a:fillRect/>
          </a:stretch>
        </a:blipFill>
        <a:effectLst/>
      </p:bgPr>
    </p:bg>
    <p:spTree>
      <p:nvGrpSpPr>
        <p:cNvPr id="1" name="Shape 37"/>
        <p:cNvGrpSpPr/>
        <p:nvPr/>
      </p:nvGrpSpPr>
      <p:grpSpPr>
        <a:xfrm>
          <a:off x="0" y="0"/>
          <a:ext cx="0" cy="0"/>
          <a:chOff x="0" y="0"/>
          <a:chExt cx="0" cy="0"/>
        </a:xfrm>
      </p:grpSpPr>
      <p:sp>
        <p:nvSpPr>
          <p:cNvPr id="38" name="Google Shape;38;p7"/>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40" name="Google Shape;40;p7"/>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41" name="Google Shape;41;p7"/>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
        <p:nvSpPr>
          <p:cNvPr id="42" name="Google Shape;42;p7"/>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Dark" type="secHead">
  <p:cSld name="Section Dark">
    <p:bg>
      <p:bgPr>
        <a:blipFill>
          <a:blip r:embed="rId2">
            <a:alphaModFix/>
            <a:extLst>
              <a:ext uri="{28A0092B-C50C-407E-A947-70E740481C1C}">
                <a14:useLocalDpi xmlns:a14="http://schemas.microsoft.com/office/drawing/2010/main" val="0"/>
              </a:ext>
            </a:extLst>
          </a:blip>
          <a:stretch>
            <a:fillRect/>
          </a:stretch>
        </a:blipFill>
        <a:effectLst/>
      </p:bgPr>
    </p:bg>
    <p:spTree>
      <p:nvGrpSpPr>
        <p:cNvPr id="1" name="Shape 14"/>
        <p:cNvGrpSpPr/>
        <p:nvPr/>
      </p:nvGrpSpPr>
      <p:grpSpPr>
        <a:xfrm>
          <a:off x="0" y="0"/>
          <a:ext cx="0" cy="0"/>
          <a:chOff x="0" y="0"/>
          <a:chExt cx="0" cy="0"/>
        </a:xfrm>
      </p:grpSpPr>
      <p:sp>
        <p:nvSpPr>
          <p:cNvPr id="15" name="Google Shape;15;p3"/>
          <p:cNvSpPr/>
          <p:nvPr/>
        </p:nvSpPr>
        <p:spPr>
          <a:xfrm>
            <a:off x="-12" y="0"/>
            <a:ext cx="9144000" cy="5143500"/>
          </a:xfrm>
          <a:prstGeom prst="rect">
            <a:avLst/>
          </a:prstGeom>
          <a:gradFill>
            <a:gsLst>
              <a:gs pos="0">
                <a:srgbClr val="0A3799">
                  <a:alpha val="85882"/>
                  <a:alpha val="57300"/>
                </a:srgbClr>
              </a:gs>
              <a:gs pos="100000">
                <a:srgbClr val="0A6B7C">
                  <a:alpha val="85882"/>
                  <a:alpha val="57300"/>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259800" y="900125"/>
            <a:ext cx="8624400" cy="26403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Clr>
                <a:srgbClr val="FFFFFF"/>
              </a:buClr>
              <a:buSzPts val="3600"/>
              <a:buNone/>
              <a:defRPr sz="3600">
                <a:solidFill>
                  <a:srgbClr val="FFFFFF"/>
                </a:solidFill>
              </a:defRPr>
            </a:lvl2pPr>
            <a:lvl3pPr lvl="2" algn="ctr">
              <a:spcBef>
                <a:spcPts val="0"/>
              </a:spcBef>
              <a:spcAft>
                <a:spcPts val="0"/>
              </a:spcAft>
              <a:buClr>
                <a:srgbClr val="FFFFFF"/>
              </a:buClr>
              <a:buSzPts val="3600"/>
              <a:buNone/>
              <a:defRPr sz="3600">
                <a:solidFill>
                  <a:srgbClr val="FFFFFF"/>
                </a:solidFill>
              </a:defRPr>
            </a:lvl3pPr>
            <a:lvl4pPr lvl="3" algn="ctr">
              <a:spcBef>
                <a:spcPts val="0"/>
              </a:spcBef>
              <a:spcAft>
                <a:spcPts val="0"/>
              </a:spcAft>
              <a:buClr>
                <a:srgbClr val="FFFFFF"/>
              </a:buClr>
              <a:buSzPts val="3600"/>
              <a:buNone/>
              <a:defRPr sz="3600">
                <a:solidFill>
                  <a:srgbClr val="FFFFFF"/>
                </a:solidFill>
              </a:defRPr>
            </a:lvl4pPr>
            <a:lvl5pPr lvl="4" algn="ctr">
              <a:spcBef>
                <a:spcPts val="0"/>
              </a:spcBef>
              <a:spcAft>
                <a:spcPts val="0"/>
              </a:spcAft>
              <a:buClr>
                <a:srgbClr val="FFFFFF"/>
              </a:buClr>
              <a:buSzPts val="3600"/>
              <a:buNone/>
              <a:defRPr sz="3600">
                <a:solidFill>
                  <a:srgbClr val="FFFFFF"/>
                </a:solidFill>
              </a:defRPr>
            </a:lvl5pPr>
            <a:lvl6pPr lvl="5" algn="ctr">
              <a:spcBef>
                <a:spcPts val="0"/>
              </a:spcBef>
              <a:spcAft>
                <a:spcPts val="0"/>
              </a:spcAft>
              <a:buClr>
                <a:srgbClr val="FFFFFF"/>
              </a:buClr>
              <a:buSzPts val="3600"/>
              <a:buNone/>
              <a:defRPr sz="3600">
                <a:solidFill>
                  <a:srgbClr val="FFFFFF"/>
                </a:solidFill>
              </a:defRPr>
            </a:lvl6pPr>
            <a:lvl7pPr lvl="6" algn="ctr">
              <a:spcBef>
                <a:spcPts val="0"/>
              </a:spcBef>
              <a:spcAft>
                <a:spcPts val="0"/>
              </a:spcAft>
              <a:buClr>
                <a:srgbClr val="FFFFFF"/>
              </a:buClr>
              <a:buSzPts val="3600"/>
              <a:buNone/>
              <a:defRPr sz="3600">
                <a:solidFill>
                  <a:srgbClr val="FFFFFF"/>
                </a:solidFill>
              </a:defRPr>
            </a:lvl7pPr>
            <a:lvl8pPr lvl="7" algn="ctr">
              <a:spcBef>
                <a:spcPts val="0"/>
              </a:spcBef>
              <a:spcAft>
                <a:spcPts val="0"/>
              </a:spcAft>
              <a:buClr>
                <a:srgbClr val="FFFFFF"/>
              </a:buClr>
              <a:buSzPts val="3600"/>
              <a:buNone/>
              <a:defRPr sz="3600">
                <a:solidFill>
                  <a:srgbClr val="FFFFFF"/>
                </a:solidFill>
              </a:defRPr>
            </a:lvl8pPr>
            <a:lvl9pPr lvl="8" algn="ctr">
              <a:spcBef>
                <a:spcPts val="0"/>
              </a:spcBef>
              <a:spcAft>
                <a:spcPts val="0"/>
              </a:spcAft>
              <a:buClr>
                <a:srgbClr val="FFFFFF"/>
              </a:buClr>
              <a:buSzPts val="3600"/>
              <a:buNone/>
              <a:defRPr sz="3600">
                <a:solidFill>
                  <a:srgbClr val="FFFFFF"/>
                </a:solidFill>
              </a:defRPr>
            </a:lvl9pPr>
          </a:lstStyle>
          <a:p>
            <a:endParaRPr/>
          </a:p>
        </p:txBody>
      </p:sp>
      <p:pic>
        <p:nvPicPr>
          <p:cNvPr id="17" name="Google Shape;17;p3"/>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3841675" y="4268271"/>
            <a:ext cx="1460651" cy="232425"/>
          </a:xfrm>
          <a:prstGeom prst="rect">
            <a:avLst/>
          </a:prstGeom>
          <a:noFill/>
          <a:ln>
            <a:noFill/>
          </a:ln>
        </p:spPr>
      </p:pic>
      <p:sp>
        <p:nvSpPr>
          <p:cNvPr id="18" name="Google Shape;18;p3"/>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cxnSp>
        <p:nvCxnSpPr>
          <p:cNvPr id="19" name="Google Shape;19;p3"/>
          <p:cNvCxnSpPr/>
          <p:nvPr/>
        </p:nvCxnSpPr>
        <p:spPr>
          <a:xfrm rot="10800000" flipH="1">
            <a:off x="2553150" y="4079450"/>
            <a:ext cx="4037700" cy="8700"/>
          </a:xfrm>
          <a:prstGeom prst="straightConnector1">
            <a:avLst/>
          </a:prstGeom>
          <a:noFill/>
          <a:ln w="9525" cap="flat" cmpd="sng">
            <a:solidFill>
              <a:srgbClr val="FFC72C"/>
            </a:solidFill>
            <a:prstDash val="solid"/>
            <a:round/>
            <a:headEnd type="none" w="med" len="med"/>
            <a:tailEnd type="none" w="med" len="med"/>
          </a:ln>
        </p:spPr>
      </p:cxnSp>
    </p:spTree>
    <p:extLst>
      <p:ext uri="{BB962C8B-B14F-4D97-AF65-F5344CB8AC3E}">
        <p14:creationId xmlns:p14="http://schemas.microsoft.com/office/powerpoint/2010/main" val="298817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cent Highlight 1 1 1">
  <p:cSld name="SECTION_HEADER_2_1_1_1">
    <p:bg>
      <p:bgPr>
        <a:blipFill>
          <a:blip r:embed="rId2">
            <a:alphaModFix/>
            <a:extLst>
              <a:ext uri="{28A0092B-C50C-407E-A947-70E740481C1C}">
                <a14:useLocalDpi xmlns:a14="http://schemas.microsoft.com/office/drawing/2010/main" val="0"/>
              </a:ext>
            </a:extLst>
          </a:blip>
          <a:stretch>
            <a:fillRect/>
          </a:stretch>
        </a:blipFill>
        <a:effectLst/>
      </p:bgPr>
    </p:bg>
    <p:spTree>
      <p:nvGrpSpPr>
        <p:cNvPr id="1" name="Shape 43"/>
        <p:cNvGrpSpPr/>
        <p:nvPr/>
      </p:nvGrpSpPr>
      <p:grpSpPr>
        <a:xfrm>
          <a:off x="0" y="0"/>
          <a:ext cx="0" cy="0"/>
          <a:chOff x="0" y="0"/>
          <a:chExt cx="0" cy="0"/>
        </a:xfrm>
      </p:grpSpPr>
      <p:sp>
        <p:nvSpPr>
          <p:cNvPr id="44" name="Google Shape;44;p8"/>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8"/>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47" name="Google Shape;47;p8"/>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
        <p:nvSpPr>
          <p:cNvPr id="48" name="Google Shape;48;p8"/>
          <p:cNvSpPr txBox="1">
            <a:spLocks noGrp="1"/>
          </p:cNvSpPr>
          <p:nvPr>
            <p:ph type="title"/>
          </p:nvPr>
        </p:nvSpPr>
        <p:spPr>
          <a:xfrm>
            <a:off x="4697975" y="186450"/>
            <a:ext cx="43146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
        <p:nvSpPr>
          <p:cNvPr id="49" name="Google Shape;49;p8"/>
          <p:cNvSpPr txBox="1">
            <a:spLocks noGrp="1"/>
          </p:cNvSpPr>
          <p:nvPr>
            <p:ph type="body" idx="1"/>
          </p:nvPr>
        </p:nvSpPr>
        <p:spPr>
          <a:xfrm>
            <a:off x="93325" y="300725"/>
            <a:ext cx="40962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ccent Highlight 1 1 1 1">
  <p:cSld name="SECTION_HEADER_2_1_1_1_1">
    <p:bg>
      <p:bgPr>
        <a:blipFill>
          <a:blip r:embed="rId2">
            <a:alphaModFix/>
            <a:extLst>
              <a:ext uri="{28A0092B-C50C-407E-A947-70E740481C1C}">
                <a14:useLocalDpi xmlns:a14="http://schemas.microsoft.com/office/drawing/2010/main" val="0"/>
              </a:ext>
            </a:extLst>
          </a:blip>
          <a:stretch>
            <a:fillRect/>
          </a:stretch>
        </a:blipFill>
        <a:effectLst/>
      </p:bgPr>
    </p:bg>
    <p:spTree>
      <p:nvGrpSpPr>
        <p:cNvPr id="1" name="Shape 50"/>
        <p:cNvGrpSpPr/>
        <p:nvPr/>
      </p:nvGrpSpPr>
      <p:grpSpPr>
        <a:xfrm>
          <a:off x="0" y="0"/>
          <a:ext cx="0" cy="0"/>
          <a:chOff x="0" y="0"/>
          <a:chExt cx="0" cy="0"/>
        </a:xfrm>
      </p:grpSpPr>
      <p:sp>
        <p:nvSpPr>
          <p:cNvPr id="51" name="Google Shape;51;p9"/>
          <p:cNvSpPr/>
          <p:nvPr/>
        </p:nvSpPr>
        <p:spPr>
          <a:xfrm>
            <a:off x="-12" y="0"/>
            <a:ext cx="9144000" cy="5143500"/>
          </a:xfrm>
          <a:prstGeom prst="rect">
            <a:avLst/>
          </a:prstGeom>
          <a:solidFill>
            <a:srgbClr val="0A3799">
              <a:alpha val="57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sldNum" idx="12"/>
          </p:nvPr>
        </p:nvSpPr>
        <p:spPr>
          <a:xfrm>
            <a:off x="8463883" y="4635442"/>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9"/>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pic>
        <p:nvPicPr>
          <p:cNvPr id="54" name="Google Shape;54;p9"/>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
        <p:nvSpPr>
          <p:cNvPr id="55" name="Google Shape;55;p9"/>
          <p:cNvSpPr txBox="1">
            <a:spLocks noGrp="1"/>
          </p:cNvSpPr>
          <p:nvPr>
            <p:ph type="title"/>
          </p:nvPr>
        </p:nvSpPr>
        <p:spPr>
          <a:xfrm>
            <a:off x="72975" y="51650"/>
            <a:ext cx="39507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sp>
        <p:nvSpPr>
          <p:cNvPr id="56" name="Google Shape;56;p9"/>
          <p:cNvSpPr txBox="1">
            <a:spLocks noGrp="1"/>
          </p:cNvSpPr>
          <p:nvPr>
            <p:ph type="body" idx="1"/>
          </p:nvPr>
        </p:nvSpPr>
        <p:spPr>
          <a:xfrm>
            <a:off x="4443875" y="51650"/>
            <a:ext cx="45054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2">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4420325" y="216425"/>
            <a:ext cx="4412100" cy="747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atin typeface="Open Sans"/>
                <a:ea typeface="Open Sans"/>
                <a:cs typeface="Open Sans"/>
                <a:sym typeface="Open Sans"/>
              </a:defRPr>
            </a:lvl1pPr>
            <a:lvl2pPr lvl="1">
              <a:spcBef>
                <a:spcPts val="0"/>
              </a:spcBef>
              <a:spcAft>
                <a:spcPts val="0"/>
              </a:spcAft>
              <a:buSzPts val="2400"/>
              <a:buNone/>
              <a:defRPr>
                <a:latin typeface="Open Sans"/>
                <a:ea typeface="Open Sans"/>
                <a:cs typeface="Open Sans"/>
                <a:sym typeface="Open Sans"/>
              </a:defRPr>
            </a:lvl2pPr>
            <a:lvl3pPr lvl="2">
              <a:spcBef>
                <a:spcPts val="0"/>
              </a:spcBef>
              <a:spcAft>
                <a:spcPts val="0"/>
              </a:spcAft>
              <a:buSzPts val="2400"/>
              <a:buNone/>
              <a:defRPr>
                <a:latin typeface="Open Sans"/>
                <a:ea typeface="Open Sans"/>
                <a:cs typeface="Open Sans"/>
                <a:sym typeface="Open Sans"/>
              </a:defRPr>
            </a:lvl3pPr>
            <a:lvl4pPr lvl="3">
              <a:spcBef>
                <a:spcPts val="0"/>
              </a:spcBef>
              <a:spcAft>
                <a:spcPts val="0"/>
              </a:spcAft>
              <a:buSzPts val="2400"/>
              <a:buNone/>
              <a:defRPr>
                <a:latin typeface="Open Sans"/>
                <a:ea typeface="Open Sans"/>
                <a:cs typeface="Open Sans"/>
                <a:sym typeface="Open Sans"/>
              </a:defRPr>
            </a:lvl4pPr>
            <a:lvl5pPr lvl="4">
              <a:spcBef>
                <a:spcPts val="0"/>
              </a:spcBef>
              <a:spcAft>
                <a:spcPts val="0"/>
              </a:spcAft>
              <a:buSzPts val="2400"/>
              <a:buNone/>
              <a:defRPr>
                <a:latin typeface="Open Sans"/>
                <a:ea typeface="Open Sans"/>
                <a:cs typeface="Open Sans"/>
                <a:sym typeface="Open Sans"/>
              </a:defRPr>
            </a:lvl5pPr>
            <a:lvl6pPr lvl="5">
              <a:spcBef>
                <a:spcPts val="0"/>
              </a:spcBef>
              <a:spcAft>
                <a:spcPts val="0"/>
              </a:spcAft>
              <a:buSzPts val="2400"/>
              <a:buNone/>
              <a:defRPr>
                <a:latin typeface="Open Sans"/>
                <a:ea typeface="Open Sans"/>
                <a:cs typeface="Open Sans"/>
                <a:sym typeface="Open Sans"/>
              </a:defRPr>
            </a:lvl6pPr>
            <a:lvl7pPr lvl="6">
              <a:spcBef>
                <a:spcPts val="0"/>
              </a:spcBef>
              <a:spcAft>
                <a:spcPts val="0"/>
              </a:spcAft>
              <a:buSzPts val="2400"/>
              <a:buNone/>
              <a:defRPr>
                <a:latin typeface="Open Sans"/>
                <a:ea typeface="Open Sans"/>
                <a:cs typeface="Open Sans"/>
                <a:sym typeface="Open Sans"/>
              </a:defRPr>
            </a:lvl7pPr>
            <a:lvl8pPr lvl="7">
              <a:spcBef>
                <a:spcPts val="0"/>
              </a:spcBef>
              <a:spcAft>
                <a:spcPts val="0"/>
              </a:spcAft>
              <a:buSzPts val="2400"/>
              <a:buNone/>
              <a:defRPr>
                <a:latin typeface="Open Sans"/>
                <a:ea typeface="Open Sans"/>
                <a:cs typeface="Open Sans"/>
                <a:sym typeface="Open Sans"/>
              </a:defRPr>
            </a:lvl8pPr>
            <a:lvl9pPr lvl="8">
              <a:spcBef>
                <a:spcPts val="0"/>
              </a:spcBef>
              <a:spcAft>
                <a:spcPts val="0"/>
              </a:spcAft>
              <a:buSzPts val="2400"/>
              <a:buNone/>
              <a:defRPr>
                <a:latin typeface="Open Sans"/>
                <a:ea typeface="Open Sans"/>
                <a:cs typeface="Open Sans"/>
                <a:sym typeface="Open Sans"/>
              </a:defRPr>
            </a:lvl9pPr>
          </a:lstStyle>
          <a:p>
            <a:endParaRPr/>
          </a:p>
        </p:txBody>
      </p:sp>
      <p:sp>
        <p:nvSpPr>
          <p:cNvPr id="59" name="Google Shape;59;p10"/>
          <p:cNvSpPr/>
          <p:nvPr/>
        </p:nvSpPr>
        <p:spPr>
          <a:xfrm>
            <a:off x="0" y="0"/>
            <a:ext cx="4314600" cy="5143500"/>
          </a:xfrm>
          <a:prstGeom prst="rect">
            <a:avLst/>
          </a:prstGeom>
          <a:gradFill>
            <a:gsLst>
              <a:gs pos="0">
                <a:srgbClr val="0A3799"/>
              </a:gs>
              <a:gs pos="100000">
                <a:srgbClr val="0A6B7C"/>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60" name="Google Shape;60;p10"/>
          <p:cNvSpPr txBox="1">
            <a:spLocks noGrp="1"/>
          </p:cNvSpPr>
          <p:nvPr>
            <p:ph type="title" idx="2"/>
          </p:nvPr>
        </p:nvSpPr>
        <p:spPr>
          <a:xfrm>
            <a:off x="199375" y="216425"/>
            <a:ext cx="3934800" cy="47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Font typeface="Open Sans"/>
              <a:buNone/>
              <a:defRPr sz="3600">
                <a:solidFill>
                  <a:srgbClr val="FFFFFF"/>
                </a:solidFill>
                <a:latin typeface="Open Sans"/>
                <a:ea typeface="Open Sans"/>
                <a:cs typeface="Open Sans"/>
                <a:sym typeface="Open Sans"/>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61" name="Google Shape;61;p10"/>
          <p:cNvPicPr preferRelativeResize="0"/>
          <p:nvPr/>
        </p:nvPicPr>
        <p:blipFill>
          <a:blip r:embed="rId2">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
        <p:nvSpPr>
          <p:cNvPr id="62" name="Google Shape;62;p10"/>
          <p:cNvSpPr txBox="1">
            <a:spLocks noGrp="1"/>
          </p:cNvSpPr>
          <p:nvPr>
            <p:ph type="body" idx="1"/>
          </p:nvPr>
        </p:nvSpPr>
        <p:spPr>
          <a:xfrm>
            <a:off x="4420325" y="1559825"/>
            <a:ext cx="44121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63"/>
        <p:cNvGrpSpPr/>
        <p:nvPr/>
      </p:nvGrpSpPr>
      <p:grpSpPr>
        <a:xfrm>
          <a:off x="0" y="0"/>
          <a:ext cx="0" cy="0"/>
          <a:chOff x="0" y="0"/>
          <a:chExt cx="0" cy="0"/>
        </a:xfrm>
      </p:grpSpPr>
      <p:pic>
        <p:nvPicPr>
          <p:cNvPr id="64" name="Google Shape;64;p11"/>
          <p:cNvPicPr preferRelativeResize="0"/>
          <p:nvPr/>
        </p:nvPicPr>
        <p:blipFill rotWithShape="1">
          <a:blip r:embed="rId2">
            <a:alphaModFix amt="88000"/>
            <a:extLst>
              <a:ext uri="{28A0092B-C50C-407E-A947-70E740481C1C}">
                <a14:useLocalDpi xmlns:a14="http://schemas.microsoft.com/office/drawing/2010/main" val="0"/>
              </a:ext>
            </a:extLst>
          </a:blip>
          <a:srcRect/>
          <a:stretch/>
        </p:blipFill>
        <p:spPr>
          <a:xfrm>
            <a:off x="4348748" y="0"/>
            <a:ext cx="4795254" cy="5143500"/>
          </a:xfrm>
          <a:prstGeom prst="rect">
            <a:avLst/>
          </a:prstGeom>
          <a:noFill/>
          <a:ln>
            <a:noFill/>
          </a:ln>
        </p:spPr>
      </p:pic>
      <p:sp>
        <p:nvSpPr>
          <p:cNvPr id="65" name="Google Shape;65;p11"/>
          <p:cNvSpPr/>
          <p:nvPr/>
        </p:nvSpPr>
        <p:spPr>
          <a:xfrm>
            <a:off x="0" y="0"/>
            <a:ext cx="4314600" cy="5143500"/>
          </a:xfrm>
          <a:prstGeom prst="rect">
            <a:avLst/>
          </a:prstGeom>
          <a:gradFill>
            <a:gsLst>
              <a:gs pos="0">
                <a:srgbClr val="0A3799"/>
              </a:gs>
              <a:gs pos="0">
                <a:srgbClr val="CB007B"/>
              </a:gs>
              <a:gs pos="100000">
                <a:srgbClr val="0A3799"/>
              </a:gs>
              <a:gs pos="100000">
                <a:srgbClr val="60269E"/>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66" name="Google Shape;66;p11"/>
          <p:cNvSpPr txBox="1">
            <a:spLocks noGrp="1"/>
          </p:cNvSpPr>
          <p:nvPr>
            <p:ph type="title"/>
          </p:nvPr>
        </p:nvSpPr>
        <p:spPr>
          <a:xfrm>
            <a:off x="199375" y="205750"/>
            <a:ext cx="3934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67" name="Google Shape;67;p11"/>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1 2">
  <p:cSld name="CUSTOM_2_2">
    <p:spTree>
      <p:nvGrpSpPr>
        <p:cNvPr id="1" name="Shape 68"/>
        <p:cNvGrpSpPr/>
        <p:nvPr/>
      </p:nvGrpSpPr>
      <p:grpSpPr>
        <a:xfrm>
          <a:off x="0" y="0"/>
          <a:ext cx="0" cy="0"/>
          <a:chOff x="0" y="0"/>
          <a:chExt cx="0" cy="0"/>
        </a:xfrm>
      </p:grpSpPr>
      <p:pic>
        <p:nvPicPr>
          <p:cNvPr id="69" name="Google Shape;69;p12"/>
          <p:cNvPicPr preferRelativeResize="0"/>
          <p:nvPr/>
        </p:nvPicPr>
        <p:blipFill rotWithShape="1">
          <a:blip r:embed="rId2">
            <a:alphaModFix amt="88000"/>
            <a:extLst>
              <a:ext uri="{28A0092B-C50C-407E-A947-70E740481C1C}">
                <a14:useLocalDpi xmlns:a14="http://schemas.microsoft.com/office/drawing/2010/main" val="0"/>
              </a:ext>
            </a:extLst>
          </a:blip>
          <a:srcRect/>
          <a:stretch/>
        </p:blipFill>
        <p:spPr>
          <a:xfrm>
            <a:off x="4348748" y="0"/>
            <a:ext cx="4795254" cy="5143500"/>
          </a:xfrm>
          <a:prstGeom prst="rect">
            <a:avLst/>
          </a:prstGeom>
          <a:noFill/>
          <a:ln>
            <a:noFill/>
          </a:ln>
        </p:spPr>
      </p:pic>
      <p:sp>
        <p:nvSpPr>
          <p:cNvPr id="70" name="Google Shape;70;p12"/>
          <p:cNvSpPr/>
          <p:nvPr/>
        </p:nvSpPr>
        <p:spPr>
          <a:xfrm>
            <a:off x="0" y="0"/>
            <a:ext cx="4314600" cy="5143500"/>
          </a:xfrm>
          <a:prstGeom prst="rect">
            <a:avLst/>
          </a:prstGeom>
          <a:gradFill>
            <a:gsLst>
              <a:gs pos="0">
                <a:srgbClr val="0A3799"/>
              </a:gs>
              <a:gs pos="0">
                <a:srgbClr val="CB007B"/>
              </a:gs>
              <a:gs pos="100000">
                <a:srgbClr val="0A3799"/>
              </a:gs>
              <a:gs pos="100000">
                <a:srgbClr val="60269E"/>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71" name="Google Shape;71;p12"/>
          <p:cNvSpPr txBox="1">
            <a:spLocks noGrp="1"/>
          </p:cNvSpPr>
          <p:nvPr>
            <p:ph type="title"/>
          </p:nvPr>
        </p:nvSpPr>
        <p:spPr>
          <a:xfrm>
            <a:off x="4440700" y="112425"/>
            <a:ext cx="4456800" cy="4770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3600"/>
              <a:buNone/>
              <a:defRPr sz="3600" b="1">
                <a:solidFill>
                  <a:srgbClr val="FFFFFF"/>
                </a:solidFill>
              </a:defRPr>
            </a:lvl2pPr>
            <a:lvl3pPr lvl="2" algn="ctr" rtl="0">
              <a:spcBef>
                <a:spcPts val="0"/>
              </a:spcBef>
              <a:spcAft>
                <a:spcPts val="0"/>
              </a:spcAft>
              <a:buClr>
                <a:srgbClr val="FFFFFF"/>
              </a:buClr>
              <a:buSzPts val="3600"/>
              <a:buNone/>
              <a:defRPr sz="3600" b="1">
                <a:solidFill>
                  <a:srgbClr val="FFFFFF"/>
                </a:solidFill>
              </a:defRPr>
            </a:lvl3pPr>
            <a:lvl4pPr lvl="3" algn="ctr" rtl="0">
              <a:spcBef>
                <a:spcPts val="0"/>
              </a:spcBef>
              <a:spcAft>
                <a:spcPts val="0"/>
              </a:spcAft>
              <a:buClr>
                <a:srgbClr val="FFFFFF"/>
              </a:buClr>
              <a:buSzPts val="3600"/>
              <a:buNone/>
              <a:defRPr sz="3600" b="1">
                <a:solidFill>
                  <a:srgbClr val="FFFFFF"/>
                </a:solidFill>
              </a:defRPr>
            </a:lvl4pPr>
            <a:lvl5pPr lvl="4" algn="ctr" rtl="0">
              <a:spcBef>
                <a:spcPts val="0"/>
              </a:spcBef>
              <a:spcAft>
                <a:spcPts val="0"/>
              </a:spcAft>
              <a:buClr>
                <a:srgbClr val="FFFFFF"/>
              </a:buClr>
              <a:buSzPts val="3600"/>
              <a:buNone/>
              <a:defRPr sz="3600" b="1">
                <a:solidFill>
                  <a:srgbClr val="FFFFFF"/>
                </a:solidFill>
              </a:defRPr>
            </a:lvl5pPr>
            <a:lvl6pPr lvl="5" algn="ctr" rtl="0">
              <a:spcBef>
                <a:spcPts val="0"/>
              </a:spcBef>
              <a:spcAft>
                <a:spcPts val="0"/>
              </a:spcAft>
              <a:buClr>
                <a:srgbClr val="FFFFFF"/>
              </a:buClr>
              <a:buSzPts val="3600"/>
              <a:buNone/>
              <a:defRPr sz="3600" b="1">
                <a:solidFill>
                  <a:srgbClr val="FFFFFF"/>
                </a:solidFill>
              </a:defRPr>
            </a:lvl6pPr>
            <a:lvl7pPr lvl="6" algn="ctr" rtl="0">
              <a:spcBef>
                <a:spcPts val="0"/>
              </a:spcBef>
              <a:spcAft>
                <a:spcPts val="0"/>
              </a:spcAft>
              <a:buClr>
                <a:srgbClr val="FFFFFF"/>
              </a:buClr>
              <a:buSzPts val="3600"/>
              <a:buNone/>
              <a:defRPr sz="3600" b="1">
                <a:solidFill>
                  <a:srgbClr val="FFFFFF"/>
                </a:solidFill>
              </a:defRPr>
            </a:lvl7pPr>
            <a:lvl8pPr lvl="7" algn="ctr" rtl="0">
              <a:spcBef>
                <a:spcPts val="0"/>
              </a:spcBef>
              <a:spcAft>
                <a:spcPts val="0"/>
              </a:spcAft>
              <a:buClr>
                <a:srgbClr val="FFFFFF"/>
              </a:buClr>
              <a:buSzPts val="3600"/>
              <a:buNone/>
              <a:defRPr sz="3600" b="1">
                <a:solidFill>
                  <a:srgbClr val="FFFFFF"/>
                </a:solidFill>
              </a:defRPr>
            </a:lvl8pPr>
            <a:lvl9pPr lvl="8" algn="ctr" rtl="0">
              <a:spcBef>
                <a:spcPts val="0"/>
              </a:spcBef>
              <a:spcAft>
                <a:spcPts val="0"/>
              </a:spcAft>
              <a:buClr>
                <a:srgbClr val="FFFFFF"/>
              </a:buClr>
              <a:buSzPts val="3600"/>
              <a:buNone/>
              <a:defRPr sz="3600" b="1">
                <a:solidFill>
                  <a:srgbClr val="FFFFFF"/>
                </a:solidFill>
              </a:defRPr>
            </a:lvl9pPr>
          </a:lstStyle>
          <a:p>
            <a:endParaRPr/>
          </a:p>
        </p:txBody>
      </p:sp>
      <p:pic>
        <p:nvPicPr>
          <p:cNvPr id="72" name="Google Shape;72;p12"/>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81200" y="4743821"/>
            <a:ext cx="1460651" cy="232425"/>
          </a:xfrm>
          <a:prstGeom prst="rect">
            <a:avLst/>
          </a:prstGeom>
          <a:noFill/>
          <a:ln>
            <a:noFill/>
          </a:ln>
        </p:spPr>
      </p:pic>
      <p:sp>
        <p:nvSpPr>
          <p:cNvPr id="73" name="Google Shape;73;p12"/>
          <p:cNvSpPr txBox="1">
            <a:spLocks noGrp="1"/>
          </p:cNvSpPr>
          <p:nvPr>
            <p:ph type="body" idx="1"/>
          </p:nvPr>
        </p:nvSpPr>
        <p:spPr>
          <a:xfrm>
            <a:off x="93325" y="300725"/>
            <a:ext cx="4096200" cy="4268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FFFFFF"/>
              </a:buClr>
              <a:buSzPts val="1800"/>
              <a:buFont typeface="Open Sans"/>
              <a:buChar char="●"/>
              <a:defRPr sz="1800">
                <a:solidFill>
                  <a:srgbClr val="FFFFFF"/>
                </a:solidFill>
                <a:latin typeface="Open Sans"/>
                <a:ea typeface="Open Sans"/>
                <a:cs typeface="Open Sans"/>
                <a:sym typeface="Open Sans"/>
              </a:defRPr>
            </a:lvl1pPr>
            <a:lvl2pPr marL="914400" lvl="1"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2pPr>
            <a:lvl3pPr marL="1371600" lvl="2"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3pPr>
            <a:lvl4pPr marL="1828800" lvl="3"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4pPr>
            <a:lvl5pPr marL="2286000" lvl="4"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5pPr>
            <a:lvl6pPr marL="2743200" lvl="5"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6pPr>
            <a:lvl7pPr marL="3200400" lvl="6"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7pPr>
            <a:lvl8pPr marL="3657600" lvl="7"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8pPr>
            <a:lvl9pPr marL="4114800" lvl="8" indent="-317500" rtl="0">
              <a:lnSpc>
                <a:spcPct val="115000"/>
              </a:lnSpc>
              <a:spcBef>
                <a:spcPts val="0"/>
              </a:spcBef>
              <a:spcAft>
                <a:spcPts val="0"/>
              </a:spcAft>
              <a:buClr>
                <a:srgbClr val="FFFFFF"/>
              </a:buClr>
              <a:buSzPts val="1400"/>
              <a:buFont typeface="Open Sans"/>
              <a:buChar char="■"/>
              <a:defRPr>
                <a:solidFill>
                  <a:srgbClr val="FFFFFF"/>
                </a:solidFill>
                <a:latin typeface="Open Sans"/>
                <a:ea typeface="Open Sans"/>
                <a:cs typeface="Open Sans"/>
                <a:sym typeface="Open Sans"/>
              </a:defRPr>
            </a:lvl9pPr>
          </a:lstStyle>
          <a:p>
            <a:endParaRPr/>
          </a:p>
        </p:txBody>
      </p:sp>
      <p:pic>
        <p:nvPicPr>
          <p:cNvPr id="74" name="Google Shape;74;p12"/>
          <p:cNvPicPr preferRelativeResize="0"/>
          <p:nvPr/>
        </p:nvPicPr>
        <p:blipFill rotWithShape="1">
          <a:blip r:embed="rId2">
            <a:alphaModFix amt="88000"/>
            <a:extLst>
              <a:ext uri="{28A0092B-C50C-407E-A947-70E740481C1C}">
                <a14:useLocalDpi xmlns:a14="http://schemas.microsoft.com/office/drawing/2010/main" val="0"/>
              </a:ext>
            </a:extLst>
          </a:blip>
          <a:srcRect/>
          <a:stretch/>
        </p:blipFill>
        <p:spPr>
          <a:xfrm>
            <a:off x="4348748" y="0"/>
            <a:ext cx="4795254"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16425"/>
            <a:ext cx="8520600" cy="747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4000"/>
              <a:buFont typeface="Open Sans SemiBold"/>
              <a:buNone/>
              <a:defRPr sz="4000">
                <a:solidFill>
                  <a:srgbClr val="434343"/>
                </a:solidFill>
                <a:latin typeface="Open Sans SemiBold"/>
                <a:ea typeface="Open Sans SemiBold"/>
                <a:cs typeface="Open Sans SemiBold"/>
                <a:sym typeface="Open Sans SemiBold"/>
              </a:defRPr>
            </a:lvl1pPr>
            <a:lvl2pPr lvl="1">
              <a:spcBef>
                <a:spcPts val="0"/>
              </a:spcBef>
              <a:spcAft>
                <a:spcPts val="0"/>
              </a:spcAft>
              <a:buClr>
                <a:srgbClr val="434343"/>
              </a:buClr>
              <a:buSzPts val="2400"/>
              <a:buNone/>
              <a:defRPr sz="2400">
                <a:solidFill>
                  <a:srgbClr val="434343"/>
                </a:solidFill>
              </a:defRPr>
            </a:lvl2pPr>
            <a:lvl3pPr lvl="2">
              <a:spcBef>
                <a:spcPts val="0"/>
              </a:spcBef>
              <a:spcAft>
                <a:spcPts val="0"/>
              </a:spcAft>
              <a:buClr>
                <a:srgbClr val="434343"/>
              </a:buClr>
              <a:buSzPts val="2400"/>
              <a:buNone/>
              <a:defRPr sz="2400">
                <a:solidFill>
                  <a:srgbClr val="434343"/>
                </a:solidFill>
              </a:defRPr>
            </a:lvl3pPr>
            <a:lvl4pPr lvl="3">
              <a:spcBef>
                <a:spcPts val="0"/>
              </a:spcBef>
              <a:spcAft>
                <a:spcPts val="0"/>
              </a:spcAft>
              <a:buClr>
                <a:srgbClr val="434343"/>
              </a:buClr>
              <a:buSzPts val="2400"/>
              <a:buNone/>
              <a:defRPr sz="2400">
                <a:solidFill>
                  <a:srgbClr val="434343"/>
                </a:solidFill>
              </a:defRPr>
            </a:lvl4pPr>
            <a:lvl5pPr lvl="4">
              <a:spcBef>
                <a:spcPts val="0"/>
              </a:spcBef>
              <a:spcAft>
                <a:spcPts val="0"/>
              </a:spcAft>
              <a:buClr>
                <a:srgbClr val="434343"/>
              </a:buClr>
              <a:buSzPts val="2400"/>
              <a:buNone/>
              <a:defRPr sz="2400">
                <a:solidFill>
                  <a:srgbClr val="434343"/>
                </a:solidFill>
              </a:defRPr>
            </a:lvl5pPr>
            <a:lvl6pPr lvl="5">
              <a:spcBef>
                <a:spcPts val="0"/>
              </a:spcBef>
              <a:spcAft>
                <a:spcPts val="0"/>
              </a:spcAft>
              <a:buClr>
                <a:srgbClr val="434343"/>
              </a:buClr>
              <a:buSzPts val="2400"/>
              <a:buNone/>
              <a:defRPr sz="2400">
                <a:solidFill>
                  <a:srgbClr val="434343"/>
                </a:solidFill>
              </a:defRPr>
            </a:lvl6pPr>
            <a:lvl7pPr lvl="6">
              <a:spcBef>
                <a:spcPts val="0"/>
              </a:spcBef>
              <a:spcAft>
                <a:spcPts val="0"/>
              </a:spcAft>
              <a:buClr>
                <a:srgbClr val="434343"/>
              </a:buClr>
              <a:buSzPts val="2400"/>
              <a:buNone/>
              <a:defRPr sz="2400">
                <a:solidFill>
                  <a:srgbClr val="434343"/>
                </a:solidFill>
              </a:defRPr>
            </a:lvl7pPr>
            <a:lvl8pPr lvl="7">
              <a:spcBef>
                <a:spcPts val="0"/>
              </a:spcBef>
              <a:spcAft>
                <a:spcPts val="0"/>
              </a:spcAft>
              <a:buClr>
                <a:srgbClr val="434343"/>
              </a:buClr>
              <a:buSzPts val="2400"/>
              <a:buNone/>
              <a:defRPr sz="2400">
                <a:solidFill>
                  <a:srgbClr val="434343"/>
                </a:solidFill>
              </a:defRPr>
            </a:lvl8pPr>
            <a:lvl9pPr lvl="8">
              <a:spcBef>
                <a:spcPts val="0"/>
              </a:spcBef>
              <a:spcAft>
                <a:spcPts val="0"/>
              </a:spcAft>
              <a:buClr>
                <a:srgbClr val="434343"/>
              </a:buClr>
              <a:buSzPts val="2400"/>
              <a:buNone/>
              <a:defRPr sz="2400">
                <a:solidFill>
                  <a:srgbClr val="434343"/>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Open Sans"/>
              <a:buChar char="●"/>
              <a:defRPr sz="1800">
                <a:solidFill>
                  <a:srgbClr val="434343"/>
                </a:solidFill>
                <a:latin typeface="Open Sans"/>
                <a:ea typeface="Open Sans"/>
                <a:cs typeface="Open Sans"/>
                <a:sym typeface="Open Sans"/>
              </a:defRPr>
            </a:lvl1pPr>
            <a:lvl2pPr marL="914400" lvl="1"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2pPr>
            <a:lvl3pPr marL="1371600" lvl="2"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3pPr>
            <a:lvl4pPr marL="1828800" lvl="3"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4pPr>
            <a:lvl5pPr marL="2286000" lvl="4"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5pPr>
            <a:lvl6pPr marL="2743200" lvl="5"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6pPr>
            <a:lvl7pPr marL="3200400" lvl="6"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7pPr>
            <a:lvl8pPr marL="3657600" lvl="7"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8pPr>
            <a:lvl9pPr marL="4114800" lvl="8" indent="-317500">
              <a:lnSpc>
                <a:spcPct val="115000"/>
              </a:lnSpc>
              <a:spcBef>
                <a:spcPts val="0"/>
              </a:spcBef>
              <a:spcAft>
                <a:spcPts val="0"/>
              </a:spcAft>
              <a:buClr>
                <a:srgbClr val="434343"/>
              </a:buClr>
              <a:buSzPts val="1400"/>
              <a:buFont typeface="Open Sans"/>
              <a:buChar char="■"/>
              <a:defRPr>
                <a:solidFill>
                  <a:srgbClr val="434343"/>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 id="2147483666" r:id="rId16"/>
    <p:sldLayoutId id="2147483667" r:id="rId17"/>
    <p:sldLayoutId id="2147483669" r:id="rId18"/>
    <p:sldLayoutId id="2147483670" r:id="rId19"/>
    <p:sldLayoutId id="2147483671" r:id="rId20"/>
    <p:sldLayoutId id="2147483673" r:id="rId21"/>
    <p:sldLayoutId id="2147483674" r:id="rId22"/>
    <p:sldLayoutId id="2147483675" r:id="rId23"/>
    <p:sldLayoutId id="2147483677" r:id="rId24"/>
    <p:sldLayoutId id="2147483678" r:id="rId25"/>
    <p:sldLayoutId id="2147483679" r:id="rId26"/>
    <p:sldLayoutId id="2147483680" r:id="rId27"/>
    <p:sldLayoutId id="2147483681" r:id="rId28"/>
    <p:sldLayoutId id="2147483682" r:id="rId29"/>
    <p:sldLayoutId id="2147483688" r:id="rId30"/>
    <p:sldLayoutId id="2147483689" r:id="rId31"/>
    <p:sldLayoutId id="2147483691" r:id="rId32"/>
    <p:sldLayoutId id="2147483693" r:id="rId33"/>
    <p:sldLayoutId id="2147483694" r:id="rId34"/>
    <p:sldLayoutId id="2147483695" r:id="rId35"/>
    <p:sldLayoutId id="2147483696" r:id="rId36"/>
    <p:sldLayoutId id="2147483697" r:id="rId37"/>
    <p:sldLayoutId id="2147483700" r:id="rId38"/>
    <p:sldLayoutId id="2147483701" r:id="rId39"/>
    <p:sldLayoutId id="2147483702"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hyperlink" Target="https://semico.com/content/risc-v-market-analysis-new-kid-bloc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gif"/><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image" Target="../media/image35.gif"/><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hyperlink" Target="http://riscv-association.jp/en/risc-v-days-tokyo-2021-spring-en/" TargetMode="External"/><Relationship Id="rId2" Type="http://schemas.openxmlformats.org/officeDocument/2006/relationships/hyperlink" Target="https://peatix.com/event/1867606/view" TargetMode="External"/><Relationship Id="rId1" Type="http://schemas.openxmlformats.org/officeDocument/2006/relationships/slideLayout" Target="../slideLayouts/slideLayout30.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3"/>
          <p:cNvSpPr txBox="1">
            <a:spLocks noGrp="1"/>
          </p:cNvSpPr>
          <p:nvPr>
            <p:ph type="ctrTitle"/>
          </p:nvPr>
        </p:nvSpPr>
        <p:spPr>
          <a:xfrm>
            <a:off x="597850" y="1896424"/>
            <a:ext cx="8034000" cy="15859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RISC-V: The Open Era of Computing</a:t>
            </a:r>
            <a:endParaRPr sz="2400" dirty="0"/>
          </a:p>
        </p:txBody>
      </p:sp>
      <p:sp>
        <p:nvSpPr>
          <p:cNvPr id="337" name="Google Shape;337;p53"/>
          <p:cNvSpPr txBox="1">
            <a:spLocks noGrp="1"/>
          </p:cNvSpPr>
          <p:nvPr>
            <p:ph type="subTitle" idx="1"/>
          </p:nvPr>
        </p:nvSpPr>
        <p:spPr>
          <a:xfrm>
            <a:off x="597850" y="3932326"/>
            <a:ext cx="8034000" cy="87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Calista Redmond</a:t>
            </a:r>
            <a:endParaRPr dirty="0"/>
          </a:p>
          <a:p>
            <a:pPr marL="0" lvl="0" indent="0" algn="ctr" rtl="0">
              <a:spcBef>
                <a:spcPts val="0"/>
              </a:spcBef>
              <a:spcAft>
                <a:spcPts val="0"/>
              </a:spcAft>
              <a:buNone/>
            </a:pPr>
            <a:r>
              <a:rPr lang="en" sz="1800" dirty="0"/>
              <a:t>CEO, RISC-V International</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55429A-B3B3-4D91-9944-C1893691DA44}"/>
              </a:ext>
            </a:extLst>
          </p:cNvPr>
          <p:cNvPicPr>
            <a:picLocks noChangeAspect="1"/>
          </p:cNvPicPr>
          <p:nvPr/>
        </p:nvPicPr>
        <p:blipFill rotWithShape="1">
          <a:blip r:embed="rId3">
            <a:extLst>
              <a:ext uri="{28A0092B-C50C-407E-A947-70E740481C1C}">
                <a14:useLocalDpi xmlns:a14="http://schemas.microsoft.com/office/drawing/2010/main" val="0"/>
              </a:ext>
            </a:extLst>
          </a:blip>
          <a:srcRect t="13689" b="3886"/>
          <a:stretch/>
        </p:blipFill>
        <p:spPr>
          <a:xfrm>
            <a:off x="384225" y="1277956"/>
            <a:ext cx="8448075" cy="3252848"/>
          </a:xfrm>
          <a:prstGeom prst="rect">
            <a:avLst/>
          </a:prstGeom>
        </p:spPr>
      </p:pic>
      <p:sp>
        <p:nvSpPr>
          <p:cNvPr id="7" name="object 3">
            <a:extLst>
              <a:ext uri="{FF2B5EF4-FFF2-40B4-BE49-F238E27FC236}">
                <a16:creationId xmlns:a16="http://schemas.microsoft.com/office/drawing/2014/main" id="{0E2BE52D-D69B-4B86-868C-C0D2CE0665EC}"/>
              </a:ext>
            </a:extLst>
          </p:cNvPr>
          <p:cNvSpPr txBox="1"/>
          <p:nvPr/>
        </p:nvSpPr>
        <p:spPr>
          <a:xfrm>
            <a:off x="6127780" y="4607922"/>
            <a:ext cx="2532126" cy="443711"/>
          </a:xfrm>
          <a:prstGeom prst="rect">
            <a:avLst/>
          </a:prstGeom>
        </p:spPr>
        <p:txBody>
          <a:bodyPr vert="horz" wrap="square" lIns="0" tIns="12700" rIns="0" bIns="0" rtlCol="0">
            <a:spAutoFit/>
          </a:bodyPr>
          <a:lstStyle/>
          <a:p>
            <a:pPr marR="5080" algn="r">
              <a:lnSpc>
                <a:spcPct val="100000"/>
              </a:lnSpc>
              <a:spcBef>
                <a:spcPts val="1725"/>
              </a:spcBef>
            </a:pPr>
            <a:r>
              <a:rPr sz="1400" spc="-5" dirty="0">
                <a:latin typeface="Calibri"/>
                <a:cs typeface="Calibri"/>
              </a:rPr>
              <a:t>Source:</a:t>
            </a:r>
            <a:r>
              <a:rPr sz="1400" spc="-80" dirty="0">
                <a:latin typeface="Calibri"/>
                <a:cs typeface="Calibri"/>
              </a:rPr>
              <a:t> </a:t>
            </a:r>
            <a:r>
              <a:rPr lang="en-US" sz="1400" spc="-20" dirty="0">
                <a:latin typeface="Calibri"/>
                <a:cs typeface="Calibri"/>
              </a:rPr>
              <a:t>Gartner </a:t>
            </a:r>
            <a:br>
              <a:rPr lang="en-US" sz="1400" spc="-20" dirty="0">
                <a:latin typeface="Calibri"/>
                <a:cs typeface="Calibri"/>
              </a:rPr>
            </a:br>
            <a:r>
              <a:rPr lang="en-US" sz="1400" spc="-20" dirty="0">
                <a:latin typeface="Calibri"/>
                <a:cs typeface="Calibri"/>
              </a:rPr>
              <a:t>ID: 46523_C</a:t>
            </a:r>
            <a:endParaRPr sz="1400" dirty="0">
              <a:latin typeface="Calibri"/>
              <a:cs typeface="Calibri"/>
            </a:endParaRPr>
          </a:p>
        </p:txBody>
      </p:sp>
      <p:sp>
        <p:nvSpPr>
          <p:cNvPr id="4" name="Title 1">
            <a:extLst>
              <a:ext uri="{FF2B5EF4-FFF2-40B4-BE49-F238E27FC236}">
                <a16:creationId xmlns:a16="http://schemas.microsoft.com/office/drawing/2014/main" id="{B6EE45E8-EAF3-4E2C-BFAE-1249DBC68D66}"/>
              </a:ext>
            </a:extLst>
          </p:cNvPr>
          <p:cNvSpPr>
            <a:spLocks noGrp="1"/>
          </p:cNvSpPr>
          <p:nvPr>
            <p:ph type="title"/>
          </p:nvPr>
        </p:nvSpPr>
        <p:spPr>
          <a:xfrm>
            <a:off x="247018" y="216425"/>
            <a:ext cx="8585282" cy="747900"/>
          </a:xfrm>
        </p:spPr>
        <p:txBody>
          <a:bodyPr/>
          <a:lstStyle/>
          <a:p>
            <a:r>
              <a:rPr lang="en-US" sz="2400" dirty="0"/>
              <a:t>RISC-V’s open model will spur adoption by cloud service providers and streamline resources for chip vendors</a:t>
            </a:r>
          </a:p>
        </p:txBody>
      </p:sp>
    </p:spTree>
    <p:extLst>
      <p:ext uri="{BB962C8B-B14F-4D97-AF65-F5344CB8AC3E}">
        <p14:creationId xmlns:p14="http://schemas.microsoft.com/office/powerpoint/2010/main" val="278493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2A27-4D00-4B85-AC92-0B3E26F87C39}"/>
              </a:ext>
            </a:extLst>
          </p:cNvPr>
          <p:cNvSpPr>
            <a:spLocks noGrp="1"/>
          </p:cNvSpPr>
          <p:nvPr>
            <p:ph type="title"/>
          </p:nvPr>
        </p:nvSpPr>
        <p:spPr>
          <a:xfrm>
            <a:off x="277031" y="349776"/>
            <a:ext cx="2509506" cy="4139885"/>
          </a:xfrm>
        </p:spPr>
        <p:txBody>
          <a:bodyPr anchor="ctr"/>
          <a:lstStyle/>
          <a:p>
            <a:r>
              <a:rPr lang="en-US" sz="3200" b="1" dirty="0">
                <a:latin typeface="Open Sans" panose="020B0604020202020204" charset="0"/>
                <a:ea typeface="Open Sans" panose="020B0604020202020204" charset="0"/>
                <a:cs typeface="Open Sans" panose="020B0604020202020204" charset="0"/>
              </a:rPr>
              <a:t>30 billion connected and IoT devices </a:t>
            </a:r>
            <a:r>
              <a:rPr lang="en-US" sz="2400" dirty="0">
                <a:latin typeface="Open Sans" panose="020B0604020202020204" charset="0"/>
                <a:ea typeface="Open Sans" panose="020B0604020202020204" charset="0"/>
                <a:cs typeface="Open Sans" panose="020B0604020202020204" charset="0"/>
              </a:rPr>
              <a:t>demand security and custom processors</a:t>
            </a:r>
            <a:endParaRPr lang="en-US" sz="3200" dirty="0">
              <a:latin typeface="Open Sans" panose="020B0604020202020204" charset="0"/>
              <a:ea typeface="Open Sans" panose="020B0604020202020204" charset="0"/>
              <a:cs typeface="Open Sans" panose="020B0604020202020204" charset="0"/>
            </a:endParaRPr>
          </a:p>
        </p:txBody>
      </p:sp>
      <p:pic>
        <p:nvPicPr>
          <p:cNvPr id="5" name="Picture 4">
            <a:extLst>
              <a:ext uri="{FF2B5EF4-FFF2-40B4-BE49-F238E27FC236}">
                <a16:creationId xmlns:a16="http://schemas.microsoft.com/office/drawing/2014/main" id="{6C86E9E6-EAB1-4C98-BA10-FA791FB2E84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855875" y="510475"/>
            <a:ext cx="6207987" cy="4139885"/>
          </a:xfrm>
          <a:prstGeom prst="rect">
            <a:avLst/>
          </a:prstGeom>
        </p:spPr>
      </p:pic>
      <p:sp>
        <p:nvSpPr>
          <p:cNvPr id="7" name="object 3">
            <a:extLst>
              <a:ext uri="{FF2B5EF4-FFF2-40B4-BE49-F238E27FC236}">
                <a16:creationId xmlns:a16="http://schemas.microsoft.com/office/drawing/2014/main" id="{5EF424F2-F64B-4F67-BAF7-32F6A243F89C}"/>
              </a:ext>
            </a:extLst>
          </p:cNvPr>
          <p:cNvSpPr txBox="1"/>
          <p:nvPr/>
        </p:nvSpPr>
        <p:spPr>
          <a:xfrm>
            <a:off x="6127780" y="4802933"/>
            <a:ext cx="2532126" cy="228268"/>
          </a:xfrm>
          <a:prstGeom prst="rect">
            <a:avLst/>
          </a:prstGeom>
        </p:spPr>
        <p:txBody>
          <a:bodyPr vert="horz" wrap="square" lIns="0" tIns="12700" rIns="0" bIns="0" rtlCol="0">
            <a:spAutoFit/>
          </a:bodyPr>
          <a:lstStyle/>
          <a:p>
            <a:pPr marR="5080" algn="r">
              <a:lnSpc>
                <a:spcPct val="100000"/>
              </a:lnSpc>
              <a:spcBef>
                <a:spcPts val="1725"/>
              </a:spcBef>
            </a:pPr>
            <a:r>
              <a:rPr sz="1400" spc="-5" dirty="0">
                <a:latin typeface="Calibri"/>
                <a:cs typeface="Calibri"/>
              </a:rPr>
              <a:t>Source:</a:t>
            </a:r>
            <a:r>
              <a:rPr sz="1400" spc="-80" dirty="0">
                <a:latin typeface="Calibri"/>
                <a:cs typeface="Calibri"/>
              </a:rPr>
              <a:t> </a:t>
            </a:r>
            <a:r>
              <a:rPr lang="en-US" sz="1400" spc="-20" dirty="0">
                <a:latin typeface="Calibri"/>
                <a:cs typeface="Calibri"/>
              </a:rPr>
              <a:t>Strategy Analytics</a:t>
            </a:r>
            <a:endParaRPr sz="1400" dirty="0">
              <a:latin typeface="Calibri"/>
              <a:cs typeface="Calibri"/>
            </a:endParaRPr>
          </a:p>
        </p:txBody>
      </p:sp>
    </p:spTree>
    <p:extLst>
      <p:ext uri="{BB962C8B-B14F-4D97-AF65-F5344CB8AC3E}">
        <p14:creationId xmlns:p14="http://schemas.microsoft.com/office/powerpoint/2010/main" val="133539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pic>
        <p:nvPicPr>
          <p:cNvPr id="724" name="Google Shape;724;p78"/>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06159" y="1108562"/>
            <a:ext cx="8673486" cy="3635259"/>
          </a:xfrm>
          <a:prstGeom prst="rect">
            <a:avLst/>
          </a:prstGeom>
          <a:noFill/>
          <a:ln>
            <a:noFill/>
          </a:ln>
        </p:spPr>
      </p:pic>
      <p:sp>
        <p:nvSpPr>
          <p:cNvPr id="722" name="Google Shape;722;p78"/>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latin typeface="Open Sans SemiBold" panose="020B0604020202020204" charset="0"/>
                <a:ea typeface="Open Sans SemiBold" panose="020B0604020202020204" charset="0"/>
                <a:cs typeface="Open Sans SemiBold" panose="020B0604020202020204" charset="0"/>
              </a:rPr>
              <a:t>Rapid RISC-V growth led by industrial</a:t>
            </a:r>
          </a:p>
        </p:txBody>
      </p:sp>
      <p:sp>
        <p:nvSpPr>
          <p:cNvPr id="723" name="Google Shape;723;p78"/>
          <p:cNvSpPr txBox="1">
            <a:spLocks noGrp="1"/>
          </p:cNvSpPr>
          <p:nvPr>
            <p:ph type="body" idx="1"/>
          </p:nvPr>
        </p:nvSpPr>
        <p:spPr>
          <a:xfrm>
            <a:off x="1563543" y="1930737"/>
            <a:ext cx="2821205" cy="1700867"/>
          </a:xfrm>
          <a:prstGeom prst="rect">
            <a:avLst/>
          </a:prstGeom>
          <a:solidFill>
            <a:schemeClr val="bg1"/>
          </a:solidFill>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Font typeface="Arial"/>
              <a:buNone/>
            </a:pPr>
            <a:r>
              <a:rPr lang="en" sz="1600" u="sng" dirty="0">
                <a:solidFill>
                  <a:schemeClr val="accent3"/>
                </a:solidFill>
                <a:latin typeface="Calibri" panose="020F0502020204030204" pitchFamily="34" charset="0"/>
                <a:ea typeface="Calibri"/>
                <a:cs typeface="Calibri" panose="020F0502020204030204" pitchFamily="34" charset="0"/>
                <a:sym typeface="Calibri"/>
                <a:hlinkClick r:id="rId4">
                  <a:extLst>
                    <a:ext uri="{A12FA001-AC4F-418D-AE19-62706E023703}">
                      <ahyp:hlinkClr xmlns:ahyp="http://schemas.microsoft.com/office/drawing/2018/hyperlinkcolor" val="tx"/>
                    </a:ext>
                  </a:extLst>
                </a:hlinkClick>
              </a:rPr>
              <a:t>Semico Research</a:t>
            </a:r>
            <a:r>
              <a:rPr lang="en" sz="1600" dirty="0">
                <a:solidFill>
                  <a:schemeClr val="accent3"/>
                </a:solidFill>
                <a:latin typeface="Calibri" panose="020F0502020204030204" pitchFamily="34" charset="0"/>
                <a:ea typeface="Calibri"/>
                <a:cs typeface="Calibri" panose="020F0502020204030204" pitchFamily="34" charset="0"/>
                <a:sym typeface="Calibri"/>
              </a:rPr>
              <a:t> predicts the market will consume 62.4 billion RISC-V CPU cores by 2025, a </a:t>
            </a:r>
            <a:r>
              <a:rPr lang="en-US" sz="1600" dirty="0">
                <a:solidFill>
                  <a:schemeClr val="accent3"/>
                </a:solidFill>
                <a:latin typeface="Calibri" panose="020F0502020204030204" pitchFamily="34" charset="0"/>
                <a:cs typeface="Calibri" panose="020F0502020204030204" pitchFamily="34" charset="0"/>
              </a:rPr>
              <a:t>146.2% CAGR 2018-2025. T</a:t>
            </a:r>
            <a:r>
              <a:rPr lang="en" sz="1600" dirty="0">
                <a:solidFill>
                  <a:schemeClr val="accent3"/>
                </a:solidFill>
                <a:latin typeface="Calibri" panose="020F0502020204030204" pitchFamily="34" charset="0"/>
                <a:ea typeface="Calibri"/>
                <a:cs typeface="Calibri" panose="020F0502020204030204" pitchFamily="34" charset="0"/>
                <a:sym typeface="Calibri"/>
              </a:rPr>
              <a:t>he industrial sector to lead with 16.7 billion cores. </a:t>
            </a:r>
            <a:endParaRPr sz="1600" dirty="0">
              <a:solidFill>
                <a:schemeClr val="accent3"/>
              </a:solidFill>
              <a:latin typeface="Calibri" panose="020F0502020204030204" pitchFamily="34" charset="0"/>
              <a:cs typeface="Calibri" panose="020F0502020204030204" pitchFamily="34" charset="0"/>
            </a:endParaRPr>
          </a:p>
        </p:txBody>
      </p:sp>
      <p:sp>
        <p:nvSpPr>
          <p:cNvPr id="4" name="Arrow: Pentagon 3">
            <a:extLst>
              <a:ext uri="{FF2B5EF4-FFF2-40B4-BE49-F238E27FC236}">
                <a16:creationId xmlns:a16="http://schemas.microsoft.com/office/drawing/2014/main" id="{52DB646D-D021-4895-A7E2-9A0DE7A5DCAC}"/>
              </a:ext>
            </a:extLst>
          </p:cNvPr>
          <p:cNvSpPr/>
          <p:nvPr/>
        </p:nvSpPr>
        <p:spPr>
          <a:xfrm>
            <a:off x="4962028" y="1439241"/>
            <a:ext cx="3512107" cy="491496"/>
          </a:xfrm>
          <a:prstGeom prst="homePlate">
            <a:avLst>
              <a:gd name="adj" fmla="val 1461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sz="1800" b="1" dirty="0">
                <a:latin typeface="Calibri"/>
                <a:ea typeface="Calibri"/>
                <a:cs typeface="Calibri"/>
                <a:sym typeface="Calibri"/>
              </a:rPr>
              <a:t>62.4 billion RISC-V CPU cores </a:t>
            </a:r>
            <a:br>
              <a:rPr lang="en" sz="1800" b="1" dirty="0">
                <a:latin typeface="Calibri"/>
                <a:ea typeface="Calibri"/>
                <a:cs typeface="Calibri"/>
                <a:sym typeface="Calibri"/>
              </a:rPr>
            </a:br>
            <a:r>
              <a:rPr lang="en" b="1" dirty="0">
                <a:latin typeface="Calibri"/>
                <a:ea typeface="Calibri"/>
                <a:cs typeface="Calibri"/>
                <a:sym typeface="Calibri"/>
              </a:rPr>
              <a:t>by 2025</a:t>
            </a:r>
            <a:endParaRPr lang="en-US" sz="1800" b="1" dirty="0"/>
          </a:p>
        </p:txBody>
      </p:sp>
      <p:sp>
        <p:nvSpPr>
          <p:cNvPr id="7" name="object 3">
            <a:extLst>
              <a:ext uri="{FF2B5EF4-FFF2-40B4-BE49-F238E27FC236}">
                <a16:creationId xmlns:a16="http://schemas.microsoft.com/office/drawing/2014/main" id="{8FCCF369-C84C-4030-9494-6831F0560F6D}"/>
              </a:ext>
            </a:extLst>
          </p:cNvPr>
          <p:cNvSpPr txBox="1"/>
          <p:nvPr/>
        </p:nvSpPr>
        <p:spPr>
          <a:xfrm>
            <a:off x="6127780" y="4802933"/>
            <a:ext cx="2532126" cy="228268"/>
          </a:xfrm>
          <a:prstGeom prst="rect">
            <a:avLst/>
          </a:prstGeom>
        </p:spPr>
        <p:txBody>
          <a:bodyPr vert="horz" wrap="square" lIns="0" tIns="12700" rIns="0" bIns="0" rtlCol="0">
            <a:spAutoFit/>
          </a:bodyPr>
          <a:lstStyle/>
          <a:p>
            <a:pPr marR="5080" algn="r">
              <a:lnSpc>
                <a:spcPct val="100000"/>
              </a:lnSpc>
              <a:spcBef>
                <a:spcPts val="1725"/>
              </a:spcBef>
            </a:pPr>
            <a:r>
              <a:rPr sz="1400" spc="-5" dirty="0">
                <a:latin typeface="Calibri"/>
                <a:cs typeface="Calibri"/>
              </a:rPr>
              <a:t>Source:</a:t>
            </a:r>
            <a:r>
              <a:rPr sz="1400" spc="-80" dirty="0">
                <a:latin typeface="Calibri"/>
                <a:cs typeface="Calibri"/>
              </a:rPr>
              <a:t> </a:t>
            </a:r>
            <a:r>
              <a:rPr lang="en-US" sz="1400" spc="-20" dirty="0" err="1">
                <a:latin typeface="Calibri"/>
                <a:cs typeface="Calibri"/>
              </a:rPr>
              <a:t>Semico</a:t>
            </a:r>
            <a:r>
              <a:rPr lang="en-US" sz="1400" spc="-20" dirty="0">
                <a:latin typeface="Calibri"/>
                <a:cs typeface="Calibri"/>
              </a:rPr>
              <a:t> Research Corp</a:t>
            </a:r>
            <a:endParaRPr sz="14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61FCA2-79A4-4EC9-8E8D-FF86FC1846A5}"/>
              </a:ext>
            </a:extLst>
          </p:cNvPr>
          <p:cNvPicPr>
            <a:picLocks noChangeAspect="1"/>
          </p:cNvPicPr>
          <p:nvPr/>
        </p:nvPicPr>
        <p:blipFill>
          <a:blip r:embed="rId3"/>
          <a:stretch>
            <a:fillRect/>
          </a:stretch>
        </p:blipFill>
        <p:spPr>
          <a:xfrm>
            <a:off x="190832" y="631008"/>
            <a:ext cx="8064130" cy="4117262"/>
          </a:xfrm>
          <a:prstGeom prst="rect">
            <a:avLst/>
          </a:prstGeom>
        </p:spPr>
      </p:pic>
      <p:sp>
        <p:nvSpPr>
          <p:cNvPr id="2" name="Title 1">
            <a:extLst>
              <a:ext uri="{FF2B5EF4-FFF2-40B4-BE49-F238E27FC236}">
                <a16:creationId xmlns:a16="http://schemas.microsoft.com/office/drawing/2014/main" id="{29E34339-7640-441C-A07B-73BF59BE68D9}"/>
              </a:ext>
            </a:extLst>
          </p:cNvPr>
          <p:cNvSpPr>
            <a:spLocks noGrp="1"/>
          </p:cNvSpPr>
          <p:nvPr>
            <p:ph type="title"/>
          </p:nvPr>
        </p:nvSpPr>
        <p:spPr>
          <a:xfrm>
            <a:off x="247018" y="216425"/>
            <a:ext cx="8585282" cy="747900"/>
          </a:xfrm>
        </p:spPr>
        <p:txBody>
          <a:bodyPr/>
          <a:lstStyle/>
          <a:p>
            <a:r>
              <a:rPr lang="en-US" sz="2800" dirty="0"/>
              <a:t>Nearly a quarter of designs incorporate RISC-V</a:t>
            </a:r>
          </a:p>
        </p:txBody>
      </p:sp>
      <p:sp>
        <p:nvSpPr>
          <p:cNvPr id="3" name="Text Placeholder 2">
            <a:extLst>
              <a:ext uri="{FF2B5EF4-FFF2-40B4-BE49-F238E27FC236}">
                <a16:creationId xmlns:a16="http://schemas.microsoft.com/office/drawing/2014/main" id="{5F7A2340-E368-4514-A82F-1029898322D1}"/>
              </a:ext>
            </a:extLst>
          </p:cNvPr>
          <p:cNvSpPr>
            <a:spLocks noGrp="1"/>
          </p:cNvSpPr>
          <p:nvPr>
            <p:ph type="body" idx="1"/>
          </p:nvPr>
        </p:nvSpPr>
        <p:spPr>
          <a:xfrm>
            <a:off x="5092810" y="2003730"/>
            <a:ext cx="3791173" cy="1777116"/>
          </a:xfrm>
          <a:solidFill>
            <a:schemeClr val="bg1"/>
          </a:solidFill>
        </p:spPr>
        <p:txBody>
          <a:bodyPr/>
          <a:lstStyle/>
          <a:p>
            <a:pPr marL="114300" indent="0" algn="ctr">
              <a:buNone/>
            </a:pPr>
            <a:r>
              <a:rPr lang="en-US" dirty="0">
                <a:solidFill>
                  <a:schemeClr val="accent5"/>
                </a:solidFill>
              </a:rPr>
              <a:t>Wilson Research Group/Siemens found that </a:t>
            </a:r>
            <a:r>
              <a:rPr lang="en-US" b="1" dirty="0">
                <a:solidFill>
                  <a:schemeClr val="accent5"/>
                </a:solidFill>
              </a:rPr>
              <a:t>23% of ASIC and FPGA projects incorporated RISC-V </a:t>
            </a:r>
            <a:r>
              <a:rPr lang="en-US" dirty="0">
                <a:solidFill>
                  <a:schemeClr val="accent5"/>
                </a:solidFill>
              </a:rPr>
              <a:t>in at least one processor in a double-blind 2020 study.</a:t>
            </a:r>
          </a:p>
        </p:txBody>
      </p:sp>
    </p:spTree>
    <p:extLst>
      <p:ext uri="{BB962C8B-B14F-4D97-AF65-F5344CB8AC3E}">
        <p14:creationId xmlns:p14="http://schemas.microsoft.com/office/powerpoint/2010/main" val="3887695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71DD588A-DA95-46C7-AA1E-AC9C79975BEA}"/>
              </a:ext>
            </a:extLst>
          </p:cNvPr>
          <p:cNvSpPr txBox="1"/>
          <p:nvPr/>
        </p:nvSpPr>
        <p:spPr>
          <a:xfrm>
            <a:off x="6941956" y="4802933"/>
            <a:ext cx="1717950" cy="228268"/>
          </a:xfrm>
          <a:prstGeom prst="rect">
            <a:avLst/>
          </a:prstGeom>
        </p:spPr>
        <p:txBody>
          <a:bodyPr vert="horz" wrap="square" lIns="0" tIns="12700" rIns="0" bIns="0" rtlCol="0">
            <a:spAutoFit/>
          </a:bodyPr>
          <a:lstStyle/>
          <a:p>
            <a:pPr marR="5080" algn="r">
              <a:lnSpc>
                <a:spcPct val="100000"/>
              </a:lnSpc>
              <a:spcBef>
                <a:spcPts val="1725"/>
              </a:spcBef>
            </a:pPr>
            <a:r>
              <a:rPr sz="1400" spc="-5" dirty="0">
                <a:latin typeface="Calibri"/>
                <a:cs typeface="Calibri"/>
              </a:rPr>
              <a:t>Source:</a:t>
            </a:r>
            <a:r>
              <a:rPr sz="1400" spc="-80" dirty="0">
                <a:latin typeface="Calibri"/>
                <a:cs typeface="Calibri"/>
              </a:rPr>
              <a:t> </a:t>
            </a:r>
            <a:r>
              <a:rPr sz="1400" spc="-20" dirty="0">
                <a:latin typeface="Calibri"/>
                <a:cs typeface="Calibri"/>
              </a:rPr>
              <a:t>Tractica</a:t>
            </a:r>
            <a:endParaRPr sz="1400" dirty="0">
              <a:latin typeface="Calibri"/>
              <a:cs typeface="Calibri"/>
            </a:endParaRPr>
          </a:p>
        </p:txBody>
      </p:sp>
      <p:sp>
        <p:nvSpPr>
          <p:cNvPr id="13" name="object 4">
            <a:extLst>
              <a:ext uri="{FF2B5EF4-FFF2-40B4-BE49-F238E27FC236}">
                <a16:creationId xmlns:a16="http://schemas.microsoft.com/office/drawing/2014/main" id="{E2DCB70B-1EDF-4B03-B425-DC596464E458}"/>
              </a:ext>
            </a:extLst>
          </p:cNvPr>
          <p:cNvSpPr/>
          <p:nvPr/>
        </p:nvSpPr>
        <p:spPr>
          <a:xfrm>
            <a:off x="3141896" y="1191272"/>
            <a:ext cx="5724752" cy="3423581"/>
          </a:xfrm>
          <a:prstGeom prst="rect">
            <a:avLst/>
          </a:prstGeom>
          <a:blipFill>
            <a:blip r:embed="rId3"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5" name="Text Placeholder 14">
            <a:extLst>
              <a:ext uri="{FF2B5EF4-FFF2-40B4-BE49-F238E27FC236}">
                <a16:creationId xmlns:a16="http://schemas.microsoft.com/office/drawing/2014/main" id="{3F02AC77-D0BB-4C17-AEA7-2C78B9991B74}"/>
              </a:ext>
            </a:extLst>
          </p:cNvPr>
          <p:cNvSpPr>
            <a:spLocks noGrp="1"/>
          </p:cNvSpPr>
          <p:nvPr>
            <p:ph type="body" idx="1"/>
          </p:nvPr>
        </p:nvSpPr>
        <p:spPr>
          <a:xfrm>
            <a:off x="398113" y="1644360"/>
            <a:ext cx="2869459" cy="1891898"/>
          </a:xfrm>
          <a:solidFill>
            <a:srgbClr val="FFFFFF"/>
          </a:solidFill>
        </p:spPr>
        <p:txBody>
          <a:bodyPr lIns="0" tIns="0" rIns="0" bIns="0"/>
          <a:lstStyle/>
          <a:p>
            <a:pPr marL="114300" marR="466090" indent="0" algn="ctr">
              <a:lnSpc>
                <a:spcPct val="100000"/>
              </a:lnSpc>
              <a:spcBef>
                <a:spcPts val="100"/>
              </a:spcBef>
              <a:buNone/>
            </a:pPr>
            <a:r>
              <a:rPr lang="en-US" sz="2000" spc="-55" dirty="0">
                <a:solidFill>
                  <a:schemeClr val="accent2">
                    <a:lumMod val="75000"/>
                    <a:lumOff val="25000"/>
                  </a:schemeClr>
                </a:solidFill>
                <a:latin typeface="Calibri"/>
                <a:cs typeface="Calibri"/>
              </a:rPr>
              <a:t>The total </a:t>
            </a:r>
            <a:r>
              <a:rPr lang="en-US" sz="2000" spc="-15" dirty="0">
                <a:solidFill>
                  <a:schemeClr val="accent2">
                    <a:lumMod val="75000"/>
                    <a:lumOff val="25000"/>
                  </a:schemeClr>
                </a:solidFill>
                <a:latin typeface="Calibri"/>
                <a:cs typeface="Calibri"/>
              </a:rPr>
              <a:t>market </a:t>
            </a:r>
            <a:r>
              <a:rPr lang="en-US" sz="2000" spc="-20" dirty="0">
                <a:solidFill>
                  <a:schemeClr val="accent2">
                    <a:lumMod val="75000"/>
                    <a:lumOff val="25000"/>
                  </a:schemeClr>
                </a:solidFill>
                <a:latin typeface="Calibri"/>
                <a:cs typeface="Calibri"/>
              </a:rPr>
              <a:t>for </a:t>
            </a:r>
            <a:r>
              <a:rPr lang="en-US" sz="2000" dirty="0">
                <a:solidFill>
                  <a:schemeClr val="accent2">
                    <a:lumMod val="75000"/>
                    <a:lumOff val="25000"/>
                  </a:schemeClr>
                </a:solidFill>
                <a:latin typeface="Calibri"/>
                <a:cs typeface="Calibri"/>
              </a:rPr>
              <a:t>RISC-V </a:t>
            </a:r>
            <a:r>
              <a:rPr lang="en-US" sz="2000" spc="-10" dirty="0">
                <a:solidFill>
                  <a:schemeClr val="accent2">
                    <a:lumMod val="75000"/>
                    <a:lumOff val="25000"/>
                  </a:schemeClr>
                </a:solidFill>
                <a:latin typeface="Calibri"/>
                <a:cs typeface="Calibri"/>
              </a:rPr>
              <a:t>IP </a:t>
            </a:r>
            <a:r>
              <a:rPr lang="en-US" sz="2000" dirty="0">
                <a:solidFill>
                  <a:schemeClr val="accent2">
                    <a:lumMod val="75000"/>
                    <a:lumOff val="25000"/>
                  </a:schemeClr>
                </a:solidFill>
                <a:latin typeface="Calibri"/>
                <a:cs typeface="Calibri"/>
              </a:rPr>
              <a:t>and </a:t>
            </a:r>
            <a:r>
              <a:rPr lang="en-US" sz="2000" spc="-15" dirty="0">
                <a:solidFill>
                  <a:schemeClr val="accent2">
                    <a:lumMod val="75000"/>
                    <a:lumOff val="25000"/>
                  </a:schemeClr>
                </a:solidFill>
                <a:latin typeface="Calibri"/>
                <a:cs typeface="Calibri"/>
              </a:rPr>
              <a:t>Software </a:t>
            </a:r>
            <a:r>
              <a:rPr lang="en-US" sz="2000" dirty="0">
                <a:solidFill>
                  <a:schemeClr val="accent2">
                    <a:lumMod val="75000"/>
                    <a:lumOff val="25000"/>
                  </a:schemeClr>
                </a:solidFill>
                <a:latin typeface="Calibri"/>
                <a:cs typeface="Calibri"/>
              </a:rPr>
              <a:t>is </a:t>
            </a:r>
            <a:r>
              <a:rPr lang="en-US" sz="2000" spc="-10" dirty="0">
                <a:solidFill>
                  <a:schemeClr val="accent2">
                    <a:lumMod val="75000"/>
                    <a:lumOff val="25000"/>
                  </a:schemeClr>
                </a:solidFill>
                <a:latin typeface="Calibri"/>
                <a:cs typeface="Calibri"/>
              </a:rPr>
              <a:t>expected </a:t>
            </a:r>
            <a:r>
              <a:rPr lang="en-US" sz="2000" spc="-15" dirty="0">
                <a:solidFill>
                  <a:schemeClr val="accent2">
                    <a:lumMod val="75000"/>
                    <a:lumOff val="25000"/>
                  </a:schemeClr>
                </a:solidFill>
                <a:latin typeface="Calibri"/>
                <a:cs typeface="Calibri"/>
              </a:rPr>
              <a:t>to</a:t>
            </a:r>
            <a:r>
              <a:rPr lang="en-US" sz="2000" spc="20" dirty="0">
                <a:solidFill>
                  <a:schemeClr val="accent2">
                    <a:lumMod val="75000"/>
                    <a:lumOff val="25000"/>
                  </a:schemeClr>
                </a:solidFill>
                <a:latin typeface="Calibri"/>
                <a:cs typeface="Calibri"/>
              </a:rPr>
              <a:t> grow to </a:t>
            </a:r>
            <a:r>
              <a:rPr lang="en-US" sz="2000" spc="-10" dirty="0">
                <a:solidFill>
                  <a:schemeClr val="accent2">
                    <a:lumMod val="75000"/>
                    <a:lumOff val="25000"/>
                  </a:schemeClr>
                </a:solidFill>
                <a:latin typeface="Calibri"/>
                <a:cs typeface="Calibri"/>
              </a:rPr>
              <a:t>$1.07 </a:t>
            </a:r>
            <a:r>
              <a:rPr lang="en-US" sz="2000" spc="-5" dirty="0">
                <a:solidFill>
                  <a:schemeClr val="accent2">
                    <a:lumMod val="75000"/>
                    <a:lumOff val="25000"/>
                  </a:schemeClr>
                </a:solidFill>
                <a:latin typeface="Calibri"/>
                <a:cs typeface="Calibri"/>
              </a:rPr>
              <a:t>billion </a:t>
            </a:r>
            <a:r>
              <a:rPr lang="en-US" sz="2000" spc="-10" dirty="0">
                <a:solidFill>
                  <a:schemeClr val="accent2">
                    <a:lumMod val="75000"/>
                    <a:lumOff val="25000"/>
                  </a:schemeClr>
                </a:solidFill>
                <a:latin typeface="Calibri"/>
                <a:cs typeface="Calibri"/>
              </a:rPr>
              <a:t>by </a:t>
            </a:r>
            <a:r>
              <a:rPr lang="en-US" sz="2000" spc="-5" dirty="0">
                <a:solidFill>
                  <a:schemeClr val="accent2">
                    <a:lumMod val="75000"/>
                    <a:lumOff val="25000"/>
                  </a:schemeClr>
                </a:solidFill>
                <a:latin typeface="Calibri"/>
                <a:cs typeface="Calibri"/>
              </a:rPr>
              <a:t>2025 </a:t>
            </a:r>
            <a:r>
              <a:rPr lang="en-US" sz="2000" spc="-15" dirty="0">
                <a:solidFill>
                  <a:schemeClr val="accent2">
                    <a:lumMod val="75000"/>
                    <a:lumOff val="25000"/>
                  </a:schemeClr>
                </a:solidFill>
                <a:latin typeface="Calibri"/>
                <a:cs typeface="Calibri"/>
              </a:rPr>
              <a:t>at </a:t>
            </a:r>
            <a:r>
              <a:rPr lang="en-US" sz="2000" dirty="0">
                <a:solidFill>
                  <a:schemeClr val="accent2">
                    <a:lumMod val="75000"/>
                    <a:lumOff val="25000"/>
                  </a:schemeClr>
                </a:solidFill>
                <a:latin typeface="Calibri"/>
                <a:cs typeface="Calibri"/>
              </a:rPr>
              <a:t>a </a:t>
            </a:r>
            <a:r>
              <a:rPr lang="en-US" sz="2000" spc="-5" dirty="0">
                <a:solidFill>
                  <a:schemeClr val="accent2">
                    <a:lumMod val="75000"/>
                    <a:lumOff val="25000"/>
                  </a:schemeClr>
                </a:solidFill>
                <a:latin typeface="Calibri"/>
                <a:cs typeface="Calibri"/>
              </a:rPr>
              <a:t>CAGR of</a:t>
            </a:r>
            <a:r>
              <a:rPr lang="en-US" sz="2000" spc="-65" dirty="0">
                <a:solidFill>
                  <a:schemeClr val="accent2">
                    <a:lumMod val="75000"/>
                    <a:lumOff val="25000"/>
                  </a:schemeClr>
                </a:solidFill>
                <a:latin typeface="Calibri"/>
                <a:cs typeface="Calibri"/>
              </a:rPr>
              <a:t> </a:t>
            </a:r>
            <a:r>
              <a:rPr lang="en-US" sz="2000" spc="-10" dirty="0">
                <a:solidFill>
                  <a:schemeClr val="accent2">
                    <a:lumMod val="75000"/>
                    <a:lumOff val="25000"/>
                  </a:schemeClr>
                </a:solidFill>
                <a:latin typeface="Calibri"/>
                <a:cs typeface="Calibri"/>
              </a:rPr>
              <a:t>54.1%</a:t>
            </a:r>
            <a:endParaRPr lang="en-US" sz="2000" dirty="0">
              <a:solidFill>
                <a:schemeClr val="accent2">
                  <a:lumMod val="75000"/>
                  <a:lumOff val="25000"/>
                </a:schemeClr>
              </a:solidFill>
            </a:endParaRPr>
          </a:p>
        </p:txBody>
      </p:sp>
      <p:sp>
        <p:nvSpPr>
          <p:cNvPr id="2" name="Title 1">
            <a:extLst>
              <a:ext uri="{FF2B5EF4-FFF2-40B4-BE49-F238E27FC236}">
                <a16:creationId xmlns:a16="http://schemas.microsoft.com/office/drawing/2014/main" id="{A0BEA394-92BA-4770-9F9A-4EBA08156A03}"/>
              </a:ext>
            </a:extLst>
          </p:cNvPr>
          <p:cNvSpPr>
            <a:spLocks noGrp="1"/>
          </p:cNvSpPr>
          <p:nvPr>
            <p:ph type="title"/>
          </p:nvPr>
        </p:nvSpPr>
        <p:spPr/>
        <p:txBody>
          <a:bodyPr/>
          <a:lstStyle/>
          <a:p>
            <a:r>
              <a:rPr lang="en-US" sz="2800" dirty="0">
                <a:latin typeface="Open Sans SemiBold" panose="020B0604020202020204" charset="0"/>
                <a:ea typeface="Open Sans SemiBold" panose="020B0604020202020204" charset="0"/>
                <a:cs typeface="Open Sans SemiBold" panose="020B0604020202020204" charset="0"/>
              </a:rPr>
              <a:t>RISC-V IP, SW, and Tools build momentum</a:t>
            </a:r>
          </a:p>
        </p:txBody>
      </p:sp>
    </p:spTree>
    <p:extLst>
      <p:ext uri="{BB962C8B-B14F-4D97-AF65-F5344CB8AC3E}">
        <p14:creationId xmlns:p14="http://schemas.microsoft.com/office/powerpoint/2010/main" val="259778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3"/>
          <p:cNvSpPr txBox="1">
            <a:spLocks noGrp="1"/>
          </p:cNvSpPr>
          <p:nvPr>
            <p:ph type="title"/>
          </p:nvPr>
        </p:nvSpPr>
        <p:spPr>
          <a:xfrm>
            <a:off x="6329897" y="566764"/>
            <a:ext cx="2677800" cy="4006040"/>
          </a:xfrm>
          <a:prstGeom prst="rect">
            <a:avLst/>
          </a:prstGeom>
          <a:noFill/>
          <a:ln>
            <a:noFill/>
          </a:ln>
        </p:spPr>
        <p:txBody>
          <a:bodyPr spcFirstLastPara="1" wrap="square" lIns="67850" tIns="33350" rIns="67850" bIns="33350" anchor="ctr" anchorCtr="0">
            <a:noAutofit/>
          </a:bodyPr>
          <a:lstStyle/>
          <a:p>
            <a:pPr marL="0" lvl="0" indent="0" algn="r" rtl="0">
              <a:lnSpc>
                <a:spcPct val="95000"/>
              </a:lnSpc>
              <a:spcBef>
                <a:spcPts val="0"/>
              </a:spcBef>
              <a:spcAft>
                <a:spcPts val="0"/>
              </a:spcAft>
              <a:buSzPts val="2000"/>
              <a:buNone/>
            </a:pPr>
            <a:r>
              <a:rPr lang="en" sz="3600" b="1" dirty="0">
                <a:solidFill>
                  <a:schemeClr val="dk2"/>
                </a:solidFill>
                <a:latin typeface="Open Sans"/>
                <a:ea typeface="Open Sans"/>
                <a:cs typeface="Open Sans"/>
                <a:sym typeface="Open Sans"/>
              </a:rPr>
              <a:t>RISC-V adoption spans industries and workloads</a:t>
            </a:r>
            <a:endParaRPr sz="2800" dirty="0">
              <a:solidFill>
                <a:schemeClr val="dk2"/>
              </a:solidFill>
            </a:endParaRPr>
          </a:p>
        </p:txBody>
      </p:sp>
      <p:grpSp>
        <p:nvGrpSpPr>
          <p:cNvPr id="479" name="Google Shape;479;p63"/>
          <p:cNvGrpSpPr/>
          <p:nvPr/>
        </p:nvGrpSpPr>
        <p:grpSpPr>
          <a:xfrm>
            <a:off x="3513029" y="719164"/>
            <a:ext cx="210208" cy="370957"/>
            <a:chOff x="6062844" y="2030037"/>
            <a:chExt cx="280278" cy="494609"/>
          </a:xfrm>
        </p:grpSpPr>
        <p:sp>
          <p:nvSpPr>
            <p:cNvPr id="480" name="Google Shape;480;p63"/>
            <p:cNvSpPr/>
            <p:nvPr/>
          </p:nvSpPr>
          <p:spPr>
            <a:xfrm>
              <a:off x="6062844" y="2030037"/>
              <a:ext cx="280278" cy="494609"/>
            </a:xfrm>
            <a:custGeom>
              <a:avLst/>
              <a:gdLst/>
              <a:ahLst/>
              <a:cxnLst/>
              <a:rect l="l" t="t" r="r" b="b"/>
              <a:pathLst>
                <a:path w="280278" h="494609" extrusionOk="0">
                  <a:moveTo>
                    <a:pt x="230818" y="0"/>
                  </a:moveTo>
                  <a:lnTo>
                    <a:pt x="49460" y="0"/>
                  </a:lnTo>
                  <a:cubicBezTo>
                    <a:pt x="22155" y="26"/>
                    <a:pt x="26" y="22155"/>
                    <a:pt x="0" y="49460"/>
                  </a:cubicBezTo>
                  <a:lnTo>
                    <a:pt x="0" y="445149"/>
                  </a:lnTo>
                  <a:cubicBezTo>
                    <a:pt x="26" y="472454"/>
                    <a:pt x="22155" y="494583"/>
                    <a:pt x="49460" y="494609"/>
                  </a:cubicBezTo>
                  <a:lnTo>
                    <a:pt x="230818" y="494609"/>
                  </a:lnTo>
                  <a:cubicBezTo>
                    <a:pt x="258123" y="494583"/>
                    <a:pt x="280251" y="472454"/>
                    <a:pt x="280278" y="445149"/>
                  </a:cubicBezTo>
                  <a:lnTo>
                    <a:pt x="280278" y="49460"/>
                  </a:lnTo>
                  <a:cubicBezTo>
                    <a:pt x="280251" y="22155"/>
                    <a:pt x="258123" y="26"/>
                    <a:pt x="230818" y="0"/>
                  </a:cubicBezTo>
                  <a:close/>
                  <a:moveTo>
                    <a:pt x="263791" y="445149"/>
                  </a:moveTo>
                  <a:cubicBezTo>
                    <a:pt x="263791" y="463360"/>
                    <a:pt x="249029" y="478123"/>
                    <a:pt x="230818" y="478123"/>
                  </a:cubicBezTo>
                  <a:lnTo>
                    <a:pt x="49460" y="478123"/>
                  </a:lnTo>
                  <a:cubicBezTo>
                    <a:pt x="31249" y="478123"/>
                    <a:pt x="16487" y="463360"/>
                    <a:pt x="16487" y="445149"/>
                  </a:cubicBezTo>
                  <a:lnTo>
                    <a:pt x="16487" y="395689"/>
                  </a:lnTo>
                  <a:lnTo>
                    <a:pt x="263791" y="395689"/>
                  </a:lnTo>
                  <a:close/>
                  <a:moveTo>
                    <a:pt x="263791" y="379202"/>
                  </a:moveTo>
                  <a:lnTo>
                    <a:pt x="16487" y="379202"/>
                  </a:lnTo>
                  <a:lnTo>
                    <a:pt x="16487" y="74192"/>
                  </a:lnTo>
                  <a:lnTo>
                    <a:pt x="263791" y="74192"/>
                  </a:lnTo>
                  <a:close/>
                  <a:moveTo>
                    <a:pt x="263791" y="57705"/>
                  </a:moveTo>
                  <a:lnTo>
                    <a:pt x="16487" y="57705"/>
                  </a:lnTo>
                  <a:lnTo>
                    <a:pt x="16487" y="49460"/>
                  </a:lnTo>
                  <a:cubicBezTo>
                    <a:pt x="16487" y="31249"/>
                    <a:pt x="31249" y="16487"/>
                    <a:pt x="49460" y="16487"/>
                  </a:cubicBezTo>
                  <a:lnTo>
                    <a:pt x="230818" y="16487"/>
                  </a:lnTo>
                  <a:cubicBezTo>
                    <a:pt x="249029" y="16487"/>
                    <a:pt x="263791" y="31249"/>
                    <a:pt x="263791" y="4946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sp>
          <p:nvSpPr>
            <p:cNvPr id="481" name="Google Shape;481;p63"/>
            <p:cNvSpPr/>
            <p:nvPr/>
          </p:nvSpPr>
          <p:spPr>
            <a:xfrm>
              <a:off x="6178251" y="2442212"/>
              <a:ext cx="49463" cy="49459"/>
            </a:xfrm>
            <a:custGeom>
              <a:avLst/>
              <a:gdLst/>
              <a:ahLst/>
              <a:cxnLst/>
              <a:rect l="l" t="t" r="r" b="b"/>
              <a:pathLst>
                <a:path w="49463" h="49459" extrusionOk="0">
                  <a:moveTo>
                    <a:pt x="24731" y="49460"/>
                  </a:moveTo>
                  <a:cubicBezTo>
                    <a:pt x="38392" y="49460"/>
                    <a:pt x="49464" y="38388"/>
                    <a:pt x="49464" y="24729"/>
                  </a:cubicBezTo>
                  <a:cubicBezTo>
                    <a:pt x="49464" y="11072"/>
                    <a:pt x="38392" y="0"/>
                    <a:pt x="24731" y="0"/>
                  </a:cubicBezTo>
                  <a:cubicBezTo>
                    <a:pt x="11076" y="0"/>
                    <a:pt x="0" y="11072"/>
                    <a:pt x="0" y="24729"/>
                  </a:cubicBezTo>
                  <a:cubicBezTo>
                    <a:pt x="0" y="38388"/>
                    <a:pt x="11076" y="49460"/>
                    <a:pt x="24731" y="49460"/>
                  </a:cubicBezTo>
                  <a:close/>
                  <a:moveTo>
                    <a:pt x="24731" y="16486"/>
                  </a:moveTo>
                  <a:cubicBezTo>
                    <a:pt x="29286" y="16486"/>
                    <a:pt x="32977" y="20178"/>
                    <a:pt x="32977" y="24729"/>
                  </a:cubicBezTo>
                  <a:cubicBezTo>
                    <a:pt x="32977" y="29282"/>
                    <a:pt x="29286" y="32974"/>
                    <a:pt x="24731" y="32974"/>
                  </a:cubicBezTo>
                  <a:cubicBezTo>
                    <a:pt x="20180" y="32974"/>
                    <a:pt x="16490" y="29282"/>
                    <a:pt x="16490" y="24729"/>
                  </a:cubicBezTo>
                  <a:cubicBezTo>
                    <a:pt x="16490" y="20178"/>
                    <a:pt x="20180" y="16486"/>
                    <a:pt x="24731" y="16486"/>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sp>
          <p:nvSpPr>
            <p:cNvPr id="482" name="Google Shape;482;p63"/>
            <p:cNvSpPr/>
            <p:nvPr/>
          </p:nvSpPr>
          <p:spPr>
            <a:xfrm>
              <a:off x="6181540" y="2277028"/>
              <a:ext cx="42982" cy="21696"/>
            </a:xfrm>
            <a:custGeom>
              <a:avLst/>
              <a:gdLst/>
              <a:ahLst/>
              <a:cxnLst/>
              <a:rect l="l" t="t" r="r" b="b"/>
              <a:pathLst>
                <a:path w="42982" h="21696" extrusionOk="0">
                  <a:moveTo>
                    <a:pt x="2424" y="7592"/>
                  </a:moveTo>
                  <a:cubicBezTo>
                    <a:pt x="-799" y="10807"/>
                    <a:pt x="-810" y="16027"/>
                    <a:pt x="2404" y="19252"/>
                  </a:cubicBezTo>
                  <a:cubicBezTo>
                    <a:pt x="5620" y="22479"/>
                    <a:pt x="10839" y="22486"/>
                    <a:pt x="14065" y="19271"/>
                  </a:cubicBezTo>
                  <a:cubicBezTo>
                    <a:pt x="18193" y="15392"/>
                    <a:pt x="24613" y="15347"/>
                    <a:pt x="28797" y="19166"/>
                  </a:cubicBezTo>
                  <a:cubicBezTo>
                    <a:pt x="31952" y="22449"/>
                    <a:pt x="37171" y="22551"/>
                    <a:pt x="40450" y="19396"/>
                  </a:cubicBezTo>
                  <a:cubicBezTo>
                    <a:pt x="43733" y="16241"/>
                    <a:pt x="43839" y="11022"/>
                    <a:pt x="40684" y="7740"/>
                  </a:cubicBezTo>
                  <a:cubicBezTo>
                    <a:pt x="40541" y="7592"/>
                    <a:pt x="40390" y="7449"/>
                    <a:pt x="40238" y="7313"/>
                  </a:cubicBezTo>
                  <a:cubicBezTo>
                    <a:pt x="29518" y="-2544"/>
                    <a:pt x="12997" y="-2423"/>
                    <a:pt x="2424" y="7592"/>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sp>
          <p:nvSpPr>
            <p:cNvPr id="483" name="Google Shape;483;p63"/>
            <p:cNvSpPr/>
            <p:nvPr/>
          </p:nvSpPr>
          <p:spPr>
            <a:xfrm>
              <a:off x="6154938" y="2239964"/>
              <a:ext cx="95644" cy="32948"/>
            </a:xfrm>
            <a:custGeom>
              <a:avLst/>
              <a:gdLst/>
              <a:ahLst/>
              <a:cxnLst/>
              <a:rect l="l" t="t" r="r" b="b"/>
              <a:pathLst>
                <a:path w="95644" h="32948" extrusionOk="0">
                  <a:moveTo>
                    <a:pt x="48085" y="1"/>
                  </a:moveTo>
                  <a:cubicBezTo>
                    <a:pt x="30946" y="-68"/>
                    <a:pt x="14497" y="6732"/>
                    <a:pt x="2407" y="18880"/>
                  </a:cubicBezTo>
                  <a:cubicBezTo>
                    <a:pt x="-808" y="22102"/>
                    <a:pt x="-801" y="27325"/>
                    <a:pt x="2422" y="30540"/>
                  </a:cubicBezTo>
                  <a:cubicBezTo>
                    <a:pt x="5645" y="33755"/>
                    <a:pt x="10863" y="33751"/>
                    <a:pt x="14082" y="30528"/>
                  </a:cubicBezTo>
                  <a:cubicBezTo>
                    <a:pt x="32690" y="12000"/>
                    <a:pt x="62708" y="11781"/>
                    <a:pt x="81587" y="30034"/>
                  </a:cubicBezTo>
                  <a:cubicBezTo>
                    <a:pt x="84814" y="33246"/>
                    <a:pt x="90032" y="33230"/>
                    <a:pt x="93243" y="30004"/>
                  </a:cubicBezTo>
                  <a:cubicBezTo>
                    <a:pt x="96456" y="26777"/>
                    <a:pt x="96444" y="21559"/>
                    <a:pt x="93217" y="18347"/>
                  </a:cubicBezTo>
                  <a:cubicBezTo>
                    <a:pt x="93172" y="18302"/>
                    <a:pt x="93130" y="18260"/>
                    <a:pt x="93085" y="18219"/>
                  </a:cubicBezTo>
                  <a:cubicBezTo>
                    <a:pt x="81051" y="6486"/>
                    <a:pt x="64893" y="-56"/>
                    <a:pt x="48085" y="1"/>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sp>
          <p:nvSpPr>
            <p:cNvPr id="484" name="Google Shape;484;p63"/>
            <p:cNvSpPr/>
            <p:nvPr/>
          </p:nvSpPr>
          <p:spPr>
            <a:xfrm>
              <a:off x="6128768" y="2203149"/>
              <a:ext cx="148798" cy="43830"/>
            </a:xfrm>
            <a:custGeom>
              <a:avLst/>
              <a:gdLst/>
              <a:ahLst/>
              <a:cxnLst/>
              <a:rect l="l" t="t" r="r" b="b"/>
              <a:pathLst>
                <a:path w="148798" h="43830" extrusionOk="0">
                  <a:moveTo>
                    <a:pt x="8268" y="43517"/>
                  </a:moveTo>
                  <a:cubicBezTo>
                    <a:pt x="10430" y="43517"/>
                    <a:pt x="12505" y="42660"/>
                    <a:pt x="14037" y="41136"/>
                  </a:cubicBezTo>
                  <a:cubicBezTo>
                    <a:pt x="47410" y="8268"/>
                    <a:pt x="100977" y="8234"/>
                    <a:pt x="134391" y="41060"/>
                  </a:cubicBezTo>
                  <a:cubicBezTo>
                    <a:pt x="137414" y="44464"/>
                    <a:pt x="142626" y="44774"/>
                    <a:pt x="146029" y="41751"/>
                  </a:cubicBezTo>
                  <a:cubicBezTo>
                    <a:pt x="149433" y="38728"/>
                    <a:pt x="149742" y="33517"/>
                    <a:pt x="146720" y="30113"/>
                  </a:cubicBezTo>
                  <a:cubicBezTo>
                    <a:pt x="146474" y="29838"/>
                    <a:pt x="146211" y="29581"/>
                    <a:pt x="145935" y="29339"/>
                  </a:cubicBezTo>
                  <a:cubicBezTo>
                    <a:pt x="106105" y="-9807"/>
                    <a:pt x="42237" y="-9777"/>
                    <a:pt x="2445" y="29415"/>
                  </a:cubicBezTo>
                  <a:cubicBezTo>
                    <a:pt x="-789" y="32615"/>
                    <a:pt x="-819" y="37834"/>
                    <a:pt x="2381" y="41072"/>
                  </a:cubicBezTo>
                  <a:cubicBezTo>
                    <a:pt x="3924" y="42630"/>
                    <a:pt x="6022" y="43513"/>
                    <a:pt x="8219" y="43517"/>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sp>
          <p:nvSpPr>
            <p:cNvPr id="485" name="Google Shape;485;p63"/>
            <p:cNvSpPr/>
            <p:nvPr/>
          </p:nvSpPr>
          <p:spPr>
            <a:xfrm>
              <a:off x="6244201" y="2137202"/>
              <a:ext cx="16487" cy="16486"/>
            </a:xfrm>
            <a:custGeom>
              <a:avLst/>
              <a:gdLst/>
              <a:ahLst/>
              <a:cxnLst/>
              <a:rect l="l" t="t" r="r" b="b"/>
              <a:pathLst>
                <a:path w="16487" h="16486" extrusionOk="0">
                  <a:moveTo>
                    <a:pt x="0" y="0"/>
                  </a:moveTo>
                  <a:lnTo>
                    <a:pt x="16487" y="0"/>
                  </a:lnTo>
                  <a:lnTo>
                    <a:pt x="16487" y="16486"/>
                  </a:lnTo>
                  <a:lnTo>
                    <a:pt x="0" y="16486"/>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sp>
          <p:nvSpPr>
            <p:cNvPr id="486" name="Google Shape;486;p63"/>
            <p:cNvSpPr/>
            <p:nvPr/>
          </p:nvSpPr>
          <p:spPr>
            <a:xfrm>
              <a:off x="6268929" y="2128956"/>
              <a:ext cx="16486" cy="24732"/>
            </a:xfrm>
            <a:custGeom>
              <a:avLst/>
              <a:gdLst/>
              <a:ahLst/>
              <a:cxnLst/>
              <a:rect l="l" t="t" r="r" b="b"/>
              <a:pathLst>
                <a:path w="16486" h="24732" extrusionOk="0">
                  <a:moveTo>
                    <a:pt x="0" y="0"/>
                  </a:moveTo>
                  <a:lnTo>
                    <a:pt x="16486" y="0"/>
                  </a:lnTo>
                  <a:lnTo>
                    <a:pt x="16486" y="24732"/>
                  </a:lnTo>
                  <a:lnTo>
                    <a:pt x="0" y="24732"/>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sp>
          <p:nvSpPr>
            <p:cNvPr id="487" name="Google Shape;487;p63"/>
            <p:cNvSpPr/>
            <p:nvPr/>
          </p:nvSpPr>
          <p:spPr>
            <a:xfrm>
              <a:off x="6293662" y="2120715"/>
              <a:ext cx="16486" cy="32973"/>
            </a:xfrm>
            <a:custGeom>
              <a:avLst/>
              <a:gdLst/>
              <a:ahLst/>
              <a:cxnLst/>
              <a:rect l="l" t="t" r="r" b="b"/>
              <a:pathLst>
                <a:path w="16486" h="32973" extrusionOk="0">
                  <a:moveTo>
                    <a:pt x="0" y="0"/>
                  </a:moveTo>
                  <a:lnTo>
                    <a:pt x="16486" y="0"/>
                  </a:lnTo>
                  <a:lnTo>
                    <a:pt x="16486" y="32973"/>
                  </a:lnTo>
                  <a:lnTo>
                    <a:pt x="0" y="32973"/>
                  </a:ln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chemeClr val="accent4"/>
                </a:solidFill>
                <a:latin typeface="Arial"/>
                <a:ea typeface="Arial"/>
                <a:cs typeface="Arial"/>
                <a:sym typeface="Arial"/>
              </a:endParaRPr>
            </a:p>
          </p:txBody>
        </p:sp>
      </p:grpSp>
      <p:grpSp>
        <p:nvGrpSpPr>
          <p:cNvPr id="488" name="Google Shape;488;p63"/>
          <p:cNvGrpSpPr/>
          <p:nvPr/>
        </p:nvGrpSpPr>
        <p:grpSpPr>
          <a:xfrm>
            <a:off x="3429359" y="2153672"/>
            <a:ext cx="347786" cy="353947"/>
            <a:chOff x="6078285" y="3310707"/>
            <a:chExt cx="463715" cy="471929"/>
          </a:xfrm>
        </p:grpSpPr>
        <p:sp>
          <p:nvSpPr>
            <p:cNvPr id="489" name="Google Shape;489;p63"/>
            <p:cNvSpPr/>
            <p:nvPr/>
          </p:nvSpPr>
          <p:spPr>
            <a:xfrm>
              <a:off x="6078285" y="3310707"/>
              <a:ext cx="81487" cy="332735"/>
            </a:xfrm>
            <a:custGeom>
              <a:avLst/>
              <a:gdLst/>
              <a:ahLst/>
              <a:cxnLst/>
              <a:rect l="l" t="t" r="r" b="b"/>
              <a:pathLst>
                <a:path w="81487" h="332735" extrusionOk="0">
                  <a:moveTo>
                    <a:pt x="79142" y="13656"/>
                  </a:moveTo>
                  <a:cubicBezTo>
                    <a:pt x="82269" y="10528"/>
                    <a:pt x="82269" y="5473"/>
                    <a:pt x="79142" y="2346"/>
                  </a:cubicBezTo>
                  <a:cubicBezTo>
                    <a:pt x="76014" y="-782"/>
                    <a:pt x="70959" y="-782"/>
                    <a:pt x="67832" y="2346"/>
                  </a:cubicBezTo>
                  <a:cubicBezTo>
                    <a:pt x="-22611" y="92788"/>
                    <a:pt x="-22611" y="239949"/>
                    <a:pt x="67832" y="330392"/>
                  </a:cubicBezTo>
                  <a:cubicBezTo>
                    <a:pt x="69399" y="331951"/>
                    <a:pt x="71447" y="332735"/>
                    <a:pt x="73487" y="332735"/>
                  </a:cubicBezTo>
                  <a:cubicBezTo>
                    <a:pt x="75526" y="332735"/>
                    <a:pt x="77582" y="331951"/>
                    <a:pt x="79142" y="330392"/>
                  </a:cubicBezTo>
                  <a:cubicBezTo>
                    <a:pt x="82269" y="327264"/>
                    <a:pt x="82269" y="322209"/>
                    <a:pt x="79142" y="319081"/>
                  </a:cubicBezTo>
                  <a:cubicBezTo>
                    <a:pt x="-5061" y="234870"/>
                    <a:pt x="-5061" y="97859"/>
                    <a:pt x="79142" y="1365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62CBC9"/>
                </a:solidFill>
                <a:latin typeface="Arial"/>
                <a:ea typeface="Arial"/>
                <a:cs typeface="Arial"/>
                <a:sym typeface="Arial"/>
              </a:endParaRPr>
            </a:p>
          </p:txBody>
        </p:sp>
        <p:sp>
          <p:nvSpPr>
            <p:cNvPr id="490" name="Google Shape;490;p63"/>
            <p:cNvSpPr/>
            <p:nvPr/>
          </p:nvSpPr>
          <p:spPr>
            <a:xfrm>
              <a:off x="6460507" y="3310707"/>
              <a:ext cx="81493" cy="332735"/>
            </a:xfrm>
            <a:custGeom>
              <a:avLst/>
              <a:gdLst/>
              <a:ahLst/>
              <a:cxnLst/>
              <a:rect l="l" t="t" r="r" b="b"/>
              <a:pathLst>
                <a:path w="81493" h="332735" extrusionOk="0">
                  <a:moveTo>
                    <a:pt x="13656" y="2346"/>
                  </a:moveTo>
                  <a:cubicBezTo>
                    <a:pt x="10528" y="-782"/>
                    <a:pt x="5473" y="-782"/>
                    <a:pt x="2346" y="2346"/>
                  </a:cubicBezTo>
                  <a:cubicBezTo>
                    <a:pt x="-782" y="5473"/>
                    <a:pt x="-782" y="10528"/>
                    <a:pt x="2346" y="13656"/>
                  </a:cubicBezTo>
                  <a:cubicBezTo>
                    <a:pt x="43075" y="54378"/>
                    <a:pt x="65504" y="108609"/>
                    <a:pt x="65504" y="166369"/>
                  </a:cubicBezTo>
                  <a:cubicBezTo>
                    <a:pt x="65504" y="224128"/>
                    <a:pt x="43075" y="278360"/>
                    <a:pt x="2346" y="319081"/>
                  </a:cubicBezTo>
                  <a:cubicBezTo>
                    <a:pt x="-782" y="322209"/>
                    <a:pt x="-782" y="327264"/>
                    <a:pt x="2346" y="330392"/>
                  </a:cubicBezTo>
                  <a:cubicBezTo>
                    <a:pt x="3905" y="331951"/>
                    <a:pt x="5953" y="332735"/>
                    <a:pt x="8001" y="332735"/>
                  </a:cubicBezTo>
                  <a:cubicBezTo>
                    <a:pt x="10048" y="332735"/>
                    <a:pt x="12096" y="331951"/>
                    <a:pt x="13656" y="330392"/>
                  </a:cubicBezTo>
                  <a:cubicBezTo>
                    <a:pt x="57409" y="286646"/>
                    <a:pt x="81494" y="228399"/>
                    <a:pt x="81494" y="166369"/>
                  </a:cubicBezTo>
                  <a:cubicBezTo>
                    <a:pt x="81494" y="104338"/>
                    <a:pt x="57409" y="46091"/>
                    <a:pt x="13656" y="234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62CBC9"/>
                </a:solidFill>
                <a:latin typeface="Arial"/>
                <a:ea typeface="Arial"/>
                <a:cs typeface="Arial"/>
                <a:sym typeface="Arial"/>
              </a:endParaRPr>
            </a:p>
          </p:txBody>
        </p:sp>
        <p:sp>
          <p:nvSpPr>
            <p:cNvPr id="491" name="Google Shape;491;p63"/>
            <p:cNvSpPr/>
            <p:nvPr/>
          </p:nvSpPr>
          <p:spPr>
            <a:xfrm>
              <a:off x="6126264" y="3344637"/>
              <a:ext cx="67455" cy="264865"/>
            </a:xfrm>
            <a:custGeom>
              <a:avLst/>
              <a:gdLst/>
              <a:ahLst/>
              <a:cxnLst/>
              <a:rect l="l" t="t" r="r" b="b"/>
              <a:pathLst>
                <a:path w="67455" h="264865" extrusionOk="0">
                  <a:moveTo>
                    <a:pt x="65110" y="13656"/>
                  </a:moveTo>
                  <a:cubicBezTo>
                    <a:pt x="68238" y="10528"/>
                    <a:pt x="68238" y="5473"/>
                    <a:pt x="65110" y="2346"/>
                  </a:cubicBezTo>
                  <a:cubicBezTo>
                    <a:pt x="61983" y="-782"/>
                    <a:pt x="56927" y="-782"/>
                    <a:pt x="53800" y="2346"/>
                  </a:cubicBezTo>
                  <a:cubicBezTo>
                    <a:pt x="-17933" y="74079"/>
                    <a:pt x="-17933" y="190797"/>
                    <a:pt x="53800" y="262522"/>
                  </a:cubicBezTo>
                  <a:cubicBezTo>
                    <a:pt x="55360" y="264082"/>
                    <a:pt x="57407" y="264866"/>
                    <a:pt x="59455" y="264866"/>
                  </a:cubicBezTo>
                  <a:cubicBezTo>
                    <a:pt x="61503" y="264866"/>
                    <a:pt x="63550" y="264082"/>
                    <a:pt x="65110" y="262522"/>
                  </a:cubicBezTo>
                  <a:cubicBezTo>
                    <a:pt x="68238" y="259394"/>
                    <a:pt x="68238" y="254339"/>
                    <a:pt x="65110" y="251212"/>
                  </a:cubicBezTo>
                  <a:cubicBezTo>
                    <a:pt x="-384" y="185718"/>
                    <a:pt x="-384" y="79158"/>
                    <a:pt x="65110" y="1365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62CBC9"/>
                </a:solidFill>
                <a:latin typeface="Arial"/>
                <a:ea typeface="Arial"/>
                <a:cs typeface="Arial"/>
                <a:sym typeface="Arial"/>
              </a:endParaRPr>
            </a:p>
          </p:txBody>
        </p:sp>
        <p:sp>
          <p:nvSpPr>
            <p:cNvPr id="492" name="Google Shape;492;p63"/>
            <p:cNvSpPr/>
            <p:nvPr/>
          </p:nvSpPr>
          <p:spPr>
            <a:xfrm>
              <a:off x="6426576" y="3344637"/>
              <a:ext cx="67455" cy="264865"/>
            </a:xfrm>
            <a:custGeom>
              <a:avLst/>
              <a:gdLst/>
              <a:ahLst/>
              <a:cxnLst/>
              <a:rect l="l" t="t" r="r" b="b"/>
              <a:pathLst>
                <a:path w="67455" h="264865" extrusionOk="0">
                  <a:moveTo>
                    <a:pt x="13656" y="2346"/>
                  </a:moveTo>
                  <a:cubicBezTo>
                    <a:pt x="10528" y="-782"/>
                    <a:pt x="5473" y="-782"/>
                    <a:pt x="2346" y="2346"/>
                  </a:cubicBezTo>
                  <a:cubicBezTo>
                    <a:pt x="-782" y="5473"/>
                    <a:pt x="-782" y="10528"/>
                    <a:pt x="2346" y="13656"/>
                  </a:cubicBezTo>
                  <a:cubicBezTo>
                    <a:pt x="67840" y="79150"/>
                    <a:pt x="67840" y="185718"/>
                    <a:pt x="2346" y="251212"/>
                  </a:cubicBezTo>
                  <a:cubicBezTo>
                    <a:pt x="-782" y="254339"/>
                    <a:pt x="-782" y="259394"/>
                    <a:pt x="2346" y="262522"/>
                  </a:cubicBezTo>
                  <a:cubicBezTo>
                    <a:pt x="3905" y="264082"/>
                    <a:pt x="5953" y="264866"/>
                    <a:pt x="8001" y="264866"/>
                  </a:cubicBezTo>
                  <a:cubicBezTo>
                    <a:pt x="10048" y="264866"/>
                    <a:pt x="12096" y="264082"/>
                    <a:pt x="13656" y="262522"/>
                  </a:cubicBezTo>
                  <a:cubicBezTo>
                    <a:pt x="85389" y="190797"/>
                    <a:pt x="85389" y="74079"/>
                    <a:pt x="13656" y="234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62CBC9"/>
                </a:solidFill>
                <a:latin typeface="Arial"/>
                <a:ea typeface="Arial"/>
                <a:cs typeface="Arial"/>
                <a:sym typeface="Arial"/>
              </a:endParaRPr>
            </a:p>
          </p:txBody>
        </p:sp>
        <p:sp>
          <p:nvSpPr>
            <p:cNvPr id="493" name="Google Shape;493;p63"/>
            <p:cNvSpPr/>
            <p:nvPr/>
          </p:nvSpPr>
          <p:spPr>
            <a:xfrm>
              <a:off x="6174224" y="3378576"/>
              <a:ext cx="53425" cy="196995"/>
            </a:xfrm>
            <a:custGeom>
              <a:avLst/>
              <a:gdLst/>
              <a:ahLst/>
              <a:cxnLst/>
              <a:rect l="l" t="t" r="r" b="b"/>
              <a:pathLst>
                <a:path w="53425" h="196995" extrusionOk="0">
                  <a:moveTo>
                    <a:pt x="51080" y="2346"/>
                  </a:moveTo>
                  <a:cubicBezTo>
                    <a:pt x="47953" y="-782"/>
                    <a:pt x="42897" y="-782"/>
                    <a:pt x="39770" y="2346"/>
                  </a:cubicBezTo>
                  <a:cubicBezTo>
                    <a:pt x="14126" y="27990"/>
                    <a:pt x="0" y="62137"/>
                    <a:pt x="0" y="98499"/>
                  </a:cubicBezTo>
                  <a:cubicBezTo>
                    <a:pt x="0" y="134861"/>
                    <a:pt x="14126" y="169000"/>
                    <a:pt x="39770" y="194652"/>
                  </a:cubicBezTo>
                  <a:cubicBezTo>
                    <a:pt x="41330" y="196212"/>
                    <a:pt x="43377" y="196996"/>
                    <a:pt x="45425" y="196996"/>
                  </a:cubicBezTo>
                  <a:cubicBezTo>
                    <a:pt x="47473" y="196996"/>
                    <a:pt x="49520" y="196212"/>
                    <a:pt x="51080" y="194652"/>
                  </a:cubicBezTo>
                  <a:cubicBezTo>
                    <a:pt x="54208" y="191525"/>
                    <a:pt x="54208" y="186470"/>
                    <a:pt x="51080" y="183342"/>
                  </a:cubicBezTo>
                  <a:cubicBezTo>
                    <a:pt x="4295" y="136557"/>
                    <a:pt x="4295" y="60449"/>
                    <a:pt x="51080" y="13664"/>
                  </a:cubicBezTo>
                  <a:cubicBezTo>
                    <a:pt x="54200" y="10536"/>
                    <a:pt x="54200" y="5473"/>
                    <a:pt x="51080" y="234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62CBC9"/>
                </a:solidFill>
                <a:latin typeface="Arial"/>
                <a:ea typeface="Arial"/>
                <a:cs typeface="Arial"/>
                <a:sym typeface="Arial"/>
              </a:endParaRPr>
            </a:p>
          </p:txBody>
        </p:sp>
        <p:sp>
          <p:nvSpPr>
            <p:cNvPr id="494" name="Google Shape;494;p63"/>
            <p:cNvSpPr/>
            <p:nvPr/>
          </p:nvSpPr>
          <p:spPr>
            <a:xfrm>
              <a:off x="6392645" y="3378576"/>
              <a:ext cx="53425" cy="196987"/>
            </a:xfrm>
            <a:custGeom>
              <a:avLst/>
              <a:gdLst/>
              <a:ahLst/>
              <a:cxnLst/>
              <a:rect l="l" t="t" r="r" b="b"/>
              <a:pathLst>
                <a:path w="53425" h="196987" extrusionOk="0">
                  <a:moveTo>
                    <a:pt x="13656" y="2346"/>
                  </a:moveTo>
                  <a:cubicBezTo>
                    <a:pt x="10528" y="-782"/>
                    <a:pt x="5473" y="-782"/>
                    <a:pt x="2346" y="2346"/>
                  </a:cubicBezTo>
                  <a:cubicBezTo>
                    <a:pt x="-782" y="5473"/>
                    <a:pt x="-782" y="10528"/>
                    <a:pt x="2346" y="13656"/>
                  </a:cubicBezTo>
                  <a:cubicBezTo>
                    <a:pt x="49131" y="60441"/>
                    <a:pt x="49131" y="136549"/>
                    <a:pt x="2346" y="183334"/>
                  </a:cubicBezTo>
                  <a:cubicBezTo>
                    <a:pt x="-782" y="186462"/>
                    <a:pt x="-782" y="191517"/>
                    <a:pt x="2346" y="194644"/>
                  </a:cubicBezTo>
                  <a:cubicBezTo>
                    <a:pt x="3905" y="196204"/>
                    <a:pt x="5953" y="196988"/>
                    <a:pt x="8001" y="196988"/>
                  </a:cubicBezTo>
                  <a:cubicBezTo>
                    <a:pt x="10048" y="196988"/>
                    <a:pt x="12096" y="196204"/>
                    <a:pt x="13656" y="194644"/>
                  </a:cubicBezTo>
                  <a:cubicBezTo>
                    <a:pt x="39300" y="169000"/>
                    <a:pt x="53426" y="134853"/>
                    <a:pt x="53426" y="98491"/>
                  </a:cubicBezTo>
                  <a:cubicBezTo>
                    <a:pt x="53426" y="62129"/>
                    <a:pt x="39300" y="27990"/>
                    <a:pt x="13656" y="2346"/>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62CBC9"/>
                </a:solidFill>
                <a:latin typeface="Arial"/>
                <a:ea typeface="Arial"/>
                <a:cs typeface="Arial"/>
                <a:sym typeface="Arial"/>
              </a:endParaRPr>
            </a:p>
          </p:txBody>
        </p:sp>
        <p:sp>
          <p:nvSpPr>
            <p:cNvPr id="495" name="Google Shape;495;p63"/>
            <p:cNvSpPr/>
            <p:nvPr/>
          </p:nvSpPr>
          <p:spPr>
            <a:xfrm>
              <a:off x="6254148" y="3422691"/>
              <a:ext cx="111982" cy="359945"/>
            </a:xfrm>
            <a:custGeom>
              <a:avLst/>
              <a:gdLst/>
              <a:ahLst/>
              <a:cxnLst/>
              <a:rect l="l" t="t" r="r" b="b"/>
              <a:pathLst>
                <a:path w="111982" h="359945" extrusionOk="0">
                  <a:moveTo>
                    <a:pt x="55991" y="0"/>
                  </a:moveTo>
                  <a:cubicBezTo>
                    <a:pt x="25124" y="0"/>
                    <a:pt x="0" y="25124"/>
                    <a:pt x="0" y="55991"/>
                  </a:cubicBezTo>
                  <a:cubicBezTo>
                    <a:pt x="0" y="84139"/>
                    <a:pt x="20909" y="107440"/>
                    <a:pt x="47993" y="111343"/>
                  </a:cubicBezTo>
                  <a:lnTo>
                    <a:pt x="47993" y="351946"/>
                  </a:lnTo>
                  <a:cubicBezTo>
                    <a:pt x="47993" y="356370"/>
                    <a:pt x="51568" y="359945"/>
                    <a:pt x="55991" y="359945"/>
                  </a:cubicBezTo>
                  <a:cubicBezTo>
                    <a:pt x="60415" y="359945"/>
                    <a:pt x="63990" y="356370"/>
                    <a:pt x="63990" y="351946"/>
                  </a:cubicBezTo>
                  <a:lnTo>
                    <a:pt x="63990" y="111343"/>
                  </a:lnTo>
                  <a:cubicBezTo>
                    <a:pt x="91074" y="107440"/>
                    <a:pt x="111983" y="84139"/>
                    <a:pt x="111983" y="55991"/>
                  </a:cubicBezTo>
                  <a:cubicBezTo>
                    <a:pt x="111983" y="25124"/>
                    <a:pt x="86867" y="0"/>
                    <a:pt x="55991" y="0"/>
                  </a:cubicBezTo>
                  <a:close/>
                  <a:moveTo>
                    <a:pt x="55991" y="95985"/>
                  </a:moveTo>
                  <a:cubicBezTo>
                    <a:pt x="33939" y="95985"/>
                    <a:pt x="15998" y="78044"/>
                    <a:pt x="15998" y="55991"/>
                  </a:cubicBezTo>
                  <a:cubicBezTo>
                    <a:pt x="15998" y="33939"/>
                    <a:pt x="33939" y="15998"/>
                    <a:pt x="55991" y="15998"/>
                  </a:cubicBezTo>
                  <a:cubicBezTo>
                    <a:pt x="78044" y="15998"/>
                    <a:pt x="95985" y="33939"/>
                    <a:pt x="95985" y="55991"/>
                  </a:cubicBezTo>
                  <a:cubicBezTo>
                    <a:pt x="95985" y="78044"/>
                    <a:pt x="78044" y="95985"/>
                    <a:pt x="55991" y="95985"/>
                  </a:cubicBezTo>
                  <a:close/>
                </a:path>
              </a:pathLst>
            </a:custGeom>
            <a:solidFill>
              <a:srgbClr val="62CBC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62CBC9"/>
                </a:solidFill>
                <a:latin typeface="Arial"/>
                <a:ea typeface="Arial"/>
                <a:cs typeface="Arial"/>
                <a:sym typeface="Arial"/>
              </a:endParaRPr>
            </a:p>
          </p:txBody>
        </p:sp>
      </p:grpSp>
      <p:grpSp>
        <p:nvGrpSpPr>
          <p:cNvPr id="496" name="Google Shape;496;p63"/>
          <p:cNvGrpSpPr/>
          <p:nvPr/>
        </p:nvGrpSpPr>
        <p:grpSpPr>
          <a:xfrm>
            <a:off x="3464797" y="3581108"/>
            <a:ext cx="315071" cy="315071"/>
            <a:chOff x="6125535" y="4657943"/>
            <a:chExt cx="420094" cy="420094"/>
          </a:xfrm>
        </p:grpSpPr>
        <p:sp>
          <p:nvSpPr>
            <p:cNvPr id="497" name="Google Shape;497;p63"/>
            <p:cNvSpPr/>
            <p:nvPr/>
          </p:nvSpPr>
          <p:spPr>
            <a:xfrm>
              <a:off x="6230994" y="4763402"/>
              <a:ext cx="209175" cy="209175"/>
            </a:xfrm>
            <a:custGeom>
              <a:avLst/>
              <a:gdLst/>
              <a:ahLst/>
              <a:cxnLst/>
              <a:rect l="l" t="t" r="r" b="b"/>
              <a:pathLst>
                <a:path w="209175" h="209175" extrusionOk="0">
                  <a:moveTo>
                    <a:pt x="163911" y="0"/>
                  </a:moveTo>
                  <a:lnTo>
                    <a:pt x="45265" y="0"/>
                  </a:lnTo>
                  <a:cubicBezTo>
                    <a:pt x="20307" y="0"/>
                    <a:pt x="0" y="20307"/>
                    <a:pt x="0" y="45265"/>
                  </a:cubicBezTo>
                  <a:lnTo>
                    <a:pt x="0" y="163911"/>
                  </a:lnTo>
                  <a:cubicBezTo>
                    <a:pt x="0" y="188868"/>
                    <a:pt x="20307" y="209176"/>
                    <a:pt x="45265" y="209176"/>
                  </a:cubicBezTo>
                  <a:lnTo>
                    <a:pt x="163911" y="209176"/>
                  </a:lnTo>
                  <a:cubicBezTo>
                    <a:pt x="188872" y="209176"/>
                    <a:pt x="209176" y="188868"/>
                    <a:pt x="209176" y="163911"/>
                  </a:cubicBezTo>
                  <a:lnTo>
                    <a:pt x="209176" y="45265"/>
                  </a:lnTo>
                  <a:cubicBezTo>
                    <a:pt x="209176" y="20307"/>
                    <a:pt x="188872" y="0"/>
                    <a:pt x="163911" y="0"/>
                  </a:cubicBezTo>
                  <a:close/>
                  <a:moveTo>
                    <a:pt x="184561" y="163911"/>
                  </a:moveTo>
                  <a:cubicBezTo>
                    <a:pt x="184561" y="175295"/>
                    <a:pt x="175298" y="184561"/>
                    <a:pt x="163911" y="184561"/>
                  </a:cubicBezTo>
                  <a:lnTo>
                    <a:pt x="45265" y="184561"/>
                  </a:lnTo>
                  <a:cubicBezTo>
                    <a:pt x="33881" y="184561"/>
                    <a:pt x="24615" y="175295"/>
                    <a:pt x="24615" y="163911"/>
                  </a:cubicBezTo>
                  <a:lnTo>
                    <a:pt x="24615" y="45265"/>
                  </a:lnTo>
                  <a:cubicBezTo>
                    <a:pt x="24615" y="33881"/>
                    <a:pt x="33881" y="24615"/>
                    <a:pt x="45265" y="24615"/>
                  </a:cubicBezTo>
                  <a:lnTo>
                    <a:pt x="163911" y="24615"/>
                  </a:lnTo>
                  <a:cubicBezTo>
                    <a:pt x="175298" y="24615"/>
                    <a:pt x="184561" y="33881"/>
                    <a:pt x="184561" y="45265"/>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498" name="Google Shape;498;p63"/>
            <p:cNvSpPr/>
            <p:nvPr/>
          </p:nvSpPr>
          <p:spPr>
            <a:xfrm>
              <a:off x="6125535" y="4657943"/>
              <a:ext cx="420094" cy="420094"/>
            </a:xfrm>
            <a:custGeom>
              <a:avLst/>
              <a:gdLst/>
              <a:ahLst/>
              <a:cxnLst/>
              <a:rect l="l" t="t" r="r" b="b"/>
              <a:pathLst>
                <a:path w="420094" h="420094" extrusionOk="0">
                  <a:moveTo>
                    <a:pt x="407787" y="166330"/>
                  </a:moveTo>
                  <a:cubicBezTo>
                    <a:pt x="414584" y="166330"/>
                    <a:pt x="420094" y="160817"/>
                    <a:pt x="420094" y="154023"/>
                  </a:cubicBezTo>
                  <a:cubicBezTo>
                    <a:pt x="420094" y="147225"/>
                    <a:pt x="414584" y="141715"/>
                    <a:pt x="407787" y="141715"/>
                  </a:cubicBezTo>
                  <a:lnTo>
                    <a:pt x="367364" y="141715"/>
                  </a:lnTo>
                  <a:lnTo>
                    <a:pt x="367364" y="110303"/>
                  </a:lnTo>
                  <a:lnTo>
                    <a:pt x="407787" y="110303"/>
                  </a:lnTo>
                  <a:cubicBezTo>
                    <a:pt x="414584" y="110303"/>
                    <a:pt x="420094" y="104793"/>
                    <a:pt x="420094" y="97995"/>
                  </a:cubicBezTo>
                  <a:cubicBezTo>
                    <a:pt x="420094" y="91197"/>
                    <a:pt x="414584" y="85688"/>
                    <a:pt x="407787" y="85688"/>
                  </a:cubicBezTo>
                  <a:lnTo>
                    <a:pt x="365650" y="85688"/>
                  </a:lnTo>
                  <a:cubicBezTo>
                    <a:pt x="361383" y="70611"/>
                    <a:pt x="349486" y="58714"/>
                    <a:pt x="334410" y="54444"/>
                  </a:cubicBezTo>
                  <a:lnTo>
                    <a:pt x="334410" y="12307"/>
                  </a:lnTo>
                  <a:cubicBezTo>
                    <a:pt x="334410" y="5510"/>
                    <a:pt x="328898" y="0"/>
                    <a:pt x="322102" y="0"/>
                  </a:cubicBezTo>
                  <a:cubicBezTo>
                    <a:pt x="315304" y="0"/>
                    <a:pt x="309795" y="5510"/>
                    <a:pt x="309795" y="12307"/>
                  </a:cubicBezTo>
                  <a:lnTo>
                    <a:pt x="309795" y="52730"/>
                  </a:lnTo>
                  <a:lnTo>
                    <a:pt x="278382" y="52730"/>
                  </a:lnTo>
                  <a:lnTo>
                    <a:pt x="278382" y="12307"/>
                  </a:lnTo>
                  <a:cubicBezTo>
                    <a:pt x="278382" y="5510"/>
                    <a:pt x="272872" y="0"/>
                    <a:pt x="266075" y="0"/>
                  </a:cubicBezTo>
                  <a:cubicBezTo>
                    <a:pt x="259280" y="0"/>
                    <a:pt x="253767" y="5510"/>
                    <a:pt x="253767" y="12307"/>
                  </a:cubicBezTo>
                  <a:lnTo>
                    <a:pt x="253767" y="52730"/>
                  </a:lnTo>
                  <a:lnTo>
                    <a:pt x="222358" y="52730"/>
                  </a:lnTo>
                  <a:lnTo>
                    <a:pt x="222358" y="12307"/>
                  </a:lnTo>
                  <a:cubicBezTo>
                    <a:pt x="222358" y="5510"/>
                    <a:pt x="216845" y="0"/>
                    <a:pt x="210050" y="0"/>
                  </a:cubicBezTo>
                  <a:cubicBezTo>
                    <a:pt x="203252" y="0"/>
                    <a:pt x="197743" y="5510"/>
                    <a:pt x="197743" y="12307"/>
                  </a:cubicBezTo>
                  <a:lnTo>
                    <a:pt x="197743" y="52730"/>
                  </a:lnTo>
                  <a:lnTo>
                    <a:pt x="166330" y="52730"/>
                  </a:lnTo>
                  <a:lnTo>
                    <a:pt x="166330" y="12307"/>
                  </a:lnTo>
                  <a:cubicBezTo>
                    <a:pt x="166330" y="5510"/>
                    <a:pt x="160821" y="0"/>
                    <a:pt x="154023" y="0"/>
                  </a:cubicBezTo>
                  <a:cubicBezTo>
                    <a:pt x="147228" y="0"/>
                    <a:pt x="141715" y="5510"/>
                    <a:pt x="141715" y="12307"/>
                  </a:cubicBezTo>
                  <a:lnTo>
                    <a:pt x="141715" y="52730"/>
                  </a:lnTo>
                  <a:lnTo>
                    <a:pt x="110303" y="52730"/>
                  </a:lnTo>
                  <a:lnTo>
                    <a:pt x="110303" y="12307"/>
                  </a:lnTo>
                  <a:cubicBezTo>
                    <a:pt x="110303" y="5510"/>
                    <a:pt x="104793" y="0"/>
                    <a:pt x="97995" y="0"/>
                  </a:cubicBezTo>
                  <a:cubicBezTo>
                    <a:pt x="91200" y="0"/>
                    <a:pt x="85688" y="5510"/>
                    <a:pt x="85688" y="12307"/>
                  </a:cubicBezTo>
                  <a:lnTo>
                    <a:pt x="85688" y="54444"/>
                  </a:lnTo>
                  <a:cubicBezTo>
                    <a:pt x="70611" y="58714"/>
                    <a:pt x="58714" y="70608"/>
                    <a:pt x="54448" y="85688"/>
                  </a:cubicBezTo>
                  <a:lnTo>
                    <a:pt x="12307" y="85688"/>
                  </a:lnTo>
                  <a:cubicBezTo>
                    <a:pt x="5510" y="85688"/>
                    <a:pt x="0" y="91197"/>
                    <a:pt x="0" y="97995"/>
                  </a:cubicBezTo>
                  <a:cubicBezTo>
                    <a:pt x="0" y="104793"/>
                    <a:pt x="5510" y="110303"/>
                    <a:pt x="12307" y="110303"/>
                  </a:cubicBezTo>
                  <a:lnTo>
                    <a:pt x="52733" y="110303"/>
                  </a:lnTo>
                  <a:lnTo>
                    <a:pt x="52733" y="141712"/>
                  </a:lnTo>
                  <a:lnTo>
                    <a:pt x="12307" y="141712"/>
                  </a:lnTo>
                  <a:cubicBezTo>
                    <a:pt x="5510" y="141712"/>
                    <a:pt x="0" y="147225"/>
                    <a:pt x="0" y="154019"/>
                  </a:cubicBezTo>
                  <a:cubicBezTo>
                    <a:pt x="0" y="160817"/>
                    <a:pt x="5510" y="166327"/>
                    <a:pt x="12307" y="166327"/>
                  </a:cubicBezTo>
                  <a:lnTo>
                    <a:pt x="52733" y="166327"/>
                  </a:lnTo>
                  <a:lnTo>
                    <a:pt x="52733" y="197740"/>
                  </a:lnTo>
                  <a:lnTo>
                    <a:pt x="12307" y="197740"/>
                  </a:lnTo>
                  <a:cubicBezTo>
                    <a:pt x="5510" y="197740"/>
                    <a:pt x="0" y="203249"/>
                    <a:pt x="0" y="210047"/>
                  </a:cubicBezTo>
                  <a:cubicBezTo>
                    <a:pt x="0" y="216845"/>
                    <a:pt x="5510" y="222354"/>
                    <a:pt x="12307" y="222354"/>
                  </a:cubicBezTo>
                  <a:lnTo>
                    <a:pt x="52733" y="222354"/>
                  </a:lnTo>
                  <a:lnTo>
                    <a:pt x="52733" y="253764"/>
                  </a:lnTo>
                  <a:lnTo>
                    <a:pt x="12307" y="253764"/>
                  </a:lnTo>
                  <a:cubicBezTo>
                    <a:pt x="5510" y="253764"/>
                    <a:pt x="0" y="259277"/>
                    <a:pt x="0" y="266071"/>
                  </a:cubicBezTo>
                  <a:cubicBezTo>
                    <a:pt x="0" y="272869"/>
                    <a:pt x="5510" y="278379"/>
                    <a:pt x="12307" y="278379"/>
                  </a:cubicBezTo>
                  <a:lnTo>
                    <a:pt x="52733" y="278379"/>
                  </a:lnTo>
                  <a:lnTo>
                    <a:pt x="52733" y="309791"/>
                  </a:lnTo>
                  <a:lnTo>
                    <a:pt x="12307" y="309791"/>
                  </a:lnTo>
                  <a:cubicBezTo>
                    <a:pt x="5510" y="309791"/>
                    <a:pt x="0" y="315301"/>
                    <a:pt x="0" y="322099"/>
                  </a:cubicBezTo>
                  <a:cubicBezTo>
                    <a:pt x="0" y="328898"/>
                    <a:pt x="5510" y="334406"/>
                    <a:pt x="12307" y="334406"/>
                  </a:cubicBezTo>
                  <a:lnTo>
                    <a:pt x="54444" y="334406"/>
                  </a:lnTo>
                  <a:cubicBezTo>
                    <a:pt x="58714" y="349483"/>
                    <a:pt x="70611" y="361380"/>
                    <a:pt x="85688" y="365650"/>
                  </a:cubicBezTo>
                  <a:lnTo>
                    <a:pt x="85688" y="407787"/>
                  </a:lnTo>
                  <a:cubicBezTo>
                    <a:pt x="85688" y="414584"/>
                    <a:pt x="91197" y="420094"/>
                    <a:pt x="97995" y="420094"/>
                  </a:cubicBezTo>
                  <a:cubicBezTo>
                    <a:pt x="104793" y="420094"/>
                    <a:pt x="110303" y="414584"/>
                    <a:pt x="110303" y="407787"/>
                  </a:cubicBezTo>
                  <a:lnTo>
                    <a:pt x="110303" y="367364"/>
                  </a:lnTo>
                  <a:lnTo>
                    <a:pt x="141715" y="367364"/>
                  </a:lnTo>
                  <a:lnTo>
                    <a:pt x="141715" y="407787"/>
                  </a:lnTo>
                  <a:cubicBezTo>
                    <a:pt x="141715" y="414584"/>
                    <a:pt x="147225" y="420094"/>
                    <a:pt x="154023" y="420094"/>
                  </a:cubicBezTo>
                  <a:cubicBezTo>
                    <a:pt x="160821" y="420094"/>
                    <a:pt x="166330" y="414584"/>
                    <a:pt x="166330" y="407787"/>
                  </a:cubicBezTo>
                  <a:lnTo>
                    <a:pt x="166330" y="367364"/>
                  </a:lnTo>
                  <a:lnTo>
                    <a:pt x="197740" y="367364"/>
                  </a:lnTo>
                  <a:lnTo>
                    <a:pt x="197740" y="407787"/>
                  </a:lnTo>
                  <a:cubicBezTo>
                    <a:pt x="197740" y="414584"/>
                    <a:pt x="203252" y="420094"/>
                    <a:pt x="210047" y="420094"/>
                  </a:cubicBezTo>
                  <a:cubicBezTo>
                    <a:pt x="216845" y="420094"/>
                    <a:pt x="222354" y="414584"/>
                    <a:pt x="222354" y="407787"/>
                  </a:cubicBezTo>
                  <a:lnTo>
                    <a:pt x="222354" y="367364"/>
                  </a:lnTo>
                  <a:lnTo>
                    <a:pt x="253767" y="367364"/>
                  </a:lnTo>
                  <a:lnTo>
                    <a:pt x="253767" y="407787"/>
                  </a:lnTo>
                  <a:cubicBezTo>
                    <a:pt x="253767" y="414584"/>
                    <a:pt x="259277" y="420094"/>
                    <a:pt x="266075" y="420094"/>
                  </a:cubicBezTo>
                  <a:cubicBezTo>
                    <a:pt x="272869" y="420094"/>
                    <a:pt x="278382" y="414584"/>
                    <a:pt x="278382" y="407787"/>
                  </a:cubicBezTo>
                  <a:lnTo>
                    <a:pt x="278382" y="367364"/>
                  </a:lnTo>
                  <a:lnTo>
                    <a:pt x="309791" y="367364"/>
                  </a:lnTo>
                  <a:lnTo>
                    <a:pt x="309791" y="407787"/>
                  </a:lnTo>
                  <a:cubicBezTo>
                    <a:pt x="309791" y="414584"/>
                    <a:pt x="315301" y="420094"/>
                    <a:pt x="322099" y="420094"/>
                  </a:cubicBezTo>
                  <a:cubicBezTo>
                    <a:pt x="328898" y="420094"/>
                    <a:pt x="334406" y="414584"/>
                    <a:pt x="334406" y="407787"/>
                  </a:cubicBezTo>
                  <a:lnTo>
                    <a:pt x="334406" y="365650"/>
                  </a:lnTo>
                  <a:cubicBezTo>
                    <a:pt x="349483" y="361380"/>
                    <a:pt x="361380" y="349486"/>
                    <a:pt x="365650" y="334406"/>
                  </a:cubicBezTo>
                  <a:lnTo>
                    <a:pt x="407787" y="334406"/>
                  </a:lnTo>
                  <a:cubicBezTo>
                    <a:pt x="414584" y="334406"/>
                    <a:pt x="420094" y="328898"/>
                    <a:pt x="420094" y="322099"/>
                  </a:cubicBezTo>
                  <a:cubicBezTo>
                    <a:pt x="420094" y="315301"/>
                    <a:pt x="414584" y="309791"/>
                    <a:pt x="407787" y="309791"/>
                  </a:cubicBezTo>
                  <a:lnTo>
                    <a:pt x="367364" y="309791"/>
                  </a:lnTo>
                  <a:lnTo>
                    <a:pt x="367364" y="278382"/>
                  </a:lnTo>
                  <a:lnTo>
                    <a:pt x="407787" y="278382"/>
                  </a:lnTo>
                  <a:cubicBezTo>
                    <a:pt x="414584" y="278382"/>
                    <a:pt x="420094" y="272869"/>
                    <a:pt x="420094" y="266075"/>
                  </a:cubicBezTo>
                  <a:cubicBezTo>
                    <a:pt x="420094" y="259277"/>
                    <a:pt x="414584" y="253767"/>
                    <a:pt x="407787" y="253767"/>
                  </a:cubicBezTo>
                  <a:lnTo>
                    <a:pt x="367364" y="253767"/>
                  </a:lnTo>
                  <a:lnTo>
                    <a:pt x="367364" y="222354"/>
                  </a:lnTo>
                  <a:lnTo>
                    <a:pt x="407787" y="222354"/>
                  </a:lnTo>
                  <a:cubicBezTo>
                    <a:pt x="414584" y="222354"/>
                    <a:pt x="420094" y="216845"/>
                    <a:pt x="420094" y="210047"/>
                  </a:cubicBezTo>
                  <a:cubicBezTo>
                    <a:pt x="420094" y="203249"/>
                    <a:pt x="414584" y="197740"/>
                    <a:pt x="407787" y="197740"/>
                  </a:cubicBezTo>
                  <a:lnTo>
                    <a:pt x="367364" y="197740"/>
                  </a:lnTo>
                  <a:lnTo>
                    <a:pt x="367364" y="166330"/>
                  </a:lnTo>
                  <a:close/>
                  <a:moveTo>
                    <a:pt x="322099" y="342749"/>
                  </a:moveTo>
                  <a:lnTo>
                    <a:pt x="97995" y="342749"/>
                  </a:lnTo>
                  <a:cubicBezTo>
                    <a:pt x="86611" y="342749"/>
                    <a:pt x="77348" y="333483"/>
                    <a:pt x="77348" y="322099"/>
                  </a:cubicBezTo>
                  <a:lnTo>
                    <a:pt x="77348" y="97995"/>
                  </a:lnTo>
                  <a:cubicBezTo>
                    <a:pt x="77348" y="86611"/>
                    <a:pt x="86611" y="77345"/>
                    <a:pt x="97995" y="77345"/>
                  </a:cubicBezTo>
                  <a:lnTo>
                    <a:pt x="322102" y="77345"/>
                  </a:lnTo>
                  <a:cubicBezTo>
                    <a:pt x="333487" y="77345"/>
                    <a:pt x="342749" y="86611"/>
                    <a:pt x="342749" y="97995"/>
                  </a:cubicBezTo>
                  <a:lnTo>
                    <a:pt x="342749" y="322099"/>
                  </a:lnTo>
                  <a:cubicBezTo>
                    <a:pt x="342749" y="333483"/>
                    <a:pt x="333487" y="342749"/>
                    <a:pt x="322099" y="34274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grpSp>
      <p:grpSp>
        <p:nvGrpSpPr>
          <p:cNvPr id="499" name="Google Shape;499;p63"/>
          <p:cNvGrpSpPr/>
          <p:nvPr/>
        </p:nvGrpSpPr>
        <p:grpSpPr>
          <a:xfrm>
            <a:off x="247008" y="3505093"/>
            <a:ext cx="381561" cy="381561"/>
            <a:chOff x="2692400" y="4721689"/>
            <a:chExt cx="508748" cy="508748"/>
          </a:xfrm>
        </p:grpSpPr>
        <p:sp>
          <p:nvSpPr>
            <p:cNvPr id="500" name="Google Shape;500;p63"/>
            <p:cNvSpPr/>
            <p:nvPr/>
          </p:nvSpPr>
          <p:spPr>
            <a:xfrm>
              <a:off x="2760233" y="4933667"/>
              <a:ext cx="84791" cy="84791"/>
            </a:xfrm>
            <a:custGeom>
              <a:avLst/>
              <a:gdLst/>
              <a:ahLst/>
              <a:cxnLst/>
              <a:rect l="l" t="t" r="r" b="b"/>
              <a:pathLst>
                <a:path w="84791" h="84791" extrusionOk="0">
                  <a:moveTo>
                    <a:pt x="42396" y="0"/>
                  </a:moveTo>
                  <a:cubicBezTo>
                    <a:pt x="18983" y="0"/>
                    <a:pt x="0" y="18983"/>
                    <a:pt x="0" y="42396"/>
                  </a:cubicBezTo>
                  <a:cubicBezTo>
                    <a:pt x="0" y="65809"/>
                    <a:pt x="18983" y="84791"/>
                    <a:pt x="42396" y="84791"/>
                  </a:cubicBezTo>
                  <a:cubicBezTo>
                    <a:pt x="65809" y="84791"/>
                    <a:pt x="84791" y="65809"/>
                    <a:pt x="84791" y="42396"/>
                  </a:cubicBezTo>
                  <a:cubicBezTo>
                    <a:pt x="84763" y="18991"/>
                    <a:pt x="65800" y="29"/>
                    <a:pt x="42396" y="0"/>
                  </a:cubicBezTo>
                  <a:close/>
                  <a:moveTo>
                    <a:pt x="42396" y="67833"/>
                  </a:moveTo>
                  <a:cubicBezTo>
                    <a:pt x="28348" y="67833"/>
                    <a:pt x="16958" y="56443"/>
                    <a:pt x="16958" y="42396"/>
                  </a:cubicBezTo>
                  <a:cubicBezTo>
                    <a:pt x="16958" y="28348"/>
                    <a:pt x="28348" y="16958"/>
                    <a:pt x="42396" y="16958"/>
                  </a:cubicBezTo>
                  <a:cubicBezTo>
                    <a:pt x="56443" y="16958"/>
                    <a:pt x="67833" y="28348"/>
                    <a:pt x="67833" y="42396"/>
                  </a:cubicBezTo>
                  <a:cubicBezTo>
                    <a:pt x="67833" y="56443"/>
                    <a:pt x="56443" y="67833"/>
                    <a:pt x="42396" y="67833"/>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01" name="Google Shape;501;p63"/>
            <p:cNvSpPr/>
            <p:nvPr/>
          </p:nvSpPr>
          <p:spPr>
            <a:xfrm>
              <a:off x="2929815" y="4755605"/>
              <a:ext cx="84791" cy="84791"/>
            </a:xfrm>
            <a:custGeom>
              <a:avLst/>
              <a:gdLst/>
              <a:ahLst/>
              <a:cxnLst/>
              <a:rect l="l" t="t" r="r" b="b"/>
              <a:pathLst>
                <a:path w="84791" h="84791" extrusionOk="0">
                  <a:moveTo>
                    <a:pt x="42396" y="84791"/>
                  </a:moveTo>
                  <a:cubicBezTo>
                    <a:pt x="65809" y="84791"/>
                    <a:pt x="84791" y="65808"/>
                    <a:pt x="84791" y="42396"/>
                  </a:cubicBezTo>
                  <a:cubicBezTo>
                    <a:pt x="84791" y="18983"/>
                    <a:pt x="65809" y="0"/>
                    <a:pt x="42396" y="0"/>
                  </a:cubicBezTo>
                  <a:cubicBezTo>
                    <a:pt x="18983" y="0"/>
                    <a:pt x="0" y="18983"/>
                    <a:pt x="0" y="42396"/>
                  </a:cubicBezTo>
                  <a:cubicBezTo>
                    <a:pt x="29" y="65800"/>
                    <a:pt x="18991" y="84763"/>
                    <a:pt x="42396" y="84791"/>
                  </a:cubicBezTo>
                  <a:close/>
                  <a:moveTo>
                    <a:pt x="42396" y="16958"/>
                  </a:moveTo>
                  <a:cubicBezTo>
                    <a:pt x="56443" y="16958"/>
                    <a:pt x="67833" y="28348"/>
                    <a:pt x="67833" y="42396"/>
                  </a:cubicBezTo>
                  <a:cubicBezTo>
                    <a:pt x="67833" y="56443"/>
                    <a:pt x="56443" y="67833"/>
                    <a:pt x="42396" y="67833"/>
                  </a:cubicBezTo>
                  <a:cubicBezTo>
                    <a:pt x="28348" y="67833"/>
                    <a:pt x="16958" y="56443"/>
                    <a:pt x="16958" y="42396"/>
                  </a:cubicBezTo>
                  <a:cubicBezTo>
                    <a:pt x="16958" y="28348"/>
                    <a:pt x="28348" y="16958"/>
                    <a:pt x="42396" y="16958"/>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02" name="Google Shape;502;p63"/>
            <p:cNvSpPr/>
            <p:nvPr/>
          </p:nvSpPr>
          <p:spPr>
            <a:xfrm>
              <a:off x="2692400" y="4721689"/>
              <a:ext cx="508748" cy="508748"/>
            </a:xfrm>
            <a:custGeom>
              <a:avLst/>
              <a:gdLst/>
              <a:ahLst/>
              <a:cxnLst/>
              <a:rect l="l" t="t" r="r" b="b"/>
              <a:pathLst>
                <a:path w="508748" h="508748" extrusionOk="0">
                  <a:moveTo>
                    <a:pt x="483311" y="257968"/>
                  </a:moveTo>
                  <a:lnTo>
                    <a:pt x="483311" y="228937"/>
                  </a:lnTo>
                  <a:cubicBezTo>
                    <a:pt x="483245" y="207631"/>
                    <a:pt x="467347" y="189699"/>
                    <a:pt x="446206" y="187075"/>
                  </a:cubicBezTo>
                  <a:lnTo>
                    <a:pt x="355664" y="84530"/>
                  </a:lnTo>
                  <a:cubicBezTo>
                    <a:pt x="355963" y="81798"/>
                    <a:pt x="356115" y="79057"/>
                    <a:pt x="356124" y="76312"/>
                  </a:cubicBezTo>
                  <a:cubicBezTo>
                    <a:pt x="356124" y="34165"/>
                    <a:pt x="321959" y="0"/>
                    <a:pt x="279811" y="0"/>
                  </a:cubicBezTo>
                  <a:cubicBezTo>
                    <a:pt x="237664" y="0"/>
                    <a:pt x="203499" y="34165"/>
                    <a:pt x="203499" y="76312"/>
                  </a:cubicBezTo>
                  <a:cubicBezTo>
                    <a:pt x="203499" y="77662"/>
                    <a:pt x="203636" y="78974"/>
                    <a:pt x="203702" y="80299"/>
                  </a:cubicBezTo>
                  <a:lnTo>
                    <a:pt x="105708" y="178290"/>
                  </a:lnTo>
                  <a:cubicBezTo>
                    <a:pt x="74971" y="180041"/>
                    <a:pt x="48316" y="200137"/>
                    <a:pt x="38169" y="229206"/>
                  </a:cubicBezTo>
                  <a:cubicBezTo>
                    <a:pt x="28021" y="258274"/>
                    <a:pt x="36384" y="290593"/>
                    <a:pt x="59354" y="311091"/>
                  </a:cubicBezTo>
                  <a:lnTo>
                    <a:pt x="59354" y="440915"/>
                  </a:lnTo>
                  <a:lnTo>
                    <a:pt x="8479" y="440915"/>
                  </a:lnTo>
                  <a:cubicBezTo>
                    <a:pt x="3797" y="440915"/>
                    <a:pt x="0" y="444711"/>
                    <a:pt x="0" y="449394"/>
                  </a:cubicBezTo>
                  <a:lnTo>
                    <a:pt x="0" y="500269"/>
                  </a:lnTo>
                  <a:cubicBezTo>
                    <a:pt x="0" y="504951"/>
                    <a:pt x="3797" y="508748"/>
                    <a:pt x="8479" y="508748"/>
                  </a:cubicBezTo>
                  <a:lnTo>
                    <a:pt x="330686" y="508748"/>
                  </a:lnTo>
                  <a:cubicBezTo>
                    <a:pt x="335369" y="508748"/>
                    <a:pt x="339165" y="504951"/>
                    <a:pt x="339165" y="500269"/>
                  </a:cubicBezTo>
                  <a:lnTo>
                    <a:pt x="339165" y="449394"/>
                  </a:lnTo>
                  <a:cubicBezTo>
                    <a:pt x="339165" y="444711"/>
                    <a:pt x="335369" y="440915"/>
                    <a:pt x="330686" y="440915"/>
                  </a:cubicBezTo>
                  <a:lnTo>
                    <a:pt x="161104" y="440915"/>
                  </a:lnTo>
                  <a:lnTo>
                    <a:pt x="161104" y="311091"/>
                  </a:lnTo>
                  <a:cubicBezTo>
                    <a:pt x="180566" y="293959"/>
                    <a:pt x="189795" y="267983"/>
                    <a:pt x="185505" y="242409"/>
                  </a:cubicBezTo>
                  <a:lnTo>
                    <a:pt x="275489" y="152405"/>
                  </a:lnTo>
                  <a:cubicBezTo>
                    <a:pt x="276930" y="152488"/>
                    <a:pt x="278354" y="152624"/>
                    <a:pt x="279811" y="152624"/>
                  </a:cubicBezTo>
                  <a:cubicBezTo>
                    <a:pt x="284125" y="152600"/>
                    <a:pt x="288427" y="152206"/>
                    <a:pt x="292675" y="151453"/>
                  </a:cubicBezTo>
                  <a:lnTo>
                    <a:pt x="398519" y="234874"/>
                  </a:lnTo>
                  <a:lnTo>
                    <a:pt x="398519" y="257984"/>
                  </a:lnTo>
                  <a:cubicBezTo>
                    <a:pt x="383093" y="264721"/>
                    <a:pt x="373111" y="279940"/>
                    <a:pt x="373082" y="296770"/>
                  </a:cubicBezTo>
                  <a:lnTo>
                    <a:pt x="373082" y="381561"/>
                  </a:lnTo>
                  <a:cubicBezTo>
                    <a:pt x="373065" y="384509"/>
                    <a:pt x="374581" y="387249"/>
                    <a:pt x="377081" y="388806"/>
                  </a:cubicBezTo>
                  <a:cubicBezTo>
                    <a:pt x="379586" y="390363"/>
                    <a:pt x="382716" y="390508"/>
                    <a:pt x="385349" y="389191"/>
                  </a:cubicBezTo>
                  <a:lnTo>
                    <a:pt x="419266" y="372233"/>
                  </a:lnTo>
                  <a:cubicBezTo>
                    <a:pt x="422156" y="370793"/>
                    <a:pt x="423974" y="367832"/>
                    <a:pt x="423957" y="364603"/>
                  </a:cubicBezTo>
                  <a:lnTo>
                    <a:pt x="423957" y="305249"/>
                  </a:lnTo>
                  <a:lnTo>
                    <a:pt x="457873" y="305249"/>
                  </a:lnTo>
                  <a:lnTo>
                    <a:pt x="457873" y="364603"/>
                  </a:lnTo>
                  <a:cubicBezTo>
                    <a:pt x="457856" y="367832"/>
                    <a:pt x="459674" y="370793"/>
                    <a:pt x="462564" y="372233"/>
                  </a:cubicBezTo>
                  <a:lnTo>
                    <a:pt x="496481" y="389191"/>
                  </a:lnTo>
                  <a:cubicBezTo>
                    <a:pt x="499114" y="390508"/>
                    <a:pt x="502243" y="390363"/>
                    <a:pt x="504749" y="388806"/>
                  </a:cubicBezTo>
                  <a:cubicBezTo>
                    <a:pt x="507249" y="387249"/>
                    <a:pt x="508765" y="384509"/>
                    <a:pt x="508748" y="381561"/>
                  </a:cubicBezTo>
                  <a:lnTo>
                    <a:pt x="508748" y="296770"/>
                  </a:lnTo>
                  <a:cubicBezTo>
                    <a:pt x="508727" y="279931"/>
                    <a:pt x="498742" y="264704"/>
                    <a:pt x="483311" y="257968"/>
                  </a:cubicBezTo>
                  <a:close/>
                  <a:moveTo>
                    <a:pt x="279811" y="16958"/>
                  </a:moveTo>
                  <a:cubicBezTo>
                    <a:pt x="312594" y="16958"/>
                    <a:pt x="339165" y="43530"/>
                    <a:pt x="339165" y="76312"/>
                  </a:cubicBezTo>
                  <a:cubicBezTo>
                    <a:pt x="339165" y="109095"/>
                    <a:pt x="312594" y="135666"/>
                    <a:pt x="279811" y="135666"/>
                  </a:cubicBezTo>
                  <a:cubicBezTo>
                    <a:pt x="247029" y="135666"/>
                    <a:pt x="220457" y="109095"/>
                    <a:pt x="220457" y="76312"/>
                  </a:cubicBezTo>
                  <a:cubicBezTo>
                    <a:pt x="220495" y="43547"/>
                    <a:pt x="247046" y="16996"/>
                    <a:pt x="279811" y="16958"/>
                  </a:cubicBezTo>
                  <a:close/>
                  <a:moveTo>
                    <a:pt x="322207" y="491790"/>
                  </a:moveTo>
                  <a:lnTo>
                    <a:pt x="16958" y="491790"/>
                  </a:lnTo>
                  <a:lnTo>
                    <a:pt x="16958" y="457873"/>
                  </a:lnTo>
                  <a:lnTo>
                    <a:pt x="322207" y="457873"/>
                  </a:lnTo>
                  <a:close/>
                  <a:moveTo>
                    <a:pt x="144145" y="440915"/>
                  </a:moveTo>
                  <a:lnTo>
                    <a:pt x="76312" y="440915"/>
                  </a:lnTo>
                  <a:lnTo>
                    <a:pt x="76312" y="322629"/>
                  </a:lnTo>
                  <a:cubicBezTo>
                    <a:pt x="97651" y="333365"/>
                    <a:pt x="122806" y="333365"/>
                    <a:pt x="144145" y="322629"/>
                  </a:cubicBezTo>
                  <a:close/>
                  <a:moveTo>
                    <a:pt x="110229" y="313728"/>
                  </a:moveTo>
                  <a:cubicBezTo>
                    <a:pt x="77447" y="313728"/>
                    <a:pt x="50875" y="287156"/>
                    <a:pt x="50875" y="254374"/>
                  </a:cubicBezTo>
                  <a:cubicBezTo>
                    <a:pt x="50875" y="221592"/>
                    <a:pt x="77447" y="195020"/>
                    <a:pt x="110229" y="195020"/>
                  </a:cubicBezTo>
                  <a:cubicBezTo>
                    <a:pt x="143011" y="195020"/>
                    <a:pt x="169583" y="221592"/>
                    <a:pt x="169583" y="254374"/>
                  </a:cubicBezTo>
                  <a:cubicBezTo>
                    <a:pt x="169546" y="287140"/>
                    <a:pt x="142994" y="313691"/>
                    <a:pt x="110229" y="313728"/>
                  </a:cubicBezTo>
                  <a:close/>
                  <a:moveTo>
                    <a:pt x="180107" y="223848"/>
                  </a:moveTo>
                  <a:cubicBezTo>
                    <a:pt x="170456" y="201926"/>
                    <a:pt x="151097" y="185783"/>
                    <a:pt x="127795" y="180223"/>
                  </a:cubicBezTo>
                  <a:lnTo>
                    <a:pt x="207502" y="100520"/>
                  </a:lnTo>
                  <a:cubicBezTo>
                    <a:pt x="215112" y="123117"/>
                    <a:pt x="232812" y="140879"/>
                    <a:pt x="255384" y="148563"/>
                  </a:cubicBezTo>
                  <a:close/>
                  <a:moveTo>
                    <a:pt x="350670" y="104490"/>
                  </a:moveTo>
                  <a:lnTo>
                    <a:pt x="425712" y="189484"/>
                  </a:lnTo>
                  <a:cubicBezTo>
                    <a:pt x="414090" y="194006"/>
                    <a:pt x="405048" y="203417"/>
                    <a:pt x="400995" y="215208"/>
                  </a:cubicBezTo>
                  <a:lnTo>
                    <a:pt x="312254" y="145279"/>
                  </a:lnTo>
                  <a:cubicBezTo>
                    <a:pt x="329746" y="137020"/>
                    <a:pt x="343472" y="122446"/>
                    <a:pt x="350670" y="104490"/>
                  </a:cubicBezTo>
                  <a:close/>
                  <a:moveTo>
                    <a:pt x="415478" y="228937"/>
                  </a:moveTo>
                  <a:cubicBezTo>
                    <a:pt x="415478" y="214889"/>
                    <a:pt x="426867" y="203499"/>
                    <a:pt x="440915" y="203499"/>
                  </a:cubicBezTo>
                  <a:cubicBezTo>
                    <a:pt x="454963" y="203499"/>
                    <a:pt x="466352" y="214889"/>
                    <a:pt x="466352" y="228937"/>
                  </a:cubicBezTo>
                  <a:lnTo>
                    <a:pt x="466352" y="254374"/>
                  </a:lnTo>
                  <a:lnTo>
                    <a:pt x="415478" y="254374"/>
                  </a:lnTo>
                  <a:close/>
                  <a:moveTo>
                    <a:pt x="491790" y="367841"/>
                  </a:moveTo>
                  <a:lnTo>
                    <a:pt x="474831" y="359362"/>
                  </a:lnTo>
                  <a:lnTo>
                    <a:pt x="474831" y="296770"/>
                  </a:lnTo>
                  <a:cubicBezTo>
                    <a:pt x="474831" y="292087"/>
                    <a:pt x="471035" y="288291"/>
                    <a:pt x="466352" y="288291"/>
                  </a:cubicBezTo>
                  <a:lnTo>
                    <a:pt x="415478" y="288291"/>
                  </a:lnTo>
                  <a:cubicBezTo>
                    <a:pt x="410795" y="288291"/>
                    <a:pt x="406998" y="292087"/>
                    <a:pt x="406998" y="296770"/>
                  </a:cubicBezTo>
                  <a:lnTo>
                    <a:pt x="406998" y="359362"/>
                  </a:lnTo>
                  <a:lnTo>
                    <a:pt x="390040" y="367841"/>
                  </a:lnTo>
                  <a:lnTo>
                    <a:pt x="390040" y="296770"/>
                  </a:lnTo>
                  <a:cubicBezTo>
                    <a:pt x="390040" y="282722"/>
                    <a:pt x="401430" y="271332"/>
                    <a:pt x="415478" y="271332"/>
                  </a:cubicBezTo>
                  <a:lnTo>
                    <a:pt x="466352" y="271332"/>
                  </a:lnTo>
                  <a:cubicBezTo>
                    <a:pt x="480400" y="271332"/>
                    <a:pt x="491790" y="282722"/>
                    <a:pt x="491790" y="29677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03" name="Google Shape;503;p63"/>
            <p:cNvSpPr/>
            <p:nvPr/>
          </p:nvSpPr>
          <p:spPr>
            <a:xfrm>
              <a:off x="2785670" y="5077812"/>
              <a:ext cx="16958" cy="67833"/>
            </a:xfrm>
            <a:custGeom>
              <a:avLst/>
              <a:gdLst/>
              <a:ahLst/>
              <a:cxnLst/>
              <a:rect l="l" t="t" r="r" b="b"/>
              <a:pathLst>
                <a:path w="16958" h="67833" extrusionOk="0">
                  <a:moveTo>
                    <a:pt x="8479" y="0"/>
                  </a:moveTo>
                  <a:cubicBezTo>
                    <a:pt x="3797" y="0"/>
                    <a:pt x="0" y="3797"/>
                    <a:pt x="0" y="8479"/>
                  </a:cubicBezTo>
                  <a:lnTo>
                    <a:pt x="0" y="59354"/>
                  </a:lnTo>
                  <a:cubicBezTo>
                    <a:pt x="0" y="64037"/>
                    <a:pt x="3797" y="67833"/>
                    <a:pt x="8479" y="67833"/>
                  </a:cubicBezTo>
                  <a:cubicBezTo>
                    <a:pt x="13162" y="67833"/>
                    <a:pt x="16958" y="64037"/>
                    <a:pt x="16958" y="59354"/>
                  </a:cubicBezTo>
                  <a:lnTo>
                    <a:pt x="16958" y="8479"/>
                  </a:lnTo>
                  <a:cubicBezTo>
                    <a:pt x="16958" y="3797"/>
                    <a:pt x="13162" y="0"/>
                    <a:pt x="8479"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04" name="Google Shape;504;p63"/>
            <p:cNvSpPr/>
            <p:nvPr/>
          </p:nvSpPr>
          <p:spPr>
            <a:xfrm>
              <a:off x="2853399" y="4857459"/>
              <a:ext cx="50874" cy="50874"/>
            </a:xfrm>
            <a:custGeom>
              <a:avLst/>
              <a:gdLst/>
              <a:ahLst/>
              <a:cxnLst/>
              <a:rect l="l" t="t" r="r" b="b"/>
              <a:pathLst>
                <a:path w="50874" h="50874" extrusionOk="0">
                  <a:moveTo>
                    <a:pt x="36504" y="2380"/>
                  </a:moveTo>
                  <a:lnTo>
                    <a:pt x="2588" y="36297"/>
                  </a:lnTo>
                  <a:cubicBezTo>
                    <a:pt x="386" y="38425"/>
                    <a:pt x="-501" y="41579"/>
                    <a:pt x="277" y="44544"/>
                  </a:cubicBezTo>
                  <a:cubicBezTo>
                    <a:pt x="1052" y="47508"/>
                    <a:pt x="3366" y="49822"/>
                    <a:pt x="6330" y="50597"/>
                  </a:cubicBezTo>
                  <a:cubicBezTo>
                    <a:pt x="9295" y="51375"/>
                    <a:pt x="12449" y="50489"/>
                    <a:pt x="14577" y="48286"/>
                  </a:cubicBezTo>
                  <a:lnTo>
                    <a:pt x="48494" y="14370"/>
                  </a:lnTo>
                  <a:cubicBezTo>
                    <a:pt x="51708" y="11042"/>
                    <a:pt x="51662" y="5754"/>
                    <a:pt x="48391" y="2483"/>
                  </a:cubicBezTo>
                  <a:cubicBezTo>
                    <a:pt x="45120" y="-788"/>
                    <a:pt x="39833" y="-832"/>
                    <a:pt x="36504" y="238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grpSp>
      <p:grpSp>
        <p:nvGrpSpPr>
          <p:cNvPr id="505" name="Google Shape;505;p63"/>
          <p:cNvGrpSpPr/>
          <p:nvPr/>
        </p:nvGrpSpPr>
        <p:grpSpPr>
          <a:xfrm>
            <a:off x="200898" y="2155731"/>
            <a:ext cx="549418" cy="205741"/>
            <a:chOff x="2630920" y="3097553"/>
            <a:chExt cx="732558" cy="274322"/>
          </a:xfrm>
        </p:grpSpPr>
        <p:sp>
          <p:nvSpPr>
            <p:cNvPr id="506" name="Google Shape;506;p63"/>
            <p:cNvSpPr/>
            <p:nvPr/>
          </p:nvSpPr>
          <p:spPr>
            <a:xfrm>
              <a:off x="2630920" y="3097553"/>
              <a:ext cx="732558" cy="274322"/>
            </a:xfrm>
            <a:custGeom>
              <a:avLst/>
              <a:gdLst/>
              <a:ahLst/>
              <a:cxnLst/>
              <a:rect l="l" t="t" r="r" b="b"/>
              <a:pathLst>
                <a:path w="732558" h="274322" extrusionOk="0">
                  <a:moveTo>
                    <a:pt x="713305" y="115353"/>
                  </a:moveTo>
                  <a:cubicBezTo>
                    <a:pt x="672249" y="86496"/>
                    <a:pt x="614195" y="80443"/>
                    <a:pt x="572725" y="80443"/>
                  </a:cubicBezTo>
                  <a:lnTo>
                    <a:pt x="563638" y="80443"/>
                  </a:lnTo>
                  <a:lnTo>
                    <a:pt x="419118" y="12869"/>
                  </a:lnTo>
                  <a:cubicBezTo>
                    <a:pt x="401116" y="4446"/>
                    <a:pt x="381095" y="0"/>
                    <a:pt x="361233" y="0"/>
                  </a:cubicBezTo>
                  <a:lnTo>
                    <a:pt x="233659" y="0"/>
                  </a:lnTo>
                  <a:cubicBezTo>
                    <a:pt x="221263" y="0"/>
                    <a:pt x="209201" y="2481"/>
                    <a:pt x="197805" y="7370"/>
                  </a:cubicBezTo>
                  <a:lnTo>
                    <a:pt x="65363" y="64242"/>
                  </a:lnTo>
                  <a:cubicBezTo>
                    <a:pt x="58092" y="67367"/>
                    <a:pt x="50396" y="68952"/>
                    <a:pt x="42482" y="68952"/>
                  </a:cubicBezTo>
                  <a:lnTo>
                    <a:pt x="33668" y="68952"/>
                  </a:lnTo>
                  <a:cubicBezTo>
                    <a:pt x="15107" y="68946"/>
                    <a:pt x="0" y="84083"/>
                    <a:pt x="0" y="102686"/>
                  </a:cubicBezTo>
                  <a:lnTo>
                    <a:pt x="0" y="175675"/>
                  </a:lnTo>
                  <a:cubicBezTo>
                    <a:pt x="0" y="191786"/>
                    <a:pt x="11457" y="205713"/>
                    <a:pt x="27241" y="208788"/>
                  </a:cubicBezTo>
                  <a:lnTo>
                    <a:pt x="69706" y="217064"/>
                  </a:lnTo>
                  <a:cubicBezTo>
                    <a:pt x="74954" y="249487"/>
                    <a:pt x="103078" y="274323"/>
                    <a:pt x="136891" y="274323"/>
                  </a:cubicBezTo>
                  <a:cubicBezTo>
                    <a:pt x="162186" y="274323"/>
                    <a:pt x="184286" y="260418"/>
                    <a:pt x="196022" y="239845"/>
                  </a:cubicBezTo>
                  <a:lnTo>
                    <a:pt x="559473" y="239845"/>
                  </a:lnTo>
                  <a:cubicBezTo>
                    <a:pt x="571210" y="260418"/>
                    <a:pt x="593310" y="274323"/>
                    <a:pt x="618605" y="274323"/>
                  </a:cubicBezTo>
                  <a:cubicBezTo>
                    <a:pt x="643895" y="274323"/>
                    <a:pt x="665999" y="260418"/>
                    <a:pt x="677737" y="239845"/>
                  </a:cubicBezTo>
                  <a:lnTo>
                    <a:pt x="698891" y="239845"/>
                  </a:lnTo>
                  <a:cubicBezTo>
                    <a:pt x="717451" y="239845"/>
                    <a:pt x="732559" y="224714"/>
                    <a:pt x="732559" y="206110"/>
                  </a:cubicBezTo>
                  <a:lnTo>
                    <a:pt x="732559" y="152435"/>
                  </a:lnTo>
                  <a:cubicBezTo>
                    <a:pt x="732559" y="137691"/>
                    <a:pt x="725361" y="123825"/>
                    <a:pt x="713305" y="115353"/>
                  </a:cubicBezTo>
                  <a:close/>
                  <a:moveTo>
                    <a:pt x="410041" y="32356"/>
                  </a:moveTo>
                  <a:lnTo>
                    <a:pt x="512890" y="80443"/>
                  </a:lnTo>
                  <a:lnTo>
                    <a:pt x="359747" y="80443"/>
                  </a:lnTo>
                  <a:lnTo>
                    <a:pt x="309322" y="21504"/>
                  </a:lnTo>
                  <a:lnTo>
                    <a:pt x="361227" y="21504"/>
                  </a:lnTo>
                  <a:cubicBezTo>
                    <a:pt x="377983" y="21504"/>
                    <a:pt x="394862" y="25256"/>
                    <a:pt x="410041" y="32356"/>
                  </a:cubicBezTo>
                  <a:close/>
                  <a:moveTo>
                    <a:pt x="281059" y="21504"/>
                  </a:moveTo>
                  <a:lnTo>
                    <a:pt x="331483" y="80443"/>
                  </a:lnTo>
                  <a:lnTo>
                    <a:pt x="313291" y="80443"/>
                  </a:lnTo>
                  <a:cubicBezTo>
                    <a:pt x="306371" y="80443"/>
                    <a:pt x="299816" y="77424"/>
                    <a:pt x="295310" y="72155"/>
                  </a:cubicBezTo>
                  <a:lnTo>
                    <a:pt x="251979" y="21504"/>
                  </a:lnTo>
                  <a:close/>
                  <a:moveTo>
                    <a:pt x="203853" y="218341"/>
                  </a:moveTo>
                  <a:cubicBezTo>
                    <a:pt x="204573" y="214370"/>
                    <a:pt x="204971" y="210289"/>
                    <a:pt x="204971" y="206110"/>
                  </a:cubicBezTo>
                  <a:cubicBezTo>
                    <a:pt x="204971" y="201530"/>
                    <a:pt x="204513" y="196944"/>
                    <a:pt x="203607" y="192481"/>
                  </a:cubicBezTo>
                  <a:cubicBezTo>
                    <a:pt x="202427" y="186662"/>
                    <a:pt x="196765" y="182905"/>
                    <a:pt x="190959" y="184080"/>
                  </a:cubicBezTo>
                  <a:cubicBezTo>
                    <a:pt x="185146" y="185261"/>
                    <a:pt x="181396" y="190940"/>
                    <a:pt x="182575" y="196759"/>
                  </a:cubicBezTo>
                  <a:cubicBezTo>
                    <a:pt x="183196" y="199811"/>
                    <a:pt x="183509" y="202958"/>
                    <a:pt x="183509" y="206110"/>
                  </a:cubicBezTo>
                  <a:cubicBezTo>
                    <a:pt x="183509" y="231864"/>
                    <a:pt x="162595" y="252815"/>
                    <a:pt x="136891" y="252815"/>
                  </a:cubicBezTo>
                  <a:cubicBezTo>
                    <a:pt x="111187" y="252815"/>
                    <a:pt x="90279" y="231864"/>
                    <a:pt x="90279" y="206110"/>
                  </a:cubicBezTo>
                  <a:cubicBezTo>
                    <a:pt x="90279" y="180357"/>
                    <a:pt x="111187" y="159401"/>
                    <a:pt x="136891" y="159401"/>
                  </a:cubicBezTo>
                  <a:cubicBezTo>
                    <a:pt x="143403" y="159401"/>
                    <a:pt x="149690" y="160717"/>
                    <a:pt x="155592" y="163310"/>
                  </a:cubicBezTo>
                  <a:cubicBezTo>
                    <a:pt x="161013" y="165690"/>
                    <a:pt x="167345" y="163216"/>
                    <a:pt x="169726" y="157778"/>
                  </a:cubicBezTo>
                  <a:cubicBezTo>
                    <a:pt x="172107" y="152341"/>
                    <a:pt x="169637" y="146001"/>
                    <a:pt x="164211" y="143616"/>
                  </a:cubicBezTo>
                  <a:cubicBezTo>
                    <a:pt x="155574" y="139824"/>
                    <a:pt x="146382" y="137898"/>
                    <a:pt x="136891" y="137898"/>
                  </a:cubicBezTo>
                  <a:cubicBezTo>
                    <a:pt x="103078" y="137898"/>
                    <a:pt x="74954" y="162734"/>
                    <a:pt x="69706" y="195157"/>
                  </a:cubicBezTo>
                  <a:lnTo>
                    <a:pt x="31337" y="187681"/>
                  </a:lnTo>
                  <a:cubicBezTo>
                    <a:pt x="25614" y="186567"/>
                    <a:pt x="21456" y="181516"/>
                    <a:pt x="21456" y="175675"/>
                  </a:cubicBezTo>
                  <a:lnTo>
                    <a:pt x="21456" y="136420"/>
                  </a:lnTo>
                  <a:lnTo>
                    <a:pt x="33668" y="136420"/>
                  </a:lnTo>
                  <a:cubicBezTo>
                    <a:pt x="39592" y="136420"/>
                    <a:pt x="44399" y="131604"/>
                    <a:pt x="44399" y="125668"/>
                  </a:cubicBezTo>
                  <a:cubicBezTo>
                    <a:pt x="44399" y="119732"/>
                    <a:pt x="39592" y="114916"/>
                    <a:pt x="33668" y="114916"/>
                  </a:cubicBezTo>
                  <a:lnTo>
                    <a:pt x="21462" y="114916"/>
                  </a:lnTo>
                  <a:lnTo>
                    <a:pt x="21462" y="102686"/>
                  </a:lnTo>
                  <a:cubicBezTo>
                    <a:pt x="21462" y="95938"/>
                    <a:pt x="26939" y="90456"/>
                    <a:pt x="33668" y="90456"/>
                  </a:cubicBezTo>
                  <a:lnTo>
                    <a:pt x="42482" y="90456"/>
                  </a:lnTo>
                  <a:cubicBezTo>
                    <a:pt x="53319" y="90456"/>
                    <a:pt x="63860" y="88283"/>
                    <a:pt x="73819" y="84010"/>
                  </a:cubicBezTo>
                  <a:lnTo>
                    <a:pt x="206255" y="27137"/>
                  </a:lnTo>
                  <a:cubicBezTo>
                    <a:pt x="212063" y="24645"/>
                    <a:pt x="218094" y="22993"/>
                    <a:pt x="224269" y="22153"/>
                  </a:cubicBezTo>
                  <a:lnTo>
                    <a:pt x="279019" y="86149"/>
                  </a:lnTo>
                  <a:cubicBezTo>
                    <a:pt x="287604" y="96190"/>
                    <a:pt x="300095" y="101947"/>
                    <a:pt x="313291" y="101947"/>
                  </a:cubicBezTo>
                  <a:lnTo>
                    <a:pt x="572725" y="101947"/>
                  </a:lnTo>
                  <a:cubicBezTo>
                    <a:pt x="601402" y="101947"/>
                    <a:pt x="652570" y="105312"/>
                    <a:pt x="690480" y="126407"/>
                  </a:cubicBezTo>
                  <a:lnTo>
                    <a:pt x="687422" y="126407"/>
                  </a:lnTo>
                  <a:cubicBezTo>
                    <a:pt x="681493" y="126407"/>
                    <a:pt x="676691" y="131223"/>
                    <a:pt x="676691" y="137159"/>
                  </a:cubicBezTo>
                  <a:cubicBezTo>
                    <a:pt x="676691" y="143100"/>
                    <a:pt x="681493" y="147911"/>
                    <a:pt x="687422" y="147911"/>
                  </a:cubicBezTo>
                  <a:lnTo>
                    <a:pt x="710655" y="147911"/>
                  </a:lnTo>
                  <a:cubicBezTo>
                    <a:pt x="710941" y="149389"/>
                    <a:pt x="711097" y="150901"/>
                    <a:pt x="711097" y="152435"/>
                  </a:cubicBezTo>
                  <a:lnTo>
                    <a:pt x="711097" y="172376"/>
                  </a:lnTo>
                  <a:lnTo>
                    <a:pt x="677737" y="172376"/>
                  </a:lnTo>
                  <a:cubicBezTo>
                    <a:pt x="665999" y="151803"/>
                    <a:pt x="643901" y="137904"/>
                    <a:pt x="618605" y="137904"/>
                  </a:cubicBezTo>
                  <a:cubicBezTo>
                    <a:pt x="593310" y="137904"/>
                    <a:pt x="571210" y="151803"/>
                    <a:pt x="559473" y="172376"/>
                  </a:cubicBezTo>
                  <a:lnTo>
                    <a:pt x="538325" y="172376"/>
                  </a:lnTo>
                  <a:cubicBezTo>
                    <a:pt x="532396" y="172376"/>
                    <a:pt x="527594" y="177188"/>
                    <a:pt x="527594" y="183128"/>
                  </a:cubicBezTo>
                  <a:cubicBezTo>
                    <a:pt x="527594" y="189065"/>
                    <a:pt x="532396" y="193880"/>
                    <a:pt x="538325" y="193880"/>
                  </a:cubicBezTo>
                  <a:lnTo>
                    <a:pt x="551644" y="193880"/>
                  </a:lnTo>
                  <a:cubicBezTo>
                    <a:pt x="550923" y="197851"/>
                    <a:pt x="550525" y="201933"/>
                    <a:pt x="550525" y="206110"/>
                  </a:cubicBezTo>
                  <a:cubicBezTo>
                    <a:pt x="550525" y="210289"/>
                    <a:pt x="550923" y="214370"/>
                    <a:pt x="551644" y="218341"/>
                  </a:cubicBezTo>
                  <a:close/>
                  <a:moveTo>
                    <a:pt x="618605" y="252815"/>
                  </a:moveTo>
                  <a:cubicBezTo>
                    <a:pt x="592902" y="252815"/>
                    <a:pt x="571987" y="231864"/>
                    <a:pt x="571987" y="206110"/>
                  </a:cubicBezTo>
                  <a:cubicBezTo>
                    <a:pt x="571987" y="180357"/>
                    <a:pt x="592902" y="159401"/>
                    <a:pt x="618605" y="159401"/>
                  </a:cubicBezTo>
                  <a:cubicBezTo>
                    <a:pt x="644309" y="159401"/>
                    <a:pt x="665224" y="180357"/>
                    <a:pt x="665224" y="206110"/>
                  </a:cubicBezTo>
                  <a:cubicBezTo>
                    <a:pt x="665224" y="231864"/>
                    <a:pt x="644309" y="252815"/>
                    <a:pt x="618605" y="252815"/>
                  </a:cubicBezTo>
                  <a:close/>
                  <a:moveTo>
                    <a:pt x="698891" y="218341"/>
                  </a:moveTo>
                  <a:lnTo>
                    <a:pt x="685567" y="218341"/>
                  </a:lnTo>
                  <a:cubicBezTo>
                    <a:pt x="686288" y="214370"/>
                    <a:pt x="686685" y="210289"/>
                    <a:pt x="686685" y="206110"/>
                  </a:cubicBezTo>
                  <a:cubicBezTo>
                    <a:pt x="686685" y="201933"/>
                    <a:pt x="686288" y="197851"/>
                    <a:pt x="685567" y="193880"/>
                  </a:cubicBezTo>
                  <a:lnTo>
                    <a:pt x="711097" y="193880"/>
                  </a:lnTo>
                  <a:lnTo>
                    <a:pt x="711097" y="206110"/>
                  </a:lnTo>
                  <a:cubicBezTo>
                    <a:pt x="711097" y="212854"/>
                    <a:pt x="705620" y="218341"/>
                    <a:pt x="698891" y="218341"/>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07" name="Google Shape;507;p63"/>
            <p:cNvSpPr/>
            <p:nvPr/>
          </p:nvSpPr>
          <p:spPr>
            <a:xfrm>
              <a:off x="2871775" y="3223960"/>
              <a:ext cx="262321" cy="67473"/>
            </a:xfrm>
            <a:custGeom>
              <a:avLst/>
              <a:gdLst/>
              <a:ahLst/>
              <a:cxnLst/>
              <a:rect l="l" t="t" r="r" b="b"/>
              <a:pathLst>
                <a:path w="262321" h="67473" extrusionOk="0">
                  <a:moveTo>
                    <a:pt x="251590" y="45969"/>
                  </a:moveTo>
                  <a:lnTo>
                    <a:pt x="107853" y="45969"/>
                  </a:lnTo>
                  <a:lnTo>
                    <a:pt x="83545" y="13496"/>
                  </a:lnTo>
                  <a:cubicBezTo>
                    <a:pt x="77220" y="5045"/>
                    <a:pt x="67149" y="0"/>
                    <a:pt x="56607" y="0"/>
                  </a:cubicBezTo>
                  <a:lnTo>
                    <a:pt x="10733" y="0"/>
                  </a:lnTo>
                  <a:cubicBezTo>
                    <a:pt x="6664" y="0"/>
                    <a:pt x="2953" y="2302"/>
                    <a:pt x="1137" y="5947"/>
                  </a:cubicBezTo>
                  <a:cubicBezTo>
                    <a:pt x="-686" y="9587"/>
                    <a:pt x="-294" y="13949"/>
                    <a:pt x="2148" y="17203"/>
                  </a:cubicBezTo>
                  <a:lnTo>
                    <a:pt x="29674" y="53977"/>
                  </a:lnTo>
                  <a:cubicBezTo>
                    <a:pt x="35995" y="62428"/>
                    <a:pt x="46066" y="67473"/>
                    <a:pt x="56607" y="67473"/>
                  </a:cubicBezTo>
                  <a:lnTo>
                    <a:pt x="251590" y="67473"/>
                  </a:lnTo>
                  <a:cubicBezTo>
                    <a:pt x="257514" y="67473"/>
                    <a:pt x="262321" y="62658"/>
                    <a:pt x="262321" y="56721"/>
                  </a:cubicBezTo>
                  <a:cubicBezTo>
                    <a:pt x="262321" y="50781"/>
                    <a:pt x="257514" y="45969"/>
                    <a:pt x="251590" y="45969"/>
                  </a:cubicBezTo>
                  <a:close/>
                  <a:moveTo>
                    <a:pt x="56607" y="45969"/>
                  </a:moveTo>
                  <a:cubicBezTo>
                    <a:pt x="52784" y="45969"/>
                    <a:pt x="49135" y="44139"/>
                    <a:pt x="46843" y="41075"/>
                  </a:cubicBezTo>
                  <a:lnTo>
                    <a:pt x="32195" y="21504"/>
                  </a:lnTo>
                  <a:lnTo>
                    <a:pt x="56607" y="21504"/>
                  </a:lnTo>
                  <a:cubicBezTo>
                    <a:pt x="60430" y="21504"/>
                    <a:pt x="64080" y="23335"/>
                    <a:pt x="66376" y="26398"/>
                  </a:cubicBezTo>
                  <a:lnTo>
                    <a:pt x="81026" y="45969"/>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08" name="Google Shape;508;p63"/>
            <p:cNvSpPr/>
            <p:nvPr/>
          </p:nvSpPr>
          <p:spPr>
            <a:xfrm>
              <a:off x="2745611" y="3281421"/>
              <a:ext cx="44398" cy="44485"/>
            </a:xfrm>
            <a:custGeom>
              <a:avLst/>
              <a:gdLst/>
              <a:ahLst/>
              <a:cxnLst/>
              <a:rect l="l" t="t" r="r" b="b"/>
              <a:pathLst>
                <a:path w="44398" h="44485" extrusionOk="0">
                  <a:moveTo>
                    <a:pt x="22199" y="0"/>
                  </a:moveTo>
                  <a:cubicBezTo>
                    <a:pt x="9960" y="0"/>
                    <a:pt x="0" y="9979"/>
                    <a:pt x="0" y="22242"/>
                  </a:cubicBezTo>
                  <a:cubicBezTo>
                    <a:pt x="0" y="34506"/>
                    <a:pt x="9960" y="44485"/>
                    <a:pt x="22199" y="44485"/>
                  </a:cubicBezTo>
                  <a:cubicBezTo>
                    <a:pt x="34444" y="44485"/>
                    <a:pt x="44398" y="34506"/>
                    <a:pt x="44398" y="22242"/>
                  </a:cubicBezTo>
                  <a:cubicBezTo>
                    <a:pt x="44398" y="9979"/>
                    <a:pt x="34444" y="0"/>
                    <a:pt x="22199"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09" name="Google Shape;509;p63"/>
            <p:cNvSpPr/>
            <p:nvPr/>
          </p:nvSpPr>
          <p:spPr>
            <a:xfrm>
              <a:off x="3227326" y="3281421"/>
              <a:ext cx="44398" cy="44485"/>
            </a:xfrm>
            <a:custGeom>
              <a:avLst/>
              <a:gdLst/>
              <a:ahLst/>
              <a:cxnLst/>
              <a:rect l="l" t="t" r="r" b="b"/>
              <a:pathLst>
                <a:path w="44398" h="44485" extrusionOk="0">
                  <a:moveTo>
                    <a:pt x="22199" y="0"/>
                  </a:moveTo>
                  <a:cubicBezTo>
                    <a:pt x="9960" y="0"/>
                    <a:pt x="0" y="9979"/>
                    <a:pt x="0" y="22242"/>
                  </a:cubicBezTo>
                  <a:cubicBezTo>
                    <a:pt x="0" y="34506"/>
                    <a:pt x="9960" y="44485"/>
                    <a:pt x="22199" y="44485"/>
                  </a:cubicBezTo>
                  <a:cubicBezTo>
                    <a:pt x="34439" y="44485"/>
                    <a:pt x="44399" y="34506"/>
                    <a:pt x="44399" y="22242"/>
                  </a:cubicBezTo>
                  <a:cubicBezTo>
                    <a:pt x="44399" y="9979"/>
                    <a:pt x="34439" y="0"/>
                    <a:pt x="22199"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grpSp>
      <p:sp>
        <p:nvSpPr>
          <p:cNvPr id="510" name="Google Shape;510;p63"/>
          <p:cNvSpPr/>
          <p:nvPr/>
        </p:nvSpPr>
        <p:spPr>
          <a:xfrm>
            <a:off x="247008" y="665910"/>
            <a:ext cx="435713" cy="272321"/>
          </a:xfrm>
          <a:custGeom>
            <a:avLst/>
            <a:gdLst/>
            <a:ahLst/>
            <a:cxnLst/>
            <a:rect l="l" t="t" r="r" b="b"/>
            <a:pathLst>
              <a:path w="580951" h="363094" extrusionOk="0">
                <a:moveTo>
                  <a:pt x="363094" y="36309"/>
                </a:moveTo>
                <a:cubicBezTo>
                  <a:pt x="422735" y="36309"/>
                  <a:pt x="471314" y="84463"/>
                  <a:pt x="472023" y="143891"/>
                </a:cubicBezTo>
                <a:cubicBezTo>
                  <a:pt x="471739" y="146090"/>
                  <a:pt x="471526" y="148288"/>
                  <a:pt x="471455" y="150557"/>
                </a:cubicBezTo>
                <a:lnTo>
                  <a:pt x="470534" y="177222"/>
                </a:lnTo>
                <a:lnTo>
                  <a:pt x="495780" y="186016"/>
                </a:lnTo>
                <a:cubicBezTo>
                  <a:pt x="524998" y="196191"/>
                  <a:pt x="544642" y="223600"/>
                  <a:pt x="544642" y="254166"/>
                </a:cubicBezTo>
                <a:cubicBezTo>
                  <a:pt x="544642" y="294234"/>
                  <a:pt x="512090" y="326785"/>
                  <a:pt x="472023" y="326785"/>
                </a:cubicBezTo>
                <a:lnTo>
                  <a:pt x="108928" y="326785"/>
                </a:lnTo>
                <a:cubicBezTo>
                  <a:pt x="68896" y="326785"/>
                  <a:pt x="36309" y="294234"/>
                  <a:pt x="36309" y="254166"/>
                </a:cubicBezTo>
                <a:cubicBezTo>
                  <a:pt x="36309" y="214523"/>
                  <a:pt x="68294" y="182185"/>
                  <a:pt x="107794" y="181547"/>
                </a:cubicBezTo>
                <a:cubicBezTo>
                  <a:pt x="109496" y="181796"/>
                  <a:pt x="111269" y="182008"/>
                  <a:pt x="113041" y="182115"/>
                </a:cubicBezTo>
                <a:lnTo>
                  <a:pt x="140629" y="183923"/>
                </a:lnTo>
                <a:lnTo>
                  <a:pt x="149706" y="157861"/>
                </a:lnTo>
                <a:cubicBezTo>
                  <a:pt x="159918" y="128573"/>
                  <a:pt x="187292" y="108928"/>
                  <a:pt x="217857" y="108928"/>
                </a:cubicBezTo>
                <a:cubicBezTo>
                  <a:pt x="221402" y="108928"/>
                  <a:pt x="225303" y="109354"/>
                  <a:pt x="230551" y="110276"/>
                </a:cubicBezTo>
                <a:lnTo>
                  <a:pt x="255975" y="114850"/>
                </a:lnTo>
                <a:lnTo>
                  <a:pt x="268633" y="92334"/>
                </a:lnTo>
                <a:cubicBezTo>
                  <a:pt x="288064" y="57798"/>
                  <a:pt x="324232" y="36309"/>
                  <a:pt x="363094" y="36309"/>
                </a:cubicBezTo>
                <a:moveTo>
                  <a:pt x="363094" y="0"/>
                </a:moveTo>
                <a:cubicBezTo>
                  <a:pt x="308701" y="0"/>
                  <a:pt x="261860" y="30282"/>
                  <a:pt x="236969" y="74534"/>
                </a:cubicBezTo>
                <a:cubicBezTo>
                  <a:pt x="230764" y="73435"/>
                  <a:pt x="224416" y="72619"/>
                  <a:pt x="217857" y="72619"/>
                </a:cubicBezTo>
                <a:cubicBezTo>
                  <a:pt x="170271" y="72619"/>
                  <a:pt x="130239" y="103326"/>
                  <a:pt x="115417" y="145877"/>
                </a:cubicBezTo>
                <a:cubicBezTo>
                  <a:pt x="113255" y="145735"/>
                  <a:pt x="111162" y="145238"/>
                  <a:pt x="108928" y="145238"/>
                </a:cubicBezTo>
                <a:cubicBezTo>
                  <a:pt x="48791" y="145238"/>
                  <a:pt x="0" y="194029"/>
                  <a:pt x="0" y="254166"/>
                </a:cubicBezTo>
                <a:cubicBezTo>
                  <a:pt x="0" y="314304"/>
                  <a:pt x="48791" y="363094"/>
                  <a:pt x="108928" y="363094"/>
                </a:cubicBezTo>
                <a:lnTo>
                  <a:pt x="472023" y="363094"/>
                </a:lnTo>
                <a:cubicBezTo>
                  <a:pt x="532160" y="363094"/>
                  <a:pt x="580951" y="314304"/>
                  <a:pt x="580951" y="254166"/>
                </a:cubicBezTo>
                <a:cubicBezTo>
                  <a:pt x="580951" y="206580"/>
                  <a:pt x="550245" y="166513"/>
                  <a:pt x="507694" y="151691"/>
                </a:cubicBezTo>
                <a:cubicBezTo>
                  <a:pt x="507765" y="149493"/>
                  <a:pt x="508332" y="147437"/>
                  <a:pt x="508332" y="145238"/>
                </a:cubicBezTo>
                <a:cubicBezTo>
                  <a:pt x="508332" y="65031"/>
                  <a:pt x="443302" y="0"/>
                  <a:pt x="363094" y="0"/>
                </a:cubicBezTo>
                <a:lnTo>
                  <a:pt x="363094"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511" name="Google Shape;511;p63"/>
          <p:cNvSpPr/>
          <p:nvPr/>
        </p:nvSpPr>
        <p:spPr>
          <a:xfrm>
            <a:off x="862390" y="566764"/>
            <a:ext cx="2093159" cy="152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100" b="1" i="0" u="none" strike="noStrike" cap="none" dirty="0">
                <a:solidFill>
                  <a:schemeClr val="accent2"/>
                </a:solidFill>
                <a:latin typeface="Open Sans"/>
                <a:ea typeface="Open Sans"/>
                <a:cs typeface="Open Sans"/>
                <a:sym typeface="Open Sans"/>
              </a:rPr>
              <a:t>Cloud and </a:t>
            </a:r>
            <a:br>
              <a:rPr lang="en" sz="2100" b="1" i="0" u="none" strike="noStrike" cap="none" dirty="0">
                <a:solidFill>
                  <a:schemeClr val="accent2"/>
                </a:solidFill>
                <a:latin typeface="Open Sans"/>
                <a:ea typeface="Open Sans"/>
                <a:cs typeface="Open Sans"/>
                <a:sym typeface="Open Sans"/>
              </a:rPr>
            </a:br>
            <a:r>
              <a:rPr lang="en" sz="2100" b="1" i="0" u="none" strike="noStrike" cap="none" dirty="0">
                <a:solidFill>
                  <a:schemeClr val="accent2"/>
                </a:solidFill>
                <a:latin typeface="Open Sans"/>
                <a:ea typeface="Open Sans"/>
                <a:cs typeface="Open Sans"/>
                <a:sym typeface="Open Sans"/>
              </a:rPr>
              <a:t>data center </a:t>
            </a:r>
            <a:r>
              <a:rPr lang="en" sz="1100" i="0" u="none" strike="noStrike" cap="none" dirty="0">
                <a:solidFill>
                  <a:schemeClr val="dk2"/>
                </a:solidFill>
                <a:latin typeface="Open Sans"/>
                <a:ea typeface="Open Sans"/>
                <a:cs typeface="Open Sans"/>
                <a:sym typeface="Open Sans"/>
              </a:rPr>
              <a:t>top providers like Amazon and Alibaba are designing their own chips.</a:t>
            </a:r>
            <a:endParaRPr sz="1100" dirty="0">
              <a:solidFill>
                <a:schemeClr val="dk2"/>
              </a:solidFill>
              <a:latin typeface="Open Sans"/>
              <a:ea typeface="Open Sans"/>
              <a:cs typeface="Open Sans"/>
              <a:sym typeface="Open Sans"/>
            </a:endParaRPr>
          </a:p>
        </p:txBody>
      </p:sp>
      <p:sp>
        <p:nvSpPr>
          <p:cNvPr id="512" name="Google Shape;512;p63"/>
          <p:cNvSpPr/>
          <p:nvPr/>
        </p:nvSpPr>
        <p:spPr>
          <a:xfrm>
            <a:off x="862390" y="2029510"/>
            <a:ext cx="2093159" cy="1038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100" b="1" i="0" u="none" strike="noStrike" cap="none" dirty="0">
                <a:solidFill>
                  <a:schemeClr val="accent3"/>
                </a:solidFill>
                <a:latin typeface="Open Sans"/>
                <a:ea typeface="Open Sans"/>
                <a:cs typeface="Open Sans"/>
                <a:sym typeface="Open Sans"/>
              </a:rPr>
              <a:t>Automotive</a:t>
            </a:r>
            <a:r>
              <a:rPr lang="en" sz="1100" b="1" i="0" u="none" strike="noStrike" cap="none" dirty="0">
                <a:solidFill>
                  <a:srgbClr val="000000"/>
                </a:solidFill>
                <a:latin typeface="Open Sans"/>
                <a:ea typeface="Open Sans"/>
                <a:cs typeface="Open Sans"/>
                <a:sym typeface="Open Sans"/>
              </a:rPr>
              <a:t> </a:t>
            </a:r>
            <a:br>
              <a:rPr lang="en" sz="1100" b="1" i="0" u="none" strike="noStrike" cap="none" dirty="0">
                <a:solidFill>
                  <a:srgbClr val="000000"/>
                </a:solidFill>
                <a:latin typeface="Open Sans"/>
                <a:ea typeface="Open Sans"/>
                <a:cs typeface="Open Sans"/>
                <a:sym typeface="Open Sans"/>
              </a:rPr>
            </a:br>
            <a:r>
              <a:rPr lang="en" sz="1100" i="0" u="none" strike="noStrike" cap="none" dirty="0">
                <a:solidFill>
                  <a:schemeClr val="dk2"/>
                </a:solidFill>
                <a:latin typeface="Open Sans"/>
                <a:ea typeface="Open Sans"/>
                <a:cs typeface="Open Sans"/>
                <a:sym typeface="Open Sans"/>
              </a:rPr>
              <a:t>is transforming from autonomous vehicles to infotainment to safety, the whole vehicle relies on innovative electronics. </a:t>
            </a:r>
            <a:endParaRPr sz="1100" dirty="0">
              <a:solidFill>
                <a:schemeClr val="dk2"/>
              </a:solidFill>
              <a:latin typeface="Open Sans"/>
              <a:ea typeface="Open Sans"/>
              <a:cs typeface="Open Sans"/>
              <a:sym typeface="Open Sans"/>
            </a:endParaRPr>
          </a:p>
        </p:txBody>
      </p:sp>
      <p:sp>
        <p:nvSpPr>
          <p:cNvPr id="513" name="Google Shape;513;p63"/>
          <p:cNvSpPr/>
          <p:nvPr/>
        </p:nvSpPr>
        <p:spPr>
          <a:xfrm>
            <a:off x="818507" y="3530530"/>
            <a:ext cx="2137042" cy="877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100" b="1" i="0" u="none" strike="noStrike" cap="none" dirty="0">
                <a:solidFill>
                  <a:schemeClr val="accent5"/>
                </a:solidFill>
                <a:latin typeface="Open Sans"/>
                <a:ea typeface="Open Sans"/>
                <a:cs typeface="Open Sans"/>
                <a:sym typeface="Open Sans"/>
              </a:rPr>
              <a:t>Industrial IoT</a:t>
            </a:r>
            <a:r>
              <a:rPr lang="en" sz="2100" i="0" u="none" strike="noStrike" cap="none" dirty="0">
                <a:solidFill>
                  <a:schemeClr val="accent5"/>
                </a:solidFill>
                <a:latin typeface="Open Sans"/>
                <a:ea typeface="Open Sans"/>
                <a:cs typeface="Open Sans"/>
                <a:sym typeface="Open Sans"/>
              </a:rPr>
              <a:t> </a:t>
            </a:r>
            <a:r>
              <a:rPr lang="en" sz="1100" i="0" u="none" strike="noStrike" cap="none" dirty="0">
                <a:solidFill>
                  <a:schemeClr val="dk2"/>
                </a:solidFill>
                <a:latin typeface="Open Sans"/>
                <a:ea typeface="Open Sans"/>
                <a:cs typeface="Open Sans"/>
                <a:sym typeface="Open Sans"/>
              </a:rPr>
              <a:t>incorporating artificial intelligence in manufacturing and industrial processes. </a:t>
            </a:r>
            <a:endParaRPr sz="1100" dirty="0">
              <a:solidFill>
                <a:schemeClr val="dk2"/>
              </a:solidFill>
              <a:latin typeface="Open Sans"/>
              <a:ea typeface="Open Sans"/>
              <a:cs typeface="Open Sans"/>
              <a:sym typeface="Open Sans"/>
            </a:endParaRPr>
          </a:p>
        </p:txBody>
      </p:sp>
      <p:sp>
        <p:nvSpPr>
          <p:cNvPr id="514" name="Google Shape;514;p63"/>
          <p:cNvSpPr/>
          <p:nvPr/>
        </p:nvSpPr>
        <p:spPr>
          <a:xfrm>
            <a:off x="3948408" y="612908"/>
            <a:ext cx="2332322" cy="1038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100" b="1" i="0" u="none" strike="noStrike" cap="none" dirty="0">
                <a:solidFill>
                  <a:schemeClr val="accent4"/>
                </a:solidFill>
                <a:latin typeface="Open Sans"/>
                <a:ea typeface="Open Sans"/>
                <a:cs typeface="Open Sans"/>
                <a:sym typeface="Open Sans"/>
              </a:rPr>
              <a:t>Mobile and wireless</a:t>
            </a:r>
            <a:r>
              <a:rPr lang="en" sz="2100" b="1" i="0" u="none" strike="noStrike" cap="none" dirty="0">
                <a:solidFill>
                  <a:schemeClr val="dk2"/>
                </a:solidFill>
                <a:latin typeface="Open Sans"/>
                <a:ea typeface="Open Sans"/>
                <a:cs typeface="Open Sans"/>
                <a:sym typeface="Open Sans"/>
              </a:rPr>
              <a:t> </a:t>
            </a:r>
            <a:r>
              <a:rPr lang="en" sz="1100" i="0" u="none" strike="noStrike" cap="none" dirty="0">
                <a:solidFill>
                  <a:schemeClr val="dk2"/>
                </a:solidFill>
                <a:latin typeface="Open Sans"/>
                <a:ea typeface="Open Sans"/>
                <a:cs typeface="Open Sans"/>
                <a:sym typeface="Open Sans"/>
              </a:rPr>
              <a:t>continue rapid evolution with each generation of hardware and increased capability. </a:t>
            </a:r>
            <a:endParaRPr sz="1100" dirty="0">
              <a:solidFill>
                <a:schemeClr val="dk2"/>
              </a:solidFill>
              <a:latin typeface="Open Sans"/>
              <a:ea typeface="Open Sans"/>
              <a:cs typeface="Open Sans"/>
              <a:sym typeface="Open Sans"/>
            </a:endParaRPr>
          </a:p>
        </p:txBody>
      </p:sp>
      <p:sp>
        <p:nvSpPr>
          <p:cNvPr id="515" name="Google Shape;515;p63"/>
          <p:cNvSpPr/>
          <p:nvPr/>
        </p:nvSpPr>
        <p:spPr>
          <a:xfrm>
            <a:off x="3950671" y="2046149"/>
            <a:ext cx="2328937" cy="12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100" b="1" i="0" u="none" strike="noStrike" cap="none" dirty="0">
                <a:solidFill>
                  <a:srgbClr val="62CBC9"/>
                </a:solidFill>
                <a:latin typeface="Open Sans"/>
                <a:ea typeface="Open Sans"/>
                <a:cs typeface="Open Sans"/>
                <a:sym typeface="Open Sans"/>
              </a:rPr>
              <a:t>Consumer and IoT devices</a:t>
            </a:r>
            <a:r>
              <a:rPr lang="en" sz="2100" i="0" u="none" strike="noStrike" cap="none" dirty="0">
                <a:solidFill>
                  <a:srgbClr val="62CBC9"/>
                </a:solidFill>
                <a:latin typeface="Open Sans"/>
                <a:ea typeface="Open Sans"/>
                <a:cs typeface="Open Sans"/>
                <a:sym typeface="Open Sans"/>
              </a:rPr>
              <a:t> </a:t>
            </a:r>
            <a:r>
              <a:rPr lang="en" sz="1100" i="0" u="none" strike="noStrike" cap="none" dirty="0">
                <a:solidFill>
                  <a:schemeClr val="dk2"/>
                </a:solidFill>
                <a:latin typeface="Open Sans"/>
                <a:ea typeface="Open Sans"/>
                <a:cs typeface="Open Sans"/>
                <a:sym typeface="Open Sans"/>
              </a:rPr>
              <a:t>bring incredible innovation and volume with billions of connected devices in the next 5-10 years.</a:t>
            </a:r>
            <a:endParaRPr sz="1100" dirty="0">
              <a:solidFill>
                <a:schemeClr val="dk2"/>
              </a:solidFill>
              <a:latin typeface="Open Sans"/>
              <a:ea typeface="Open Sans"/>
              <a:cs typeface="Open Sans"/>
              <a:sym typeface="Open Sans"/>
            </a:endParaRPr>
          </a:p>
        </p:txBody>
      </p:sp>
      <p:sp>
        <p:nvSpPr>
          <p:cNvPr id="516" name="Google Shape;516;p63"/>
          <p:cNvSpPr/>
          <p:nvPr/>
        </p:nvSpPr>
        <p:spPr>
          <a:xfrm>
            <a:off x="3949657" y="3528438"/>
            <a:ext cx="2406900" cy="877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100" b="1" i="0" u="none" strike="noStrike" cap="none" dirty="0">
                <a:solidFill>
                  <a:schemeClr val="accent1"/>
                </a:solidFill>
                <a:latin typeface="Open Sans"/>
                <a:ea typeface="Open Sans"/>
                <a:cs typeface="Open Sans"/>
                <a:sym typeface="Open Sans"/>
              </a:rPr>
              <a:t>Memory</a:t>
            </a:r>
            <a:r>
              <a:rPr lang="en" sz="1100" i="0" u="none" strike="noStrike" cap="none" dirty="0">
                <a:solidFill>
                  <a:schemeClr val="accent1"/>
                </a:solidFill>
                <a:latin typeface="Open Sans"/>
                <a:ea typeface="Open Sans"/>
                <a:cs typeface="Open Sans"/>
                <a:sym typeface="Open Sans"/>
              </a:rPr>
              <a:t> </a:t>
            </a:r>
            <a:r>
              <a:rPr lang="en" sz="1100" i="0" u="none" strike="noStrike" cap="none" dirty="0">
                <a:solidFill>
                  <a:schemeClr val="dk2"/>
                </a:solidFill>
                <a:latin typeface="Open Sans"/>
                <a:ea typeface="Open Sans"/>
                <a:cs typeface="Open Sans"/>
                <a:sym typeface="Open Sans"/>
              </a:rPr>
              <a:t>was largest semiconductor category by sales with $158 billion in 2018, and the fastest-growing. </a:t>
            </a:r>
            <a:endParaRPr sz="1100" dirty="0">
              <a:solidFill>
                <a:schemeClr val="dk2"/>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2" name="Picture 1">
            <a:extLst>
              <a:ext uri="{FF2B5EF4-FFF2-40B4-BE49-F238E27FC236}">
                <a16:creationId xmlns:a16="http://schemas.microsoft.com/office/drawing/2014/main" id="{3930B058-3517-4D6F-88F1-523E5FFD505B}"/>
              </a:ext>
            </a:extLst>
          </p:cNvPr>
          <p:cNvPicPr>
            <a:picLocks noChangeAspect="1"/>
          </p:cNvPicPr>
          <p:nvPr/>
        </p:nvPicPr>
        <p:blipFill>
          <a:blip r:embed="rId3"/>
          <a:stretch>
            <a:fillRect/>
          </a:stretch>
        </p:blipFill>
        <p:spPr>
          <a:xfrm>
            <a:off x="117447" y="1000182"/>
            <a:ext cx="8771017" cy="3623462"/>
          </a:xfrm>
          <a:prstGeom prst="rect">
            <a:avLst/>
          </a:prstGeom>
        </p:spPr>
      </p:pic>
      <p:sp>
        <p:nvSpPr>
          <p:cNvPr id="443" name="Google Shape;443;p58"/>
          <p:cNvSpPr/>
          <p:nvPr/>
        </p:nvSpPr>
        <p:spPr>
          <a:xfrm>
            <a:off x="154113" y="1220301"/>
            <a:ext cx="8635800" cy="3325800"/>
          </a:xfrm>
          <a:prstGeom prst="rect">
            <a:avLst/>
          </a:prstGeom>
          <a:blipFill rotWithShape="1">
            <a:blip r:embed="rId4">
              <a:alphaModFix amt="25000"/>
              <a:extLst>
                <a:ext uri="{28A0092B-C50C-407E-A947-70E740481C1C}">
                  <a14:useLocalDpi xmlns:a14="http://schemas.microsoft.com/office/drawing/2010/main" val="0"/>
                </a:ext>
              </a:extLst>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45" name="Google Shape;445;p58"/>
          <p:cNvSpPr/>
          <p:nvPr/>
        </p:nvSpPr>
        <p:spPr>
          <a:xfrm>
            <a:off x="55562" y="1052504"/>
            <a:ext cx="8669594" cy="3518817"/>
          </a:xfrm>
          <a:prstGeom prst="rect">
            <a:avLst/>
          </a:prstGeom>
          <a:solidFill>
            <a:srgbClr val="FEFEFE">
              <a:alpha val="30196"/>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441" name="Google Shape;441;p58"/>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More than 1,500 RISC-V Members</a:t>
            </a:r>
            <a:endParaRPr sz="2800" dirty="0"/>
          </a:p>
          <a:p>
            <a:pPr marL="0" lvl="0" indent="0" algn="l" rtl="0">
              <a:lnSpc>
                <a:spcPct val="95000"/>
              </a:lnSpc>
              <a:spcBef>
                <a:spcPts val="0"/>
              </a:spcBef>
              <a:spcAft>
                <a:spcPts val="0"/>
              </a:spcAft>
              <a:buClr>
                <a:schemeClr val="dk1"/>
              </a:buClr>
              <a:buSzPts val="2000"/>
              <a:buFont typeface="Arial"/>
              <a:buNone/>
            </a:pPr>
            <a:r>
              <a:rPr lang="en" sz="2000" dirty="0">
                <a:latin typeface="Open Sans"/>
                <a:ea typeface="Open Sans"/>
                <a:cs typeface="Open Sans"/>
                <a:sym typeface="Open Sans"/>
              </a:rPr>
              <a:t>across 70 Countries</a:t>
            </a:r>
            <a:endParaRPr sz="2000" dirty="0"/>
          </a:p>
        </p:txBody>
      </p:sp>
      <p:sp>
        <p:nvSpPr>
          <p:cNvPr id="442" name="Google Shape;442;p58"/>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446" name="Google Shape;446;p58"/>
          <p:cNvSpPr txBox="1"/>
          <p:nvPr/>
        </p:nvSpPr>
        <p:spPr>
          <a:xfrm>
            <a:off x="80123" y="4937522"/>
            <a:ext cx="2171700" cy="205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US" sz="1000" b="0" i="0" u="none" strike="noStrike" cap="none" dirty="0">
                <a:solidFill>
                  <a:srgbClr val="7F7F7F"/>
                </a:solidFill>
                <a:latin typeface="Arial"/>
                <a:ea typeface="Arial"/>
                <a:cs typeface="Arial"/>
                <a:sym typeface="Arial"/>
              </a:rPr>
              <a:t>March 2021</a:t>
            </a:r>
            <a:endParaRPr sz="1000" b="0" i="0" u="none" strike="noStrike" cap="none" dirty="0">
              <a:solidFill>
                <a:srgbClr val="7F7F7F"/>
              </a:solidFill>
              <a:latin typeface="Arial"/>
              <a:ea typeface="Arial"/>
              <a:cs typeface="Arial"/>
              <a:sym typeface="Arial"/>
            </a:endParaRPr>
          </a:p>
        </p:txBody>
      </p:sp>
      <p:sp>
        <p:nvSpPr>
          <p:cNvPr id="447" name="Google Shape;447;p58"/>
          <p:cNvSpPr/>
          <p:nvPr/>
        </p:nvSpPr>
        <p:spPr>
          <a:xfrm>
            <a:off x="1335750" y="1359446"/>
            <a:ext cx="3124200" cy="3058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B5768"/>
              </a:buClr>
              <a:buSzPts val="2100"/>
              <a:buFont typeface="Arial"/>
              <a:buNone/>
            </a:pPr>
            <a:r>
              <a:rPr lang="en" sz="2100" b="1" i="0" u="none" strike="noStrike" cap="none" dirty="0">
                <a:solidFill>
                  <a:schemeClr val="accent3"/>
                </a:solidFill>
                <a:latin typeface="Open Sans"/>
                <a:ea typeface="Open Sans"/>
                <a:cs typeface="Open Sans"/>
                <a:sym typeface="Open Sans"/>
              </a:rPr>
              <a:t>94 Chip</a:t>
            </a:r>
            <a:br>
              <a:rPr lang="en" sz="2100" b="1" i="0" u="none" strike="noStrike" cap="none" dirty="0">
                <a:solidFill>
                  <a:schemeClr val="accent3"/>
                </a:solidFill>
                <a:latin typeface="Open Sans"/>
                <a:ea typeface="Open Sans"/>
                <a:cs typeface="Open Sans"/>
                <a:sym typeface="Open Sans"/>
              </a:rPr>
            </a:br>
            <a:r>
              <a:rPr lang="en" sz="1200" b="1" i="0" u="none" strike="noStrike" cap="none" dirty="0">
                <a:solidFill>
                  <a:schemeClr val="accent3"/>
                </a:solidFill>
                <a:latin typeface="Open Sans"/>
                <a:ea typeface="Open Sans"/>
                <a:cs typeface="Open Sans"/>
                <a:sym typeface="Open Sans"/>
              </a:rPr>
              <a:t>SoC, IP, FPGA</a:t>
            </a:r>
            <a:br>
              <a:rPr lang="en" sz="1400" b="1" i="0" u="none" strike="noStrike" cap="none" dirty="0">
                <a:solidFill>
                  <a:schemeClr val="accent3"/>
                </a:solidFill>
                <a:latin typeface="Open Sans"/>
                <a:ea typeface="Open Sans"/>
                <a:cs typeface="Open Sans"/>
                <a:sym typeface="Open Sans"/>
              </a:rPr>
            </a:br>
            <a:endParaRPr sz="1400" b="1" i="0" u="none" strike="noStrike" cap="none" dirty="0">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Clr>
                <a:srgbClr val="3B5768"/>
              </a:buClr>
              <a:buSzPts val="2100"/>
              <a:buFont typeface="Arial"/>
              <a:buNone/>
            </a:pPr>
            <a:r>
              <a:rPr lang="en" sz="2100" b="1" i="0" u="none" strike="noStrike" cap="none" dirty="0">
                <a:solidFill>
                  <a:schemeClr val="accent3"/>
                </a:solidFill>
                <a:latin typeface="Open Sans"/>
                <a:ea typeface="Open Sans"/>
                <a:cs typeface="Open Sans"/>
                <a:sym typeface="Open Sans"/>
              </a:rPr>
              <a:t>4 I/O </a:t>
            </a:r>
            <a:br>
              <a:rPr lang="en" sz="2100" b="1" i="0" u="none" strike="noStrike" cap="none" dirty="0">
                <a:solidFill>
                  <a:schemeClr val="accent3"/>
                </a:solidFill>
                <a:latin typeface="Open Sans"/>
                <a:ea typeface="Open Sans"/>
                <a:cs typeface="Open Sans"/>
                <a:sym typeface="Open Sans"/>
              </a:rPr>
            </a:br>
            <a:r>
              <a:rPr lang="en" sz="1200" b="1" i="0" u="none" strike="noStrike" cap="none" dirty="0">
                <a:solidFill>
                  <a:schemeClr val="accent3"/>
                </a:solidFill>
                <a:latin typeface="Open Sans"/>
                <a:ea typeface="Open Sans"/>
                <a:cs typeface="Open Sans"/>
                <a:sym typeface="Open Sans"/>
              </a:rPr>
              <a:t>Memory, network, storage</a:t>
            </a:r>
            <a:br>
              <a:rPr lang="en" sz="1400" b="1" i="0" u="none" strike="noStrike" cap="none" dirty="0">
                <a:solidFill>
                  <a:schemeClr val="accent3"/>
                </a:solidFill>
                <a:latin typeface="Open Sans"/>
                <a:ea typeface="Open Sans"/>
                <a:cs typeface="Open Sans"/>
                <a:sym typeface="Open Sans"/>
              </a:rPr>
            </a:br>
            <a:endParaRPr sz="1400" b="1" i="0" u="none" strike="noStrike" cap="none" dirty="0">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None/>
            </a:pPr>
            <a:r>
              <a:rPr lang="en" sz="2100" b="1" i="0" u="none" strike="noStrike" cap="none" dirty="0">
                <a:solidFill>
                  <a:schemeClr val="accent3"/>
                </a:solidFill>
                <a:latin typeface="Open Sans"/>
                <a:ea typeface="Open Sans"/>
                <a:cs typeface="Open Sans"/>
                <a:sym typeface="Open Sans"/>
              </a:rPr>
              <a:t>12 Services </a:t>
            </a:r>
            <a:br>
              <a:rPr lang="en" sz="2100" b="1" i="0" u="none" strike="noStrike" cap="none" dirty="0">
                <a:solidFill>
                  <a:schemeClr val="accent3"/>
                </a:solidFill>
                <a:latin typeface="Open Sans"/>
                <a:ea typeface="Open Sans"/>
                <a:cs typeface="Open Sans"/>
                <a:sym typeface="Open Sans"/>
              </a:rPr>
            </a:br>
            <a:r>
              <a:rPr lang="en" sz="1200" b="1" i="0" u="none" strike="noStrike" cap="none" dirty="0">
                <a:solidFill>
                  <a:schemeClr val="accent3"/>
                </a:solidFill>
                <a:latin typeface="Open Sans"/>
                <a:ea typeface="Open Sans"/>
                <a:cs typeface="Open Sans"/>
                <a:sym typeface="Open Sans"/>
              </a:rPr>
              <a:t>Fab, design services</a:t>
            </a:r>
            <a:br>
              <a:rPr lang="en" sz="1400" b="1" i="0" u="none" strike="noStrike" cap="none" dirty="0">
                <a:solidFill>
                  <a:schemeClr val="accent3"/>
                </a:solidFill>
                <a:latin typeface="Open Sans"/>
                <a:ea typeface="Open Sans"/>
                <a:cs typeface="Open Sans"/>
                <a:sym typeface="Open Sans"/>
              </a:rPr>
            </a:br>
            <a:endParaRPr sz="1400" b="1" i="0" u="none" strike="noStrike" cap="none" dirty="0">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None/>
            </a:pPr>
            <a:r>
              <a:rPr lang="en" sz="2100" b="1" i="0" u="none" strike="noStrike" cap="none" dirty="0">
                <a:solidFill>
                  <a:schemeClr val="accent3"/>
                </a:solidFill>
                <a:latin typeface="Open Sans"/>
                <a:ea typeface="Open Sans"/>
                <a:cs typeface="Open Sans"/>
                <a:sym typeface="Open Sans"/>
              </a:rPr>
              <a:t>40 Software </a:t>
            </a:r>
            <a:br>
              <a:rPr lang="en" sz="2100" b="1" i="0" u="none" strike="noStrike" cap="none" dirty="0">
                <a:solidFill>
                  <a:schemeClr val="accent3"/>
                </a:solidFill>
                <a:latin typeface="Open Sans"/>
                <a:ea typeface="Open Sans"/>
                <a:cs typeface="Open Sans"/>
                <a:sym typeface="Open Sans"/>
              </a:rPr>
            </a:br>
            <a:r>
              <a:rPr lang="en" sz="1200" b="1" i="0" u="none" strike="noStrike" cap="none" dirty="0">
                <a:solidFill>
                  <a:schemeClr val="accent3"/>
                </a:solidFill>
                <a:latin typeface="Open Sans"/>
                <a:ea typeface="Open Sans"/>
                <a:cs typeface="Open Sans"/>
                <a:sym typeface="Open Sans"/>
              </a:rPr>
              <a:t>Dev tools, firmware, OS</a:t>
            </a:r>
            <a:endParaRPr sz="1400" b="1" i="0" u="none" strike="noStrike" cap="none" dirty="0">
              <a:solidFill>
                <a:schemeClr val="accent3"/>
              </a:solidFill>
              <a:latin typeface="Open Sans"/>
              <a:ea typeface="Open Sans"/>
              <a:cs typeface="Open Sans"/>
              <a:sym typeface="Open Sans"/>
            </a:endParaRPr>
          </a:p>
        </p:txBody>
      </p:sp>
      <p:sp>
        <p:nvSpPr>
          <p:cNvPr id="448" name="Google Shape;448;p58"/>
          <p:cNvSpPr/>
          <p:nvPr/>
        </p:nvSpPr>
        <p:spPr>
          <a:xfrm>
            <a:off x="4571997" y="1336358"/>
            <a:ext cx="3584700" cy="3104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B5768"/>
              </a:buClr>
              <a:buSzPts val="2100"/>
              <a:buFont typeface="Arial"/>
              <a:buNone/>
            </a:pPr>
            <a:r>
              <a:rPr lang="en" sz="2100" b="1" i="0" u="none" strike="noStrike" cap="none" dirty="0">
                <a:solidFill>
                  <a:schemeClr val="accent3"/>
                </a:solidFill>
                <a:latin typeface="Open Sans"/>
                <a:ea typeface="Open Sans"/>
                <a:cs typeface="Open Sans"/>
                <a:sym typeface="Open Sans"/>
              </a:rPr>
              <a:t>4 Systems </a:t>
            </a:r>
            <a:br>
              <a:rPr lang="en" sz="2100" b="1" i="0" u="none" strike="noStrike" cap="none" dirty="0">
                <a:solidFill>
                  <a:schemeClr val="accent3"/>
                </a:solidFill>
                <a:latin typeface="Open Sans"/>
                <a:ea typeface="Open Sans"/>
                <a:cs typeface="Open Sans"/>
                <a:sym typeface="Open Sans"/>
              </a:rPr>
            </a:br>
            <a:r>
              <a:rPr lang="en" sz="1200" b="1" i="0" u="none" strike="noStrike" cap="none" dirty="0">
                <a:solidFill>
                  <a:schemeClr val="accent3"/>
                </a:solidFill>
                <a:latin typeface="Open Sans"/>
                <a:ea typeface="Open Sans"/>
                <a:cs typeface="Open Sans"/>
                <a:sym typeface="Open Sans"/>
              </a:rPr>
              <a:t>ODM, OEM</a:t>
            </a:r>
            <a:br>
              <a:rPr lang="en" sz="1400" b="1" i="0" u="none" strike="noStrike" cap="none" dirty="0">
                <a:solidFill>
                  <a:schemeClr val="accent3"/>
                </a:solidFill>
                <a:latin typeface="Open Sans"/>
                <a:ea typeface="Open Sans"/>
                <a:cs typeface="Open Sans"/>
                <a:sym typeface="Open Sans"/>
              </a:rPr>
            </a:br>
            <a:endParaRPr sz="1400" b="1" i="0" u="none" strike="noStrike" cap="none" dirty="0">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Clr>
                <a:srgbClr val="3B5768"/>
              </a:buClr>
              <a:buSzPts val="2100"/>
              <a:buFont typeface="Arial"/>
              <a:buNone/>
            </a:pPr>
            <a:r>
              <a:rPr lang="en" sz="2100" b="1" i="0" u="none" strike="noStrike" cap="none" dirty="0">
                <a:solidFill>
                  <a:schemeClr val="accent3"/>
                </a:solidFill>
                <a:latin typeface="Open Sans"/>
                <a:ea typeface="Open Sans"/>
                <a:cs typeface="Open Sans"/>
                <a:sym typeface="Open Sans"/>
              </a:rPr>
              <a:t>13 Industry </a:t>
            </a:r>
            <a:br>
              <a:rPr lang="en" sz="2100" b="1" i="0" u="none" strike="noStrike" cap="none" dirty="0">
                <a:solidFill>
                  <a:schemeClr val="accent3"/>
                </a:solidFill>
                <a:latin typeface="Open Sans"/>
                <a:ea typeface="Open Sans"/>
                <a:cs typeface="Open Sans"/>
                <a:sym typeface="Open Sans"/>
              </a:rPr>
            </a:br>
            <a:r>
              <a:rPr lang="en" sz="1200" b="1" i="0" u="none" strike="noStrike" cap="none" dirty="0">
                <a:solidFill>
                  <a:schemeClr val="accent3"/>
                </a:solidFill>
                <a:latin typeface="Open Sans"/>
                <a:ea typeface="Open Sans"/>
                <a:cs typeface="Open Sans"/>
                <a:sym typeface="Open Sans"/>
              </a:rPr>
              <a:t>Cloud, mobile, HPC, ML, automotive</a:t>
            </a:r>
            <a:br>
              <a:rPr lang="en" sz="1400" b="1" i="0" u="none" strike="noStrike" cap="none" dirty="0">
                <a:solidFill>
                  <a:schemeClr val="accent3"/>
                </a:solidFill>
                <a:latin typeface="Open Sans"/>
                <a:ea typeface="Open Sans"/>
                <a:cs typeface="Open Sans"/>
                <a:sym typeface="Open Sans"/>
              </a:rPr>
            </a:br>
            <a:endParaRPr sz="1400" b="1" i="0" u="none" strike="noStrike" cap="none" dirty="0">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Clr>
                <a:srgbClr val="3B5768"/>
              </a:buClr>
              <a:buSzPts val="2100"/>
              <a:buFont typeface="Arial"/>
              <a:buNone/>
            </a:pPr>
            <a:r>
              <a:rPr lang="en" sz="2100" b="1" i="0" u="none" strike="noStrike" cap="none" dirty="0">
                <a:solidFill>
                  <a:schemeClr val="accent3"/>
                </a:solidFill>
                <a:latin typeface="Open Sans"/>
                <a:ea typeface="Open Sans"/>
                <a:cs typeface="Open Sans"/>
                <a:sym typeface="Open Sans"/>
              </a:rPr>
              <a:t>81 Research </a:t>
            </a:r>
            <a:br>
              <a:rPr lang="en" sz="2100" b="1" i="0" u="none" strike="noStrike" cap="none" dirty="0">
                <a:solidFill>
                  <a:schemeClr val="accent3"/>
                </a:solidFill>
                <a:latin typeface="Open Sans"/>
                <a:ea typeface="Open Sans"/>
                <a:cs typeface="Open Sans"/>
                <a:sym typeface="Open Sans"/>
              </a:rPr>
            </a:br>
            <a:r>
              <a:rPr lang="en" sz="1200" b="1" i="0" u="none" strike="noStrike" cap="none" dirty="0">
                <a:solidFill>
                  <a:schemeClr val="accent3"/>
                </a:solidFill>
                <a:latin typeface="Open Sans"/>
                <a:ea typeface="Open Sans"/>
                <a:cs typeface="Open Sans"/>
                <a:sym typeface="Open Sans"/>
              </a:rPr>
              <a:t>Universities, Labs, other alliances</a:t>
            </a:r>
            <a:br>
              <a:rPr lang="en" sz="1400" b="1" i="0" u="none" strike="noStrike" cap="none" dirty="0">
                <a:solidFill>
                  <a:schemeClr val="accent3"/>
                </a:solidFill>
                <a:latin typeface="Open Sans"/>
                <a:ea typeface="Open Sans"/>
                <a:cs typeface="Open Sans"/>
                <a:sym typeface="Open Sans"/>
              </a:rPr>
            </a:br>
            <a:endParaRPr sz="1400" b="1" i="0" u="none" strike="noStrike" cap="none" dirty="0">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None/>
            </a:pPr>
            <a:r>
              <a:rPr lang="en" sz="1800" b="1" i="0" u="none" strike="noStrike" cap="none" dirty="0">
                <a:solidFill>
                  <a:schemeClr val="accent3"/>
                </a:solidFill>
                <a:latin typeface="Open Sans"/>
                <a:ea typeface="Open Sans"/>
                <a:cs typeface="Open Sans"/>
                <a:sym typeface="Open Sans"/>
              </a:rPr>
              <a:t>1,000+ Individuals </a:t>
            </a:r>
            <a:endParaRPr sz="1100" dirty="0">
              <a:solidFill>
                <a:schemeClr val="accent3"/>
              </a:solidFill>
              <a:latin typeface="Open Sans"/>
              <a:ea typeface="Open Sans"/>
              <a:cs typeface="Open Sans"/>
              <a:sym typeface="Open Sans"/>
            </a:endParaRPr>
          </a:p>
          <a:p>
            <a:pPr marL="0" marR="0" lvl="0" indent="0" algn="l" rtl="0">
              <a:lnSpc>
                <a:spcPct val="100000"/>
              </a:lnSpc>
              <a:spcBef>
                <a:spcPts val="500"/>
              </a:spcBef>
              <a:spcAft>
                <a:spcPts val="0"/>
              </a:spcAft>
              <a:buNone/>
            </a:pPr>
            <a:r>
              <a:rPr lang="en" sz="1200" b="1" i="0" u="none" strike="noStrike" cap="none" dirty="0">
                <a:solidFill>
                  <a:schemeClr val="accent3"/>
                </a:solidFill>
                <a:latin typeface="Open Sans"/>
                <a:ea typeface="Open Sans"/>
                <a:cs typeface="Open Sans"/>
                <a:sym typeface="Open Sans"/>
              </a:rPr>
              <a:t>RISC-V engineers and advocates </a:t>
            </a:r>
            <a:endParaRPr sz="1050" dirty="0">
              <a:solidFill>
                <a:schemeClr val="accent3"/>
              </a:solidFill>
              <a:latin typeface="Open Sans"/>
              <a:ea typeface="Open Sans"/>
              <a:cs typeface="Open Sans"/>
              <a:sym typeface="Open Sans"/>
            </a:endParaRPr>
          </a:p>
        </p:txBody>
      </p:sp>
      <p:sp>
        <p:nvSpPr>
          <p:cNvPr id="449" name="Google Shape;449;p58"/>
          <p:cNvSpPr txBox="1"/>
          <p:nvPr/>
        </p:nvSpPr>
        <p:spPr>
          <a:xfrm>
            <a:off x="1478065" y="4795198"/>
            <a:ext cx="6615900" cy="300300"/>
          </a:xfrm>
          <a:prstGeom prst="rect">
            <a:avLst/>
          </a:prstGeom>
          <a:noFill/>
          <a:ln>
            <a:noFill/>
          </a:ln>
        </p:spPr>
        <p:txBody>
          <a:bodyPr spcFirstLastPara="1" wrap="square" lIns="68575" tIns="34275" rIns="68575" bIns="34275" anchor="t" anchorCtr="0">
            <a:noAutofit/>
          </a:bodyPr>
          <a:lstStyle/>
          <a:p>
            <a:pPr marL="101600" marR="0" lvl="0" indent="0" algn="ctr" rtl="0">
              <a:lnSpc>
                <a:spcPct val="100000"/>
              </a:lnSpc>
              <a:spcBef>
                <a:spcPts val="0"/>
              </a:spcBef>
              <a:spcAft>
                <a:spcPts val="0"/>
              </a:spcAft>
              <a:buClr>
                <a:srgbClr val="000000"/>
              </a:buClr>
              <a:buSzPts val="1500"/>
              <a:buFont typeface="Arial"/>
              <a:buNone/>
            </a:pPr>
            <a:r>
              <a:rPr lang="en" sz="1500" b="1" i="0" u="none" strike="noStrike" cap="none" dirty="0">
                <a:solidFill>
                  <a:schemeClr val="accent1">
                    <a:lumMod val="75000"/>
                  </a:schemeClr>
                </a:solidFill>
                <a:latin typeface="Open Sans"/>
                <a:ea typeface="Open Sans"/>
                <a:cs typeface="Open Sans"/>
                <a:sym typeface="Open Sans"/>
              </a:rPr>
              <a:t>In 2020, RISC-V membership grew 133%</a:t>
            </a:r>
            <a:endParaRPr sz="1100" dirty="0">
              <a:solidFill>
                <a:schemeClr val="accent1">
                  <a:lumMod val="75000"/>
                </a:schemeClr>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7"/>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dirty="0">
                <a:latin typeface="Open Sans" panose="020B0604020202020204" charset="0"/>
                <a:ea typeface="Open Sans" panose="020B0604020202020204" charset="0"/>
                <a:cs typeface="Open Sans" panose="020B0604020202020204" charset="0"/>
              </a:rPr>
              <a:t>Dedicated Community</a:t>
            </a:r>
            <a:endParaRPr sz="3800" dirty="0">
              <a:latin typeface="Open Sans" panose="020B0604020202020204" charset="0"/>
              <a:ea typeface="Open Sans" panose="020B0604020202020204" charset="0"/>
              <a:cs typeface="Open Sans" panose="020B0604020202020204" charset="0"/>
            </a:endParaRPr>
          </a:p>
        </p:txBody>
      </p:sp>
      <p:sp>
        <p:nvSpPr>
          <p:cNvPr id="372" name="Google Shape;372;p57"/>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
        <p:nvSpPr>
          <p:cNvPr id="373" name="Google Shape;373;p57"/>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grpSp>
        <p:nvGrpSpPr>
          <p:cNvPr id="374" name="Google Shape;374;p57"/>
          <p:cNvGrpSpPr/>
          <p:nvPr/>
        </p:nvGrpSpPr>
        <p:grpSpPr>
          <a:xfrm>
            <a:off x="5690941" y="2206784"/>
            <a:ext cx="719786" cy="259671"/>
            <a:chOff x="7082870" y="1850863"/>
            <a:chExt cx="959715" cy="346228"/>
          </a:xfrm>
        </p:grpSpPr>
        <p:grpSp>
          <p:nvGrpSpPr>
            <p:cNvPr id="375" name="Google Shape;375;p57" descr="Callout arrows&#10;"/>
            <p:cNvGrpSpPr/>
            <p:nvPr/>
          </p:nvGrpSpPr>
          <p:grpSpPr>
            <a:xfrm>
              <a:off x="7115095" y="1850863"/>
              <a:ext cx="927490" cy="295278"/>
              <a:chOff x="9923066" y="2412044"/>
              <a:chExt cx="1632905" cy="561900"/>
            </a:xfrm>
          </p:grpSpPr>
          <p:cxnSp>
            <p:nvCxnSpPr>
              <p:cNvPr id="376" name="Google Shape;376;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377" name="Google Shape;377;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378" name="Google Shape;378;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sp>
        <p:nvSpPr>
          <p:cNvPr id="379" name="Google Shape;379;p57"/>
          <p:cNvSpPr txBox="1"/>
          <p:nvPr/>
        </p:nvSpPr>
        <p:spPr>
          <a:xfrm>
            <a:off x="702762" y="1199562"/>
            <a:ext cx="1753319" cy="44484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Services</a:t>
            </a:r>
            <a:r>
              <a:rPr lang="en" sz="1400" i="0" u="none" strike="noStrike" cap="none" dirty="0">
                <a:solidFill>
                  <a:schemeClr val="dk1"/>
                </a:solidFill>
                <a:latin typeface="Open Sans"/>
                <a:ea typeface="Open Sans"/>
                <a:cs typeface="Open Sans"/>
                <a:sym typeface="Open Sans"/>
              </a:rPr>
              <a:t> </a:t>
            </a:r>
            <a:r>
              <a:rPr lang="en" sz="1400" i="0" u="none" strike="noStrike" cap="none" dirty="0">
                <a:solidFill>
                  <a:schemeClr val="bg2"/>
                </a:solidFill>
                <a:latin typeface="Open Sans"/>
                <a:ea typeface="Open Sans"/>
                <a:cs typeface="Open Sans"/>
                <a:sym typeface="Open Sans"/>
              </a:rPr>
              <a:t>Fab, design services</a:t>
            </a:r>
            <a:endParaRPr sz="1100" dirty="0">
              <a:solidFill>
                <a:schemeClr val="bg2"/>
              </a:solidFill>
              <a:latin typeface="Open Sans"/>
              <a:ea typeface="Open Sans"/>
              <a:cs typeface="Open Sans"/>
              <a:sym typeface="Open Sans"/>
            </a:endParaRPr>
          </a:p>
        </p:txBody>
      </p:sp>
      <p:sp>
        <p:nvSpPr>
          <p:cNvPr id="380" name="Google Shape;380;p57"/>
          <p:cNvSpPr txBox="1"/>
          <p:nvPr/>
        </p:nvSpPr>
        <p:spPr>
          <a:xfrm>
            <a:off x="335838" y="4083965"/>
            <a:ext cx="2218537" cy="246715"/>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Press and Analysts</a:t>
            </a:r>
            <a:endParaRPr sz="1100" dirty="0">
              <a:latin typeface="Open Sans"/>
              <a:ea typeface="Open Sans"/>
              <a:cs typeface="Open Sans"/>
              <a:sym typeface="Open Sans"/>
            </a:endParaRPr>
          </a:p>
        </p:txBody>
      </p:sp>
      <p:pic>
        <p:nvPicPr>
          <p:cNvPr id="381" name="Google Shape;381;p57" descr="Placeholder Icon&#10;Newspaper"/>
          <p:cNvPicPr preferRelativeResize="0"/>
          <p:nvPr/>
        </p:nvPicPr>
        <p:blipFill rotWithShape="1">
          <a:blip r:embed="rId3">
            <a:alphaModFix/>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2642953" y="3984153"/>
            <a:ext cx="387116" cy="387116"/>
          </a:xfrm>
          <a:prstGeom prst="rect">
            <a:avLst/>
          </a:prstGeom>
          <a:noFill/>
          <a:ln>
            <a:noFill/>
          </a:ln>
        </p:spPr>
      </p:pic>
      <p:sp>
        <p:nvSpPr>
          <p:cNvPr id="382" name="Google Shape;382;p57"/>
          <p:cNvSpPr txBox="1"/>
          <p:nvPr/>
        </p:nvSpPr>
        <p:spPr>
          <a:xfrm>
            <a:off x="6587878" y="1372982"/>
            <a:ext cx="1793400" cy="20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Chip</a:t>
            </a:r>
            <a:r>
              <a:rPr lang="en" sz="1700" b="1" i="0" u="none" strike="noStrike" cap="none" dirty="0">
                <a:solidFill>
                  <a:schemeClr val="accent6"/>
                </a:solidFill>
                <a:latin typeface="Open Sans"/>
                <a:ea typeface="Open Sans"/>
                <a:cs typeface="Open Sans"/>
                <a:sym typeface="Open Sans"/>
              </a:rPr>
              <a:t> </a:t>
            </a:r>
            <a:r>
              <a:rPr lang="en" sz="1400" i="0" u="none" strike="noStrike" cap="none" dirty="0">
                <a:solidFill>
                  <a:schemeClr val="bg2"/>
                </a:solidFill>
                <a:latin typeface="Open Sans"/>
                <a:ea typeface="Open Sans"/>
                <a:cs typeface="Open Sans"/>
                <a:sym typeface="Open Sans"/>
              </a:rPr>
              <a:t>SoC, IP, FPGA</a:t>
            </a:r>
            <a:endParaRPr sz="1100" dirty="0">
              <a:solidFill>
                <a:schemeClr val="bg2"/>
              </a:solidFill>
              <a:latin typeface="Open Sans"/>
              <a:ea typeface="Open Sans"/>
              <a:cs typeface="Open Sans"/>
              <a:sym typeface="Open Sans"/>
            </a:endParaRPr>
          </a:p>
        </p:txBody>
      </p:sp>
      <p:sp>
        <p:nvSpPr>
          <p:cNvPr id="383" name="Google Shape;383;p57"/>
          <p:cNvSpPr txBox="1"/>
          <p:nvPr/>
        </p:nvSpPr>
        <p:spPr>
          <a:xfrm>
            <a:off x="6799390" y="4005390"/>
            <a:ext cx="2168423" cy="32522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Investors</a:t>
            </a:r>
            <a:r>
              <a:rPr lang="en" sz="1700" b="1" i="0" u="none" strike="noStrike" cap="none" dirty="0">
                <a:solidFill>
                  <a:schemeClr val="accent6"/>
                </a:solidFill>
                <a:latin typeface="Open Sans"/>
                <a:ea typeface="Open Sans"/>
                <a:cs typeface="Open Sans"/>
                <a:sym typeface="Open Sans"/>
              </a:rPr>
              <a:t> </a:t>
            </a:r>
            <a:r>
              <a:rPr lang="en" sz="1400" i="0" u="none" strike="noStrike" cap="none" dirty="0">
                <a:solidFill>
                  <a:schemeClr val="bg2"/>
                </a:solidFill>
                <a:latin typeface="Open Sans"/>
                <a:ea typeface="Open Sans"/>
                <a:cs typeface="Open Sans"/>
                <a:sym typeface="Open Sans"/>
              </a:rPr>
              <a:t>and Funding sources</a:t>
            </a:r>
            <a:endParaRPr sz="1700" i="0" u="none" strike="noStrike" cap="none" dirty="0">
              <a:solidFill>
                <a:schemeClr val="bg2"/>
              </a:solidFill>
              <a:latin typeface="Open Sans"/>
              <a:ea typeface="Open Sans"/>
              <a:cs typeface="Open Sans"/>
              <a:sym typeface="Open Sans"/>
            </a:endParaRPr>
          </a:p>
        </p:txBody>
      </p:sp>
      <p:pic>
        <p:nvPicPr>
          <p:cNvPr id="384" name="Google Shape;384;p57"/>
          <p:cNvPicPr preferRelativeResize="0"/>
          <p:nvPr/>
        </p:nvPicPr>
        <p:blipFill rotWithShape="1">
          <a:blip r:embed="rId4">
            <a:alphaModFix/>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6178960" y="3964797"/>
            <a:ext cx="425828" cy="425828"/>
          </a:xfrm>
          <a:prstGeom prst="rect">
            <a:avLst/>
          </a:prstGeom>
          <a:noFill/>
          <a:ln>
            <a:noFill/>
          </a:ln>
        </p:spPr>
      </p:pic>
      <p:sp>
        <p:nvSpPr>
          <p:cNvPr id="385" name="Google Shape;385;p57"/>
          <p:cNvSpPr/>
          <p:nvPr/>
        </p:nvSpPr>
        <p:spPr>
          <a:xfrm>
            <a:off x="3567505" y="1784983"/>
            <a:ext cx="2009100" cy="2040600"/>
          </a:xfrm>
          <a:prstGeom prst="ellipse">
            <a:avLst/>
          </a:prstGeom>
          <a:noFill/>
          <a:ln w="111125" cap="flat" cmpd="sng">
            <a:solidFill>
              <a:schemeClr val="lt1">
                <a:alpha val="588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pic>
        <p:nvPicPr>
          <p:cNvPr id="386" name="Google Shape;386;p57" title="Funding Chart"/>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3531643" y="1778653"/>
            <a:ext cx="2080800" cy="2053200"/>
          </a:xfrm>
          <a:prstGeom prst="rect">
            <a:avLst/>
          </a:prstGeom>
          <a:noFill/>
          <a:ln>
            <a:noFill/>
          </a:ln>
        </p:spPr>
      </p:pic>
      <p:grpSp>
        <p:nvGrpSpPr>
          <p:cNvPr id="387" name="Google Shape;387;p57"/>
          <p:cNvGrpSpPr/>
          <p:nvPr/>
        </p:nvGrpSpPr>
        <p:grpSpPr>
          <a:xfrm>
            <a:off x="5312153" y="1483400"/>
            <a:ext cx="719786" cy="259671"/>
            <a:chOff x="7082870" y="1850863"/>
            <a:chExt cx="959715" cy="346228"/>
          </a:xfrm>
        </p:grpSpPr>
        <p:grpSp>
          <p:nvGrpSpPr>
            <p:cNvPr id="388" name="Google Shape;388;p57" descr="Callout arrows&#10;"/>
            <p:cNvGrpSpPr/>
            <p:nvPr/>
          </p:nvGrpSpPr>
          <p:grpSpPr>
            <a:xfrm>
              <a:off x="7115095" y="1850863"/>
              <a:ext cx="927490" cy="295278"/>
              <a:chOff x="9923066" y="2412044"/>
              <a:chExt cx="1632905" cy="561900"/>
            </a:xfrm>
          </p:grpSpPr>
          <p:cxnSp>
            <p:nvCxnSpPr>
              <p:cNvPr id="389" name="Google Shape;389;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390" name="Google Shape;390;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391" name="Google Shape;391;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grpSp>
        <p:nvGrpSpPr>
          <p:cNvPr id="392" name="Google Shape;392;p57"/>
          <p:cNvGrpSpPr/>
          <p:nvPr/>
        </p:nvGrpSpPr>
        <p:grpSpPr>
          <a:xfrm rot="10800000" flipH="1">
            <a:off x="5312153" y="3895303"/>
            <a:ext cx="719786" cy="259671"/>
            <a:chOff x="7082870" y="1850863"/>
            <a:chExt cx="959715" cy="346228"/>
          </a:xfrm>
        </p:grpSpPr>
        <p:grpSp>
          <p:nvGrpSpPr>
            <p:cNvPr id="393" name="Google Shape;393;p57" descr="Callout arrows&#10;"/>
            <p:cNvGrpSpPr/>
            <p:nvPr/>
          </p:nvGrpSpPr>
          <p:grpSpPr>
            <a:xfrm>
              <a:off x="7115095" y="1850863"/>
              <a:ext cx="927490" cy="295278"/>
              <a:chOff x="9923066" y="2412044"/>
              <a:chExt cx="1632905" cy="561900"/>
            </a:xfrm>
          </p:grpSpPr>
          <p:cxnSp>
            <p:nvCxnSpPr>
              <p:cNvPr id="394" name="Google Shape;394;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395" name="Google Shape;395;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396" name="Google Shape;396;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grpSp>
        <p:nvGrpSpPr>
          <p:cNvPr id="397" name="Google Shape;397;p57"/>
          <p:cNvGrpSpPr/>
          <p:nvPr/>
        </p:nvGrpSpPr>
        <p:grpSpPr>
          <a:xfrm flipH="1">
            <a:off x="3133550" y="1435775"/>
            <a:ext cx="719786" cy="259671"/>
            <a:chOff x="7082870" y="1850863"/>
            <a:chExt cx="959715" cy="346228"/>
          </a:xfrm>
        </p:grpSpPr>
        <p:grpSp>
          <p:nvGrpSpPr>
            <p:cNvPr id="398" name="Google Shape;398;p57" descr="Callout arrows&#10;"/>
            <p:cNvGrpSpPr/>
            <p:nvPr/>
          </p:nvGrpSpPr>
          <p:grpSpPr>
            <a:xfrm>
              <a:off x="7115095" y="1850863"/>
              <a:ext cx="927490" cy="295278"/>
              <a:chOff x="9923066" y="2412044"/>
              <a:chExt cx="1632905" cy="561900"/>
            </a:xfrm>
          </p:grpSpPr>
          <p:cxnSp>
            <p:nvCxnSpPr>
              <p:cNvPr id="399" name="Google Shape;399;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400" name="Google Shape;400;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401" name="Google Shape;401;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grpSp>
        <p:nvGrpSpPr>
          <p:cNvPr id="402" name="Google Shape;402;p57"/>
          <p:cNvGrpSpPr/>
          <p:nvPr/>
        </p:nvGrpSpPr>
        <p:grpSpPr>
          <a:xfrm rot="10800000">
            <a:off x="3133550" y="3895303"/>
            <a:ext cx="719786" cy="259671"/>
            <a:chOff x="7082870" y="1850863"/>
            <a:chExt cx="959715" cy="346228"/>
          </a:xfrm>
        </p:grpSpPr>
        <p:grpSp>
          <p:nvGrpSpPr>
            <p:cNvPr id="403" name="Google Shape;403;p57" descr="Callout arrows&#10;"/>
            <p:cNvGrpSpPr/>
            <p:nvPr/>
          </p:nvGrpSpPr>
          <p:grpSpPr>
            <a:xfrm>
              <a:off x="7115095" y="1850863"/>
              <a:ext cx="927490" cy="295278"/>
              <a:chOff x="9923066" y="2412044"/>
              <a:chExt cx="1632905" cy="561900"/>
            </a:xfrm>
          </p:grpSpPr>
          <p:cxnSp>
            <p:nvCxnSpPr>
              <p:cNvPr id="404" name="Google Shape;404;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405" name="Google Shape;405;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406" name="Google Shape;406;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pic>
        <p:nvPicPr>
          <p:cNvPr id="407" name="Google Shape;407;p57" descr="Group"/>
          <p:cNvPicPr preferRelativeResize="0"/>
          <p:nvPr/>
        </p:nvPicPr>
        <p:blipFill rotWithShape="1">
          <a:blip r:embed="rId6">
            <a:alphaModFix/>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4349995" y="3961095"/>
            <a:ext cx="466344" cy="466344"/>
          </a:xfrm>
          <a:prstGeom prst="rect">
            <a:avLst/>
          </a:prstGeom>
          <a:noFill/>
          <a:ln>
            <a:noFill/>
          </a:ln>
        </p:spPr>
      </p:pic>
      <p:sp>
        <p:nvSpPr>
          <p:cNvPr id="408" name="Google Shape;408;p57"/>
          <p:cNvSpPr txBox="1"/>
          <p:nvPr/>
        </p:nvSpPr>
        <p:spPr>
          <a:xfrm>
            <a:off x="7147605" y="2086489"/>
            <a:ext cx="1715325" cy="3799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Universities and Research</a:t>
            </a:r>
            <a:endParaRPr sz="1100" dirty="0">
              <a:latin typeface="Open Sans"/>
              <a:ea typeface="Open Sans"/>
              <a:cs typeface="Open Sans"/>
              <a:sym typeface="Open Sans"/>
            </a:endParaRPr>
          </a:p>
        </p:txBody>
      </p:sp>
      <p:pic>
        <p:nvPicPr>
          <p:cNvPr id="409" name="Google Shape;409;p57"/>
          <p:cNvPicPr preferRelativeResize="0"/>
          <p:nvPr/>
        </p:nvPicPr>
        <p:blipFill rotWithShape="1">
          <a:blip r:embed="rId7">
            <a:alphaModFix/>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6587878" y="2004083"/>
            <a:ext cx="387116" cy="387116"/>
          </a:xfrm>
          <a:prstGeom prst="rect">
            <a:avLst/>
          </a:prstGeom>
          <a:noFill/>
          <a:ln>
            <a:noFill/>
          </a:ln>
        </p:spPr>
      </p:pic>
      <p:sp>
        <p:nvSpPr>
          <p:cNvPr id="410" name="Google Shape;410;p57"/>
          <p:cNvSpPr txBox="1"/>
          <p:nvPr/>
        </p:nvSpPr>
        <p:spPr>
          <a:xfrm>
            <a:off x="6604788" y="3382637"/>
            <a:ext cx="2003700" cy="678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100"/>
              <a:buFont typeface="Arial"/>
              <a:buNone/>
            </a:pPr>
            <a:endParaRPr sz="1100" b="0" i="0" u="none" strike="noStrike" cap="none">
              <a:solidFill>
                <a:schemeClr val="accent6"/>
              </a:solidFill>
              <a:latin typeface="Corbel"/>
              <a:ea typeface="Corbel"/>
              <a:cs typeface="Corbel"/>
              <a:sym typeface="Corbel"/>
            </a:endParaRPr>
          </a:p>
        </p:txBody>
      </p:sp>
      <p:sp>
        <p:nvSpPr>
          <p:cNvPr id="411" name="Google Shape;411;p57"/>
          <p:cNvSpPr txBox="1"/>
          <p:nvPr/>
        </p:nvSpPr>
        <p:spPr>
          <a:xfrm>
            <a:off x="7060066" y="3077590"/>
            <a:ext cx="1802864" cy="30490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Industry</a:t>
            </a:r>
            <a:r>
              <a:rPr lang="en" sz="1400" i="0" u="none" strike="noStrike" cap="none" dirty="0">
                <a:solidFill>
                  <a:schemeClr val="accent6"/>
                </a:solidFill>
                <a:latin typeface="Open Sans"/>
                <a:ea typeface="Open Sans"/>
                <a:cs typeface="Open Sans"/>
                <a:sym typeface="Open Sans"/>
              </a:rPr>
              <a:t> </a:t>
            </a:r>
            <a:r>
              <a:rPr lang="en" sz="1400" i="0" u="none" strike="noStrike" cap="none" dirty="0">
                <a:solidFill>
                  <a:schemeClr val="bg2"/>
                </a:solidFill>
                <a:latin typeface="Open Sans"/>
                <a:ea typeface="Open Sans"/>
                <a:cs typeface="Open Sans"/>
                <a:sym typeface="Open Sans"/>
              </a:rPr>
              <a:t>cloud, mobile, HPC, ML, automotive</a:t>
            </a:r>
            <a:endParaRPr sz="1100" dirty="0">
              <a:solidFill>
                <a:schemeClr val="bg2"/>
              </a:solidFill>
              <a:latin typeface="Open Sans"/>
              <a:ea typeface="Open Sans"/>
              <a:cs typeface="Open Sans"/>
              <a:sym typeface="Open Sans"/>
            </a:endParaRPr>
          </a:p>
        </p:txBody>
      </p:sp>
      <p:pic>
        <p:nvPicPr>
          <p:cNvPr id="412" name="Google Shape;412;p57"/>
          <p:cNvPicPr preferRelativeResize="0"/>
          <p:nvPr/>
        </p:nvPicPr>
        <p:blipFill rotWithShape="1">
          <a:blip r:embed="rId8">
            <a:alphaModFix/>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6531317" y="3010168"/>
            <a:ext cx="425828" cy="425828"/>
          </a:xfrm>
          <a:prstGeom prst="rect">
            <a:avLst/>
          </a:prstGeom>
          <a:noFill/>
          <a:ln>
            <a:noFill/>
          </a:ln>
        </p:spPr>
      </p:pic>
      <p:grpSp>
        <p:nvGrpSpPr>
          <p:cNvPr id="413" name="Google Shape;413;p57"/>
          <p:cNvGrpSpPr/>
          <p:nvPr/>
        </p:nvGrpSpPr>
        <p:grpSpPr>
          <a:xfrm rot="10800000" flipH="1">
            <a:off x="5699269" y="2967503"/>
            <a:ext cx="719786" cy="259671"/>
            <a:chOff x="7082870" y="1850863"/>
            <a:chExt cx="959715" cy="346228"/>
          </a:xfrm>
        </p:grpSpPr>
        <p:grpSp>
          <p:nvGrpSpPr>
            <p:cNvPr id="414" name="Google Shape;414;p57" descr="Callout arrows&#10;"/>
            <p:cNvGrpSpPr/>
            <p:nvPr/>
          </p:nvGrpSpPr>
          <p:grpSpPr>
            <a:xfrm>
              <a:off x="7115095" y="1850863"/>
              <a:ext cx="927490" cy="295278"/>
              <a:chOff x="9923066" y="2412044"/>
              <a:chExt cx="1632905" cy="561900"/>
            </a:xfrm>
          </p:grpSpPr>
          <p:cxnSp>
            <p:nvCxnSpPr>
              <p:cNvPr id="415" name="Google Shape;415;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416" name="Google Shape;416;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417" name="Google Shape;417;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sp>
        <p:nvSpPr>
          <p:cNvPr id="418" name="Google Shape;418;p57"/>
          <p:cNvSpPr txBox="1"/>
          <p:nvPr/>
        </p:nvSpPr>
        <p:spPr>
          <a:xfrm>
            <a:off x="376238" y="2043115"/>
            <a:ext cx="1787025" cy="189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I/O </a:t>
            </a:r>
            <a:r>
              <a:rPr lang="en" sz="1400" i="0" u="none" strike="noStrike" cap="none" dirty="0">
                <a:solidFill>
                  <a:schemeClr val="bg2"/>
                </a:solidFill>
                <a:latin typeface="Open Sans"/>
                <a:ea typeface="Open Sans"/>
                <a:cs typeface="Open Sans"/>
                <a:sym typeface="Open Sans"/>
              </a:rPr>
              <a:t>Memory, network, storage</a:t>
            </a:r>
            <a:endParaRPr sz="1100" dirty="0">
              <a:solidFill>
                <a:schemeClr val="bg2"/>
              </a:solidFill>
              <a:latin typeface="Open Sans"/>
              <a:ea typeface="Open Sans"/>
              <a:cs typeface="Open Sans"/>
              <a:sym typeface="Open Sans"/>
            </a:endParaRPr>
          </a:p>
        </p:txBody>
      </p:sp>
      <p:pic>
        <p:nvPicPr>
          <p:cNvPr id="419" name="Google Shape;419;p57" descr="Placeholder Icon&#10;Network"/>
          <p:cNvPicPr preferRelativeResize="0"/>
          <p:nvPr/>
        </p:nvPicPr>
        <p:blipFill rotWithShape="1">
          <a:blip r:embed="rId9">
            <a:alphaModFix/>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2297359" y="1949123"/>
            <a:ext cx="387116" cy="387116"/>
          </a:xfrm>
          <a:prstGeom prst="rect">
            <a:avLst/>
          </a:prstGeom>
          <a:noFill/>
          <a:ln>
            <a:noFill/>
          </a:ln>
        </p:spPr>
      </p:pic>
      <p:grpSp>
        <p:nvGrpSpPr>
          <p:cNvPr id="420" name="Google Shape;420;p57"/>
          <p:cNvGrpSpPr/>
          <p:nvPr/>
        </p:nvGrpSpPr>
        <p:grpSpPr>
          <a:xfrm flipH="1">
            <a:off x="2770029" y="2154739"/>
            <a:ext cx="719786" cy="259671"/>
            <a:chOff x="7082870" y="1850863"/>
            <a:chExt cx="959715" cy="346228"/>
          </a:xfrm>
        </p:grpSpPr>
        <p:grpSp>
          <p:nvGrpSpPr>
            <p:cNvPr id="421" name="Google Shape;421;p57" descr="Callout arrows&#10;"/>
            <p:cNvGrpSpPr/>
            <p:nvPr/>
          </p:nvGrpSpPr>
          <p:grpSpPr>
            <a:xfrm>
              <a:off x="7115095" y="1850863"/>
              <a:ext cx="927490" cy="295278"/>
              <a:chOff x="9923066" y="2412044"/>
              <a:chExt cx="1632905" cy="561900"/>
            </a:xfrm>
          </p:grpSpPr>
          <p:cxnSp>
            <p:nvCxnSpPr>
              <p:cNvPr id="422" name="Google Shape;422;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423" name="Google Shape;423;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424" name="Google Shape;424;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sp>
        <p:nvSpPr>
          <p:cNvPr id="425" name="Google Shape;425;p57"/>
          <p:cNvSpPr txBox="1"/>
          <p:nvPr/>
        </p:nvSpPr>
        <p:spPr>
          <a:xfrm>
            <a:off x="100012" y="3109917"/>
            <a:ext cx="1984008" cy="27265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Software</a:t>
            </a:r>
            <a:r>
              <a:rPr lang="en" sz="1400" i="0" u="none" strike="noStrike" cap="none" dirty="0">
                <a:solidFill>
                  <a:schemeClr val="accent6"/>
                </a:solidFill>
                <a:latin typeface="Open Sans"/>
                <a:ea typeface="Open Sans"/>
                <a:cs typeface="Open Sans"/>
                <a:sym typeface="Open Sans"/>
              </a:rPr>
              <a:t> </a:t>
            </a:r>
            <a:r>
              <a:rPr lang="en" sz="1400" i="0" u="none" strike="noStrike" cap="none" dirty="0">
                <a:solidFill>
                  <a:schemeClr val="bg2"/>
                </a:solidFill>
                <a:latin typeface="Open Sans"/>
                <a:ea typeface="Open Sans"/>
                <a:cs typeface="Open Sans"/>
                <a:sym typeface="Open Sans"/>
              </a:rPr>
              <a:t>Dev tools, firmware, OS</a:t>
            </a:r>
            <a:endParaRPr sz="1100" dirty="0">
              <a:solidFill>
                <a:schemeClr val="bg2"/>
              </a:solidFill>
              <a:latin typeface="Open Sans"/>
              <a:ea typeface="Open Sans"/>
              <a:cs typeface="Open Sans"/>
              <a:sym typeface="Open Sans"/>
            </a:endParaRPr>
          </a:p>
        </p:txBody>
      </p:sp>
      <p:grpSp>
        <p:nvGrpSpPr>
          <p:cNvPr id="426" name="Google Shape;426;p57"/>
          <p:cNvGrpSpPr/>
          <p:nvPr/>
        </p:nvGrpSpPr>
        <p:grpSpPr>
          <a:xfrm rot="10800000">
            <a:off x="2761048" y="2960857"/>
            <a:ext cx="719786" cy="259671"/>
            <a:chOff x="7082870" y="1850863"/>
            <a:chExt cx="959715" cy="346228"/>
          </a:xfrm>
        </p:grpSpPr>
        <p:grpSp>
          <p:nvGrpSpPr>
            <p:cNvPr id="427" name="Google Shape;427;p57" descr="Callout arrows&#10;"/>
            <p:cNvGrpSpPr/>
            <p:nvPr/>
          </p:nvGrpSpPr>
          <p:grpSpPr>
            <a:xfrm>
              <a:off x="7115095" y="1850863"/>
              <a:ext cx="927490" cy="295278"/>
              <a:chOff x="9923066" y="2412044"/>
              <a:chExt cx="1632905" cy="561900"/>
            </a:xfrm>
          </p:grpSpPr>
          <p:cxnSp>
            <p:nvCxnSpPr>
              <p:cNvPr id="428" name="Google Shape;428;p57"/>
              <p:cNvCxnSpPr/>
              <p:nvPr/>
            </p:nvCxnSpPr>
            <p:spPr>
              <a:xfrm rot="10800000">
                <a:off x="10235671" y="2412045"/>
                <a:ext cx="132030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cxnSp>
            <p:nvCxnSpPr>
              <p:cNvPr id="429" name="Google Shape;429;p57"/>
              <p:cNvCxnSpPr/>
              <p:nvPr/>
            </p:nvCxnSpPr>
            <p:spPr>
              <a:xfrm rot="7200857">
                <a:off x="9760907" y="2692994"/>
                <a:ext cx="648920" cy="0"/>
              </a:xfrm>
              <a:prstGeom prst="straightConnector1">
                <a:avLst/>
              </a:prstGeom>
              <a:solidFill>
                <a:schemeClr val="lt1"/>
              </a:solidFill>
              <a:ln w="25400" cap="flat" cmpd="sng">
                <a:solidFill>
                  <a:schemeClr val="bg2">
                    <a:lumMod val="20000"/>
                    <a:lumOff val="80000"/>
                  </a:schemeClr>
                </a:solidFill>
                <a:prstDash val="solid"/>
                <a:round/>
                <a:headEnd type="none" w="sm" len="sm"/>
                <a:tailEnd type="none" w="sm" len="sm"/>
              </a:ln>
            </p:spPr>
          </p:cxnSp>
        </p:grpSp>
        <p:sp>
          <p:nvSpPr>
            <p:cNvPr id="430" name="Google Shape;430;p57"/>
            <p:cNvSpPr/>
            <p:nvPr/>
          </p:nvSpPr>
          <p:spPr>
            <a:xfrm>
              <a:off x="7082870" y="2119391"/>
              <a:ext cx="77700" cy="77700"/>
            </a:xfrm>
            <a:prstGeom prst="ellipse">
              <a:avLst/>
            </a:prstGeom>
            <a:solidFill>
              <a:schemeClr val="lt1"/>
            </a:solidFill>
            <a:ln w="25400" cap="flat" cmpd="sng">
              <a:solidFill>
                <a:schemeClr val="bg2">
                  <a:lumMod val="20000"/>
                  <a:lumOff val="80000"/>
                </a:schemeClr>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grpSp>
      <p:sp>
        <p:nvSpPr>
          <p:cNvPr id="431" name="Google Shape;431;p57"/>
          <p:cNvSpPr txBox="1"/>
          <p:nvPr/>
        </p:nvSpPr>
        <p:spPr>
          <a:xfrm>
            <a:off x="3187135" y="4474821"/>
            <a:ext cx="2792063" cy="34272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1"/>
              </a:buClr>
              <a:buSzPts val="1700"/>
              <a:buFont typeface="Arial"/>
              <a:buNone/>
            </a:pPr>
            <a:r>
              <a:rPr lang="en" sz="1700" b="1" i="0" u="none" strike="noStrike" cap="none" dirty="0">
                <a:solidFill>
                  <a:schemeClr val="dk1"/>
                </a:solidFill>
                <a:latin typeface="Open Sans"/>
                <a:ea typeface="Open Sans"/>
                <a:cs typeface="Open Sans"/>
                <a:sym typeface="Open Sans"/>
              </a:rPr>
              <a:t>Individual Advocates</a:t>
            </a:r>
            <a:endParaRPr sz="1100" dirty="0">
              <a:latin typeface="Open Sans"/>
              <a:ea typeface="Open Sans"/>
              <a:cs typeface="Open Sans"/>
              <a:sym typeface="Open Sans"/>
            </a:endParaRPr>
          </a:p>
        </p:txBody>
      </p:sp>
      <p:pic>
        <p:nvPicPr>
          <p:cNvPr id="432" name="Google Shape;432;p57"/>
          <p:cNvPicPr preferRelativeResize="0"/>
          <p:nvPr/>
        </p:nvPicPr>
        <p:blipFill rotWithShape="1">
          <a:blip r:embed="rId10">
            <a:alphaModFix/>
            <a:extLst>
              <a:ext uri="{28A0092B-C50C-407E-A947-70E740481C1C}">
                <a14:useLocalDpi xmlns:a14="http://schemas.microsoft.com/office/drawing/2010/main" val="0"/>
              </a:ext>
            </a:extLst>
          </a:blip>
          <a:srcRect/>
          <a:stretch/>
        </p:blipFill>
        <p:spPr>
          <a:xfrm>
            <a:off x="3791844" y="2026255"/>
            <a:ext cx="1566600" cy="1566600"/>
          </a:xfrm>
          <a:prstGeom prst="ellipse">
            <a:avLst/>
          </a:prstGeom>
          <a:noFill/>
          <a:ln>
            <a:noFill/>
          </a:ln>
        </p:spPr>
      </p:pic>
      <p:sp>
        <p:nvSpPr>
          <p:cNvPr id="433" name="Google Shape;433;p57"/>
          <p:cNvSpPr/>
          <p:nvPr/>
        </p:nvSpPr>
        <p:spPr>
          <a:xfrm>
            <a:off x="6223904" y="1386658"/>
            <a:ext cx="156881" cy="156881"/>
          </a:xfrm>
          <a:custGeom>
            <a:avLst/>
            <a:gdLst/>
            <a:ahLst/>
            <a:cxnLst/>
            <a:rect l="l" t="t" r="r" b="b"/>
            <a:pathLst>
              <a:path w="209175" h="209175" extrusionOk="0">
                <a:moveTo>
                  <a:pt x="163911" y="0"/>
                </a:moveTo>
                <a:lnTo>
                  <a:pt x="45265" y="0"/>
                </a:lnTo>
                <a:cubicBezTo>
                  <a:pt x="20307" y="0"/>
                  <a:pt x="0" y="20307"/>
                  <a:pt x="0" y="45265"/>
                </a:cubicBezTo>
                <a:lnTo>
                  <a:pt x="0" y="163911"/>
                </a:lnTo>
                <a:cubicBezTo>
                  <a:pt x="0" y="188868"/>
                  <a:pt x="20307" y="209176"/>
                  <a:pt x="45265" y="209176"/>
                </a:cubicBezTo>
                <a:lnTo>
                  <a:pt x="163911" y="209176"/>
                </a:lnTo>
                <a:cubicBezTo>
                  <a:pt x="188872" y="209176"/>
                  <a:pt x="209176" y="188868"/>
                  <a:pt x="209176" y="163911"/>
                </a:cubicBezTo>
                <a:lnTo>
                  <a:pt x="209176" y="45265"/>
                </a:lnTo>
                <a:cubicBezTo>
                  <a:pt x="209176" y="20307"/>
                  <a:pt x="188872" y="0"/>
                  <a:pt x="163911" y="0"/>
                </a:cubicBezTo>
                <a:close/>
                <a:moveTo>
                  <a:pt x="184561" y="163911"/>
                </a:moveTo>
                <a:cubicBezTo>
                  <a:pt x="184561" y="175295"/>
                  <a:pt x="175298" y="184561"/>
                  <a:pt x="163911" y="184561"/>
                </a:cubicBezTo>
                <a:lnTo>
                  <a:pt x="45265" y="184561"/>
                </a:lnTo>
                <a:cubicBezTo>
                  <a:pt x="33881" y="184561"/>
                  <a:pt x="24615" y="175295"/>
                  <a:pt x="24615" y="163911"/>
                </a:cubicBezTo>
                <a:lnTo>
                  <a:pt x="24615" y="45265"/>
                </a:lnTo>
                <a:cubicBezTo>
                  <a:pt x="24615" y="33881"/>
                  <a:pt x="33881" y="24615"/>
                  <a:pt x="45265" y="24615"/>
                </a:cubicBezTo>
                <a:lnTo>
                  <a:pt x="163911" y="24615"/>
                </a:lnTo>
                <a:cubicBezTo>
                  <a:pt x="175298" y="24615"/>
                  <a:pt x="184561" y="33881"/>
                  <a:pt x="184561" y="45265"/>
                </a:cubicBezTo>
                <a:close/>
              </a:path>
            </a:pathLst>
          </a:custGeom>
          <a:solidFill>
            <a:srgbClr val="0D8A9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sp>
        <p:nvSpPr>
          <p:cNvPr id="434" name="Google Shape;434;p57"/>
          <p:cNvSpPr/>
          <p:nvPr/>
        </p:nvSpPr>
        <p:spPr>
          <a:xfrm>
            <a:off x="6144810" y="1307563"/>
            <a:ext cx="315071" cy="315071"/>
          </a:xfrm>
          <a:custGeom>
            <a:avLst/>
            <a:gdLst/>
            <a:ahLst/>
            <a:cxnLst/>
            <a:rect l="l" t="t" r="r" b="b"/>
            <a:pathLst>
              <a:path w="420094" h="420094" extrusionOk="0">
                <a:moveTo>
                  <a:pt x="407787" y="166330"/>
                </a:moveTo>
                <a:cubicBezTo>
                  <a:pt x="414584" y="166330"/>
                  <a:pt x="420094" y="160817"/>
                  <a:pt x="420094" y="154023"/>
                </a:cubicBezTo>
                <a:cubicBezTo>
                  <a:pt x="420094" y="147225"/>
                  <a:pt x="414584" y="141715"/>
                  <a:pt x="407787" y="141715"/>
                </a:cubicBezTo>
                <a:lnTo>
                  <a:pt x="367364" y="141715"/>
                </a:lnTo>
                <a:lnTo>
                  <a:pt x="367364" y="110303"/>
                </a:lnTo>
                <a:lnTo>
                  <a:pt x="407787" y="110303"/>
                </a:lnTo>
                <a:cubicBezTo>
                  <a:pt x="414584" y="110303"/>
                  <a:pt x="420094" y="104793"/>
                  <a:pt x="420094" y="97995"/>
                </a:cubicBezTo>
                <a:cubicBezTo>
                  <a:pt x="420094" y="91197"/>
                  <a:pt x="414584" y="85688"/>
                  <a:pt x="407787" y="85688"/>
                </a:cubicBezTo>
                <a:lnTo>
                  <a:pt x="365650" y="85688"/>
                </a:lnTo>
                <a:cubicBezTo>
                  <a:pt x="361383" y="70611"/>
                  <a:pt x="349486" y="58714"/>
                  <a:pt x="334410" y="54444"/>
                </a:cubicBezTo>
                <a:lnTo>
                  <a:pt x="334410" y="12307"/>
                </a:lnTo>
                <a:cubicBezTo>
                  <a:pt x="334410" y="5510"/>
                  <a:pt x="328898" y="0"/>
                  <a:pt x="322102" y="0"/>
                </a:cubicBezTo>
                <a:cubicBezTo>
                  <a:pt x="315304" y="0"/>
                  <a:pt x="309795" y="5510"/>
                  <a:pt x="309795" y="12307"/>
                </a:cubicBezTo>
                <a:lnTo>
                  <a:pt x="309795" y="52730"/>
                </a:lnTo>
                <a:lnTo>
                  <a:pt x="278382" y="52730"/>
                </a:lnTo>
                <a:lnTo>
                  <a:pt x="278382" y="12307"/>
                </a:lnTo>
                <a:cubicBezTo>
                  <a:pt x="278382" y="5510"/>
                  <a:pt x="272872" y="0"/>
                  <a:pt x="266075" y="0"/>
                </a:cubicBezTo>
                <a:cubicBezTo>
                  <a:pt x="259280" y="0"/>
                  <a:pt x="253767" y="5510"/>
                  <a:pt x="253767" y="12307"/>
                </a:cubicBezTo>
                <a:lnTo>
                  <a:pt x="253767" y="52730"/>
                </a:lnTo>
                <a:lnTo>
                  <a:pt x="222358" y="52730"/>
                </a:lnTo>
                <a:lnTo>
                  <a:pt x="222358" y="12307"/>
                </a:lnTo>
                <a:cubicBezTo>
                  <a:pt x="222358" y="5510"/>
                  <a:pt x="216845" y="0"/>
                  <a:pt x="210050" y="0"/>
                </a:cubicBezTo>
                <a:cubicBezTo>
                  <a:pt x="203252" y="0"/>
                  <a:pt x="197743" y="5510"/>
                  <a:pt x="197743" y="12307"/>
                </a:cubicBezTo>
                <a:lnTo>
                  <a:pt x="197743" y="52730"/>
                </a:lnTo>
                <a:lnTo>
                  <a:pt x="166330" y="52730"/>
                </a:lnTo>
                <a:lnTo>
                  <a:pt x="166330" y="12307"/>
                </a:lnTo>
                <a:cubicBezTo>
                  <a:pt x="166330" y="5510"/>
                  <a:pt x="160821" y="0"/>
                  <a:pt x="154023" y="0"/>
                </a:cubicBezTo>
                <a:cubicBezTo>
                  <a:pt x="147228" y="0"/>
                  <a:pt x="141715" y="5510"/>
                  <a:pt x="141715" y="12307"/>
                </a:cubicBezTo>
                <a:lnTo>
                  <a:pt x="141715" y="52730"/>
                </a:lnTo>
                <a:lnTo>
                  <a:pt x="110303" y="52730"/>
                </a:lnTo>
                <a:lnTo>
                  <a:pt x="110303" y="12307"/>
                </a:lnTo>
                <a:cubicBezTo>
                  <a:pt x="110303" y="5510"/>
                  <a:pt x="104793" y="0"/>
                  <a:pt x="97995" y="0"/>
                </a:cubicBezTo>
                <a:cubicBezTo>
                  <a:pt x="91200" y="0"/>
                  <a:pt x="85688" y="5510"/>
                  <a:pt x="85688" y="12307"/>
                </a:cubicBezTo>
                <a:lnTo>
                  <a:pt x="85688" y="54444"/>
                </a:lnTo>
                <a:cubicBezTo>
                  <a:pt x="70611" y="58714"/>
                  <a:pt x="58714" y="70608"/>
                  <a:pt x="54448" y="85688"/>
                </a:cubicBezTo>
                <a:lnTo>
                  <a:pt x="12307" y="85688"/>
                </a:lnTo>
                <a:cubicBezTo>
                  <a:pt x="5510" y="85688"/>
                  <a:pt x="0" y="91197"/>
                  <a:pt x="0" y="97995"/>
                </a:cubicBezTo>
                <a:cubicBezTo>
                  <a:pt x="0" y="104793"/>
                  <a:pt x="5510" y="110303"/>
                  <a:pt x="12307" y="110303"/>
                </a:cubicBezTo>
                <a:lnTo>
                  <a:pt x="52733" y="110303"/>
                </a:lnTo>
                <a:lnTo>
                  <a:pt x="52733" y="141712"/>
                </a:lnTo>
                <a:lnTo>
                  <a:pt x="12307" y="141712"/>
                </a:lnTo>
                <a:cubicBezTo>
                  <a:pt x="5510" y="141712"/>
                  <a:pt x="0" y="147225"/>
                  <a:pt x="0" y="154019"/>
                </a:cubicBezTo>
                <a:cubicBezTo>
                  <a:pt x="0" y="160817"/>
                  <a:pt x="5510" y="166327"/>
                  <a:pt x="12307" y="166327"/>
                </a:cubicBezTo>
                <a:lnTo>
                  <a:pt x="52733" y="166327"/>
                </a:lnTo>
                <a:lnTo>
                  <a:pt x="52733" y="197740"/>
                </a:lnTo>
                <a:lnTo>
                  <a:pt x="12307" y="197740"/>
                </a:lnTo>
                <a:cubicBezTo>
                  <a:pt x="5510" y="197740"/>
                  <a:pt x="0" y="203249"/>
                  <a:pt x="0" y="210047"/>
                </a:cubicBezTo>
                <a:cubicBezTo>
                  <a:pt x="0" y="216845"/>
                  <a:pt x="5510" y="222354"/>
                  <a:pt x="12307" y="222354"/>
                </a:cubicBezTo>
                <a:lnTo>
                  <a:pt x="52733" y="222354"/>
                </a:lnTo>
                <a:lnTo>
                  <a:pt x="52733" y="253764"/>
                </a:lnTo>
                <a:lnTo>
                  <a:pt x="12307" y="253764"/>
                </a:lnTo>
                <a:cubicBezTo>
                  <a:pt x="5510" y="253764"/>
                  <a:pt x="0" y="259277"/>
                  <a:pt x="0" y="266071"/>
                </a:cubicBezTo>
                <a:cubicBezTo>
                  <a:pt x="0" y="272869"/>
                  <a:pt x="5510" y="278379"/>
                  <a:pt x="12307" y="278379"/>
                </a:cubicBezTo>
                <a:lnTo>
                  <a:pt x="52733" y="278379"/>
                </a:lnTo>
                <a:lnTo>
                  <a:pt x="52733" y="309791"/>
                </a:lnTo>
                <a:lnTo>
                  <a:pt x="12307" y="309791"/>
                </a:lnTo>
                <a:cubicBezTo>
                  <a:pt x="5510" y="309791"/>
                  <a:pt x="0" y="315301"/>
                  <a:pt x="0" y="322099"/>
                </a:cubicBezTo>
                <a:cubicBezTo>
                  <a:pt x="0" y="328898"/>
                  <a:pt x="5510" y="334406"/>
                  <a:pt x="12307" y="334406"/>
                </a:cubicBezTo>
                <a:lnTo>
                  <a:pt x="54444" y="334406"/>
                </a:lnTo>
                <a:cubicBezTo>
                  <a:pt x="58714" y="349483"/>
                  <a:pt x="70611" y="361380"/>
                  <a:pt x="85688" y="365650"/>
                </a:cubicBezTo>
                <a:lnTo>
                  <a:pt x="85688" y="407787"/>
                </a:lnTo>
                <a:cubicBezTo>
                  <a:pt x="85688" y="414584"/>
                  <a:pt x="91197" y="420094"/>
                  <a:pt x="97995" y="420094"/>
                </a:cubicBezTo>
                <a:cubicBezTo>
                  <a:pt x="104793" y="420094"/>
                  <a:pt x="110303" y="414584"/>
                  <a:pt x="110303" y="407787"/>
                </a:cubicBezTo>
                <a:lnTo>
                  <a:pt x="110303" y="367364"/>
                </a:lnTo>
                <a:lnTo>
                  <a:pt x="141715" y="367364"/>
                </a:lnTo>
                <a:lnTo>
                  <a:pt x="141715" y="407787"/>
                </a:lnTo>
                <a:cubicBezTo>
                  <a:pt x="141715" y="414584"/>
                  <a:pt x="147225" y="420094"/>
                  <a:pt x="154023" y="420094"/>
                </a:cubicBezTo>
                <a:cubicBezTo>
                  <a:pt x="160821" y="420094"/>
                  <a:pt x="166330" y="414584"/>
                  <a:pt x="166330" y="407787"/>
                </a:cubicBezTo>
                <a:lnTo>
                  <a:pt x="166330" y="367364"/>
                </a:lnTo>
                <a:lnTo>
                  <a:pt x="197740" y="367364"/>
                </a:lnTo>
                <a:lnTo>
                  <a:pt x="197740" y="407787"/>
                </a:lnTo>
                <a:cubicBezTo>
                  <a:pt x="197740" y="414584"/>
                  <a:pt x="203252" y="420094"/>
                  <a:pt x="210047" y="420094"/>
                </a:cubicBezTo>
                <a:cubicBezTo>
                  <a:pt x="216845" y="420094"/>
                  <a:pt x="222354" y="414584"/>
                  <a:pt x="222354" y="407787"/>
                </a:cubicBezTo>
                <a:lnTo>
                  <a:pt x="222354" y="367364"/>
                </a:lnTo>
                <a:lnTo>
                  <a:pt x="253767" y="367364"/>
                </a:lnTo>
                <a:lnTo>
                  <a:pt x="253767" y="407787"/>
                </a:lnTo>
                <a:cubicBezTo>
                  <a:pt x="253767" y="414584"/>
                  <a:pt x="259277" y="420094"/>
                  <a:pt x="266075" y="420094"/>
                </a:cubicBezTo>
                <a:cubicBezTo>
                  <a:pt x="272869" y="420094"/>
                  <a:pt x="278382" y="414584"/>
                  <a:pt x="278382" y="407787"/>
                </a:cubicBezTo>
                <a:lnTo>
                  <a:pt x="278382" y="367364"/>
                </a:lnTo>
                <a:lnTo>
                  <a:pt x="309791" y="367364"/>
                </a:lnTo>
                <a:lnTo>
                  <a:pt x="309791" y="407787"/>
                </a:lnTo>
                <a:cubicBezTo>
                  <a:pt x="309791" y="414584"/>
                  <a:pt x="315301" y="420094"/>
                  <a:pt x="322099" y="420094"/>
                </a:cubicBezTo>
                <a:cubicBezTo>
                  <a:pt x="328898" y="420094"/>
                  <a:pt x="334406" y="414584"/>
                  <a:pt x="334406" y="407787"/>
                </a:cubicBezTo>
                <a:lnTo>
                  <a:pt x="334406" y="365650"/>
                </a:lnTo>
                <a:cubicBezTo>
                  <a:pt x="349483" y="361380"/>
                  <a:pt x="361380" y="349486"/>
                  <a:pt x="365650" y="334406"/>
                </a:cubicBezTo>
                <a:lnTo>
                  <a:pt x="407787" y="334406"/>
                </a:lnTo>
                <a:cubicBezTo>
                  <a:pt x="414584" y="334406"/>
                  <a:pt x="420094" y="328898"/>
                  <a:pt x="420094" y="322099"/>
                </a:cubicBezTo>
                <a:cubicBezTo>
                  <a:pt x="420094" y="315301"/>
                  <a:pt x="414584" y="309791"/>
                  <a:pt x="407787" y="309791"/>
                </a:cubicBezTo>
                <a:lnTo>
                  <a:pt x="367364" y="309791"/>
                </a:lnTo>
                <a:lnTo>
                  <a:pt x="367364" y="278382"/>
                </a:lnTo>
                <a:lnTo>
                  <a:pt x="407787" y="278382"/>
                </a:lnTo>
                <a:cubicBezTo>
                  <a:pt x="414584" y="278382"/>
                  <a:pt x="420094" y="272869"/>
                  <a:pt x="420094" y="266075"/>
                </a:cubicBezTo>
                <a:cubicBezTo>
                  <a:pt x="420094" y="259277"/>
                  <a:pt x="414584" y="253767"/>
                  <a:pt x="407787" y="253767"/>
                </a:cubicBezTo>
                <a:lnTo>
                  <a:pt x="367364" y="253767"/>
                </a:lnTo>
                <a:lnTo>
                  <a:pt x="367364" y="222354"/>
                </a:lnTo>
                <a:lnTo>
                  <a:pt x="407787" y="222354"/>
                </a:lnTo>
                <a:cubicBezTo>
                  <a:pt x="414584" y="222354"/>
                  <a:pt x="420094" y="216845"/>
                  <a:pt x="420094" y="210047"/>
                </a:cubicBezTo>
                <a:cubicBezTo>
                  <a:pt x="420094" y="203249"/>
                  <a:pt x="414584" y="197740"/>
                  <a:pt x="407787" y="197740"/>
                </a:cubicBezTo>
                <a:lnTo>
                  <a:pt x="367364" y="197740"/>
                </a:lnTo>
                <a:lnTo>
                  <a:pt x="367364" y="166330"/>
                </a:lnTo>
                <a:close/>
                <a:moveTo>
                  <a:pt x="322099" y="342749"/>
                </a:moveTo>
                <a:lnTo>
                  <a:pt x="97995" y="342749"/>
                </a:lnTo>
                <a:cubicBezTo>
                  <a:pt x="86611" y="342749"/>
                  <a:pt x="77348" y="333483"/>
                  <a:pt x="77348" y="322099"/>
                </a:cubicBezTo>
                <a:lnTo>
                  <a:pt x="77348" y="97995"/>
                </a:lnTo>
                <a:cubicBezTo>
                  <a:pt x="77348" y="86611"/>
                  <a:pt x="86611" y="77345"/>
                  <a:pt x="97995" y="77345"/>
                </a:cubicBezTo>
                <a:lnTo>
                  <a:pt x="322102" y="77345"/>
                </a:lnTo>
                <a:cubicBezTo>
                  <a:pt x="333487" y="77345"/>
                  <a:pt x="342749" y="86611"/>
                  <a:pt x="342749" y="97995"/>
                </a:cubicBezTo>
                <a:lnTo>
                  <a:pt x="342749" y="322099"/>
                </a:lnTo>
                <a:cubicBezTo>
                  <a:pt x="342749" y="333483"/>
                  <a:pt x="333487" y="342749"/>
                  <a:pt x="322099" y="342749"/>
                </a:cubicBezTo>
                <a:close/>
              </a:path>
            </a:pathLst>
          </a:custGeom>
          <a:solidFill>
            <a:srgbClr val="0D8A9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chemeClr val="accent6"/>
              </a:solidFill>
              <a:latin typeface="Arial"/>
              <a:ea typeface="Arial"/>
              <a:cs typeface="Arial"/>
              <a:sym typeface="Arial"/>
            </a:endParaRPr>
          </a:p>
        </p:txBody>
      </p:sp>
      <p:pic>
        <p:nvPicPr>
          <p:cNvPr id="435" name="Google Shape;435;p57"/>
          <p:cNvPicPr preferRelativeResize="0"/>
          <p:nvPr/>
        </p:nvPicPr>
        <p:blipFill rotWithShape="1">
          <a:blip r:embed="rId11">
            <a:alphaModFix/>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2606678" y="1199562"/>
            <a:ext cx="477372" cy="444862"/>
          </a:xfrm>
          <a:prstGeom prst="rect">
            <a:avLst/>
          </a:prstGeom>
          <a:noFill/>
          <a:ln>
            <a:noFill/>
          </a:ln>
        </p:spPr>
      </p:pic>
      <p:pic>
        <p:nvPicPr>
          <p:cNvPr id="436" name="Google Shape;436;p57"/>
          <p:cNvPicPr preferRelativeResize="0"/>
          <p:nvPr/>
        </p:nvPicPr>
        <p:blipFill rotWithShape="1">
          <a:blip r:embed="rId12">
            <a:alphaModFix/>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2321818" y="3058529"/>
            <a:ext cx="312797" cy="324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1C5A-E72F-4A55-9A4C-F2E4A8E209EC}"/>
              </a:ext>
            </a:extLst>
          </p:cNvPr>
          <p:cNvSpPr>
            <a:spLocks noGrp="1"/>
          </p:cNvSpPr>
          <p:nvPr>
            <p:ph type="title"/>
          </p:nvPr>
        </p:nvSpPr>
        <p:spPr/>
        <p:txBody>
          <a:bodyPr/>
          <a:lstStyle/>
          <a:p>
            <a:r>
              <a:rPr lang="en-US" dirty="0"/>
              <a:t>Incredible industry progress</a:t>
            </a:r>
          </a:p>
        </p:txBody>
      </p:sp>
      <p:sp>
        <p:nvSpPr>
          <p:cNvPr id="3" name="Text Placeholder 2">
            <a:extLst>
              <a:ext uri="{FF2B5EF4-FFF2-40B4-BE49-F238E27FC236}">
                <a16:creationId xmlns:a16="http://schemas.microsoft.com/office/drawing/2014/main" id="{EDC2BA07-02CE-46FF-8B77-D518E3B7CBC1}"/>
              </a:ext>
            </a:extLst>
          </p:cNvPr>
          <p:cNvSpPr>
            <a:spLocks noGrp="1"/>
          </p:cNvSpPr>
          <p:nvPr>
            <p:ph type="body" idx="1"/>
          </p:nvPr>
        </p:nvSpPr>
        <p:spPr>
          <a:xfrm>
            <a:off x="311700" y="1085240"/>
            <a:ext cx="4260300" cy="3416400"/>
          </a:xfrm>
        </p:spPr>
        <p:txBody>
          <a:bodyPr/>
          <a:lstStyle/>
          <a:p>
            <a:pPr rtl="0" fontAlgn="base">
              <a:lnSpc>
                <a:spcPct val="100000"/>
              </a:lnSpc>
              <a:spcBef>
                <a:spcPts val="600"/>
              </a:spcBef>
              <a:spcAft>
                <a:spcPts val="600"/>
              </a:spcAft>
              <a:buFont typeface="Arial" panose="020B0604020202020204" pitchFamily="34" charset="0"/>
              <a:buChar char="•"/>
            </a:pPr>
            <a:r>
              <a:rPr lang="en-US" sz="1300" b="0" i="0" u="none" strike="noStrike" dirty="0">
                <a:solidFill>
                  <a:srgbClr val="000000"/>
                </a:solidFill>
                <a:effectLst/>
                <a:latin typeface="Open Sans" panose="020B0604020202020204" charset="0"/>
                <a:ea typeface="Open Sans" panose="020B0604020202020204" charset="0"/>
                <a:cs typeface="Open Sans" panose="020B0604020202020204" charset="0"/>
              </a:rPr>
              <a:t>The European Processor Initiative finalized the first version of its </a:t>
            </a:r>
            <a:r>
              <a:rPr lang="en-US" sz="1300" b="1" i="0" u="none" strike="noStrike" dirty="0">
                <a:solidFill>
                  <a:srgbClr val="000000"/>
                </a:solidFill>
                <a:effectLst/>
                <a:latin typeface="Open Sans" panose="020B0604020202020204" charset="0"/>
                <a:ea typeface="Open Sans" panose="020B0604020202020204" charset="0"/>
                <a:cs typeface="Open Sans" panose="020B0604020202020204" charset="0"/>
              </a:rPr>
              <a:t>RISC-V accelerator architecture</a:t>
            </a:r>
            <a:r>
              <a:rPr lang="en-US" sz="1300" b="0" i="0" u="none" strike="noStrike" dirty="0">
                <a:solidFill>
                  <a:srgbClr val="000000"/>
                </a:solidFill>
                <a:effectLst/>
                <a:latin typeface="Open Sans" panose="020B0604020202020204" charset="0"/>
                <a:ea typeface="Open Sans" panose="020B0604020202020204" charset="0"/>
                <a:cs typeface="Open Sans" panose="020B0604020202020204" charset="0"/>
              </a:rPr>
              <a:t> and will deliver test chip in 2021.</a:t>
            </a:r>
          </a:p>
          <a:p>
            <a:pPr rtl="0" fontAlgn="base">
              <a:lnSpc>
                <a:spcPct val="100000"/>
              </a:lnSpc>
              <a:spcBef>
                <a:spcPts val="600"/>
              </a:spcBef>
              <a:spcAft>
                <a:spcPts val="600"/>
              </a:spcAft>
              <a:buFont typeface="Arial" panose="020B0604020202020204" pitchFamily="34" charset="0"/>
              <a:buChar char="•"/>
            </a:pPr>
            <a:r>
              <a:rPr lang="en-US" sz="1300" b="0" i="0" u="none" strike="noStrike" dirty="0">
                <a:solidFill>
                  <a:srgbClr val="000000"/>
                </a:solidFill>
                <a:effectLst/>
                <a:latin typeface="Open Sans" panose="020B0604020202020204" charset="0"/>
                <a:ea typeface="Open Sans" panose="020B0604020202020204" charset="0"/>
                <a:cs typeface="Open Sans" panose="020B0604020202020204" charset="0"/>
              </a:rPr>
              <a:t>The RIOS Lab announced </a:t>
            </a:r>
            <a:r>
              <a:rPr lang="en-US" sz="1300" b="0" i="0" u="none" strike="noStrike" dirty="0" err="1">
                <a:solidFill>
                  <a:srgbClr val="000000"/>
                </a:solidFill>
                <a:effectLst/>
                <a:latin typeface="Open Sans" panose="020B0604020202020204" charset="0"/>
                <a:ea typeface="Open Sans" panose="020B0604020202020204" charset="0"/>
                <a:cs typeface="Open Sans" panose="020B0604020202020204" charset="0"/>
              </a:rPr>
              <a:t>PicoRio</a:t>
            </a:r>
            <a:r>
              <a:rPr lang="en-US" sz="1300" dirty="0">
                <a:solidFill>
                  <a:srgbClr val="000000"/>
                </a:solidFill>
                <a:latin typeface="Open Sans" panose="020B0604020202020204" charset="0"/>
                <a:ea typeface="Open Sans" panose="020B0604020202020204" charset="0"/>
                <a:cs typeface="Open Sans" panose="020B0604020202020204" charset="0"/>
              </a:rPr>
              <a:t>, </a:t>
            </a:r>
            <a:r>
              <a:rPr lang="en-US" sz="1300" b="0" i="0" u="none" strike="noStrike" dirty="0">
                <a:solidFill>
                  <a:srgbClr val="000000"/>
                </a:solidFill>
                <a:effectLst/>
                <a:latin typeface="Open Sans" panose="020B0604020202020204" charset="0"/>
                <a:ea typeface="Open Sans" panose="020B0604020202020204" charset="0"/>
                <a:cs typeface="Open Sans" panose="020B0604020202020204" charset="0"/>
              </a:rPr>
              <a:t>an affordable </a:t>
            </a:r>
            <a:r>
              <a:rPr lang="en-US" sz="1300" b="1" i="0" u="none" strike="noStrike" dirty="0">
                <a:solidFill>
                  <a:srgbClr val="000000"/>
                </a:solidFill>
                <a:effectLst/>
                <a:latin typeface="Open Sans" panose="020B0604020202020204" charset="0"/>
                <a:ea typeface="Open Sans" panose="020B0604020202020204" charset="0"/>
                <a:cs typeface="Open Sans" panose="020B0604020202020204" charset="0"/>
              </a:rPr>
              <a:t>RISC-V open source small-board computer </a:t>
            </a:r>
            <a:r>
              <a:rPr lang="en-US" sz="1300" b="0" i="0" u="none" strike="noStrike" dirty="0">
                <a:solidFill>
                  <a:srgbClr val="000000"/>
                </a:solidFill>
                <a:effectLst/>
                <a:latin typeface="Open Sans" panose="020B0604020202020204" charset="0"/>
                <a:ea typeface="Open Sans" panose="020B0604020202020204" charset="0"/>
                <a:cs typeface="Open Sans" panose="020B0604020202020204" charset="0"/>
              </a:rPr>
              <a:t>available in 2021.</a:t>
            </a:r>
          </a:p>
          <a:p>
            <a:pPr rtl="0" fontAlgn="base">
              <a:lnSpc>
                <a:spcPct val="100000"/>
              </a:lnSpc>
              <a:spcBef>
                <a:spcPts val="600"/>
              </a:spcBef>
              <a:spcAft>
                <a:spcPts val="600"/>
              </a:spcAft>
              <a:buFont typeface="Arial" panose="020B0604020202020204" pitchFamily="34" charset="0"/>
              <a:buChar char="•"/>
            </a:pPr>
            <a:r>
              <a:rPr lang="en-US" sz="1300" b="0" i="0" u="none" strike="noStrike" dirty="0" err="1">
                <a:solidFill>
                  <a:srgbClr val="000000"/>
                </a:solidFill>
                <a:effectLst/>
                <a:latin typeface="Open Sans" panose="020B0604020202020204" charset="0"/>
                <a:ea typeface="Open Sans" panose="020B0604020202020204" charset="0"/>
                <a:cs typeface="Open Sans" panose="020B0604020202020204" charset="0"/>
              </a:rPr>
              <a:t>Imperas</a:t>
            </a:r>
            <a:r>
              <a:rPr lang="en-US" sz="1300" b="0" i="0" u="none" strike="noStrike" dirty="0">
                <a:solidFill>
                  <a:srgbClr val="000000"/>
                </a:solidFill>
                <a:effectLst/>
                <a:latin typeface="Open Sans" panose="020B0604020202020204" charset="0"/>
                <a:ea typeface="Open Sans" panose="020B0604020202020204" charset="0"/>
                <a:cs typeface="Open Sans" panose="020B0604020202020204" charset="0"/>
              </a:rPr>
              <a:t> announced first </a:t>
            </a:r>
            <a:r>
              <a:rPr lang="en-US" sz="1300" b="1" i="0" u="none" strike="noStrike" dirty="0">
                <a:solidFill>
                  <a:srgbClr val="000000"/>
                </a:solidFill>
                <a:effectLst/>
                <a:latin typeface="Open Sans" panose="020B0604020202020204" charset="0"/>
                <a:ea typeface="Open Sans" panose="020B0604020202020204" charset="0"/>
                <a:cs typeface="Open Sans" panose="020B0604020202020204" charset="0"/>
              </a:rPr>
              <a:t>RISC-V verification reference model with UVM encapsulation</a:t>
            </a:r>
            <a:r>
              <a:rPr lang="en-US" sz="1300" b="0" i="0" u="none" strike="noStrike" dirty="0">
                <a:solidFill>
                  <a:srgbClr val="000000"/>
                </a:solidFill>
                <a:effectLst/>
                <a:latin typeface="Open Sans" panose="020B0604020202020204" charset="0"/>
                <a:ea typeface="Open Sans" panose="020B0604020202020204" charset="0"/>
                <a:cs typeface="Open Sans" panose="020B0604020202020204" charset="0"/>
              </a:rPr>
              <a:t>.</a:t>
            </a:r>
          </a:p>
          <a:p>
            <a:pPr rtl="0" fontAlgn="base">
              <a:lnSpc>
                <a:spcPct val="100000"/>
              </a:lnSpc>
              <a:spcBef>
                <a:spcPts val="600"/>
              </a:spcBef>
              <a:spcAft>
                <a:spcPts val="600"/>
              </a:spcAft>
              <a:buFont typeface="Arial" panose="020B0604020202020204" pitchFamily="34" charset="0"/>
              <a:buChar char="•"/>
            </a:pPr>
            <a:r>
              <a:rPr lang="en-US" sz="1300" b="0" i="0" u="none" strike="noStrike" dirty="0">
                <a:solidFill>
                  <a:srgbClr val="000000"/>
                </a:solidFill>
                <a:effectLst/>
                <a:latin typeface="Open Sans" panose="020B0604020202020204" charset="0"/>
                <a:ea typeface="Open Sans" panose="020B0604020202020204" charset="0"/>
                <a:cs typeface="Open Sans" panose="020B0604020202020204" charset="0"/>
              </a:rPr>
              <a:t>Seagate announced </a:t>
            </a:r>
            <a:r>
              <a:rPr lang="en-US" sz="1300" b="1" i="0" u="none" strike="noStrike" dirty="0">
                <a:solidFill>
                  <a:srgbClr val="000000"/>
                </a:solidFill>
                <a:effectLst/>
                <a:latin typeface="Open Sans" panose="020B0604020202020204" charset="0"/>
                <a:ea typeface="Open Sans" panose="020B0604020202020204" charset="0"/>
                <a:cs typeface="Open Sans" panose="020B0604020202020204" charset="0"/>
              </a:rPr>
              <a:t>hard disk drive controller</a:t>
            </a:r>
            <a:r>
              <a:rPr lang="en-US" sz="1300" b="0" i="0" u="none" strike="noStrike" dirty="0">
                <a:solidFill>
                  <a:srgbClr val="000000"/>
                </a:solidFill>
                <a:effectLst/>
                <a:latin typeface="Open Sans" panose="020B0604020202020204" charset="0"/>
                <a:ea typeface="Open Sans" panose="020B0604020202020204" charset="0"/>
                <a:cs typeface="Open Sans" panose="020B0604020202020204" charset="0"/>
              </a:rPr>
              <a:t> with high-performance RISC-V CPU.</a:t>
            </a:r>
          </a:p>
          <a:p>
            <a:pPr rtl="0" fontAlgn="base">
              <a:lnSpc>
                <a:spcPct val="100000"/>
              </a:lnSpc>
              <a:spcBef>
                <a:spcPts val="600"/>
              </a:spcBef>
              <a:spcAft>
                <a:spcPts val="600"/>
              </a:spcAft>
              <a:buFont typeface="Arial" panose="020B0604020202020204" pitchFamily="34" charset="0"/>
              <a:buChar char="•"/>
            </a:pPr>
            <a:r>
              <a:rPr lang="en-US" sz="1300" b="0" i="0" u="none" strike="noStrike" dirty="0" err="1">
                <a:solidFill>
                  <a:srgbClr val="000000"/>
                </a:solidFill>
                <a:effectLst/>
                <a:latin typeface="Open Sans" panose="020B0604020202020204" charset="0"/>
                <a:ea typeface="Open Sans" panose="020B0604020202020204" charset="0"/>
                <a:cs typeface="Open Sans" panose="020B0604020202020204" charset="0"/>
              </a:rPr>
              <a:t>GreenWaves</a:t>
            </a:r>
            <a:r>
              <a:rPr lang="en-US" sz="1300" b="0" i="0" u="none" strike="noStrike" dirty="0">
                <a:solidFill>
                  <a:srgbClr val="000000"/>
                </a:solidFill>
                <a:effectLst/>
                <a:latin typeface="Open Sans" panose="020B0604020202020204" charset="0"/>
                <a:ea typeface="Open Sans" panose="020B0604020202020204" charset="0"/>
                <a:cs typeface="Open Sans" panose="020B0604020202020204" charset="0"/>
              </a:rPr>
              <a:t> </a:t>
            </a:r>
            <a:r>
              <a:rPr lang="en-US" sz="1300" b="1" i="0" u="none" strike="noStrike" dirty="0">
                <a:solidFill>
                  <a:srgbClr val="000000"/>
                </a:solidFill>
                <a:effectLst/>
                <a:latin typeface="Open Sans" panose="020B0604020202020204" charset="0"/>
                <a:ea typeface="Open Sans" panose="020B0604020202020204" charset="0"/>
                <a:cs typeface="Open Sans" panose="020B0604020202020204" charset="0"/>
              </a:rPr>
              <a:t>ultra-low power GAP9 hearables platform </a:t>
            </a:r>
            <a:r>
              <a:rPr lang="en-US" sz="1300" b="0" i="0" u="none" strike="noStrike" dirty="0">
                <a:solidFill>
                  <a:srgbClr val="000000"/>
                </a:solidFill>
                <a:effectLst/>
                <a:latin typeface="Open Sans" panose="020B0604020202020204" charset="0"/>
                <a:ea typeface="Open Sans" panose="020B0604020202020204" charset="0"/>
                <a:cs typeface="Open Sans" panose="020B0604020202020204" charset="0"/>
              </a:rPr>
              <a:t>enabling scene-aware and neural network-based noise reduction.</a:t>
            </a:r>
          </a:p>
        </p:txBody>
      </p:sp>
      <p:sp>
        <p:nvSpPr>
          <p:cNvPr id="4" name="Text Placeholder 2">
            <a:extLst>
              <a:ext uri="{FF2B5EF4-FFF2-40B4-BE49-F238E27FC236}">
                <a16:creationId xmlns:a16="http://schemas.microsoft.com/office/drawing/2014/main" id="{DA759F76-8EEA-494C-AEAA-1DAC2563BB5C}"/>
              </a:ext>
            </a:extLst>
          </p:cNvPr>
          <p:cNvSpPr txBox="1">
            <a:spLocks/>
          </p:cNvSpPr>
          <p:nvPr/>
        </p:nvSpPr>
        <p:spPr>
          <a:xfrm>
            <a:off x="4502700" y="1085240"/>
            <a:ext cx="4260300" cy="37262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434343"/>
              </a:buClr>
              <a:buSzPts val="1800"/>
              <a:buFont typeface="Open Sans"/>
              <a:buChar char="●"/>
              <a:defRPr sz="1800" b="0" i="0" u="none" strike="noStrike" cap="none">
                <a:solidFill>
                  <a:srgbClr val="434343"/>
                </a:solidFill>
                <a:latin typeface="Open Sans"/>
                <a:ea typeface="Open Sans"/>
                <a:cs typeface="Open Sans"/>
                <a:sym typeface="Open Sans"/>
              </a:defRPr>
            </a:lvl1pPr>
            <a:lvl2pPr marL="914400" marR="0" lvl="1"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2pPr>
            <a:lvl3pPr marL="1371600" marR="0" lvl="2"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3pPr>
            <a:lvl4pPr marL="1828800" marR="0" lvl="3"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4pPr>
            <a:lvl5pPr marL="2286000" marR="0" lvl="4"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5pPr>
            <a:lvl6pPr marL="2743200" marR="0" lvl="5"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6pPr>
            <a:lvl7pPr marL="3200400" marR="0" lvl="6"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7pPr>
            <a:lvl8pPr marL="3657600" marR="0" lvl="7"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8pPr>
            <a:lvl9pPr marL="4114800" marR="0" lvl="8"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9pPr>
          </a:lstStyle>
          <a:p>
            <a:pPr fontAlgn="base">
              <a:lnSpc>
                <a:spcPct val="100000"/>
              </a:lnSpc>
              <a:spcBef>
                <a:spcPts val="600"/>
              </a:spcBef>
              <a:spcAft>
                <a:spcPts val="600"/>
              </a:spcAft>
              <a:buFont typeface="Arial" panose="020B0604020202020204" pitchFamily="34" charset="0"/>
              <a:buChar char="•"/>
            </a:pPr>
            <a:r>
              <a:rPr lang="en-US" sz="1300" dirty="0">
                <a:solidFill>
                  <a:srgbClr val="000000"/>
                </a:solidFill>
                <a:latin typeface="Open Sans" panose="020B0604020202020204" charset="0"/>
                <a:ea typeface="Open Sans" panose="020B0604020202020204" charset="0"/>
                <a:cs typeface="Open Sans" panose="020B0604020202020204" charset="0"/>
              </a:rPr>
              <a:t>Alibaba unveiled RV64GCV core in its </a:t>
            </a:r>
            <a:r>
              <a:rPr lang="en-US" sz="1300" dirty="0" err="1">
                <a:solidFill>
                  <a:srgbClr val="000000"/>
                </a:solidFill>
                <a:latin typeface="Open Sans" panose="020B0604020202020204" charset="0"/>
                <a:ea typeface="Open Sans" panose="020B0604020202020204" charset="0"/>
                <a:cs typeface="Open Sans" panose="020B0604020202020204" charset="0"/>
              </a:rPr>
              <a:t>Xuantie</a:t>
            </a:r>
            <a:r>
              <a:rPr lang="en-US" sz="1300" dirty="0">
                <a:solidFill>
                  <a:srgbClr val="000000"/>
                </a:solidFill>
                <a:latin typeface="Open Sans" panose="020B0604020202020204" charset="0"/>
                <a:ea typeface="Open Sans" panose="020B0604020202020204" charset="0"/>
                <a:cs typeface="Open Sans" panose="020B0604020202020204" charset="0"/>
              </a:rPr>
              <a:t> 910 processor for </a:t>
            </a:r>
            <a:r>
              <a:rPr lang="en-US" sz="1300" b="1" dirty="0">
                <a:solidFill>
                  <a:srgbClr val="000000"/>
                </a:solidFill>
                <a:latin typeface="Open Sans" panose="020B0604020202020204" charset="0"/>
                <a:ea typeface="Open Sans" panose="020B0604020202020204" charset="0"/>
                <a:cs typeface="Open Sans" panose="020B0604020202020204" charset="0"/>
              </a:rPr>
              <a:t>cloud and edge servers</a:t>
            </a:r>
            <a:r>
              <a:rPr lang="en-US" sz="1300" dirty="0">
                <a:solidFill>
                  <a:srgbClr val="000000"/>
                </a:solidFill>
                <a:latin typeface="Open Sans" panose="020B0604020202020204" charset="0"/>
                <a:ea typeface="Open Sans" panose="020B0604020202020204" charset="0"/>
                <a:cs typeface="Open Sans" panose="020B0604020202020204" charset="0"/>
              </a:rPr>
              <a:t>.</a:t>
            </a:r>
          </a:p>
          <a:p>
            <a:pPr fontAlgn="base">
              <a:lnSpc>
                <a:spcPct val="100000"/>
              </a:lnSpc>
              <a:spcBef>
                <a:spcPts val="600"/>
              </a:spcBef>
              <a:spcAft>
                <a:spcPts val="600"/>
              </a:spcAft>
              <a:buFont typeface="Arial" panose="020B0604020202020204" pitchFamily="34" charset="0"/>
              <a:buChar char="•"/>
            </a:pPr>
            <a:r>
              <a:rPr lang="en-US" sz="1300" dirty="0">
                <a:solidFill>
                  <a:srgbClr val="000000"/>
                </a:solidFill>
                <a:latin typeface="Open Sans" panose="020B0604020202020204" charset="0"/>
                <a:ea typeface="Open Sans" panose="020B0604020202020204" charset="0"/>
                <a:cs typeface="Open Sans" panose="020B0604020202020204" charset="0"/>
              </a:rPr>
              <a:t>Microchip released the first </a:t>
            </a:r>
            <a:r>
              <a:rPr lang="en-US" sz="1300" b="1" dirty="0">
                <a:solidFill>
                  <a:srgbClr val="000000"/>
                </a:solidFill>
                <a:latin typeface="Open Sans" panose="020B0604020202020204" charset="0"/>
                <a:ea typeface="Open Sans" panose="020B0604020202020204" charset="0"/>
                <a:cs typeface="Open Sans" panose="020B0604020202020204" charset="0"/>
              </a:rPr>
              <a:t>SoC FPGA development kit </a:t>
            </a:r>
            <a:r>
              <a:rPr lang="en-US" sz="1300" dirty="0">
                <a:solidFill>
                  <a:srgbClr val="000000"/>
                </a:solidFill>
                <a:latin typeface="Open Sans" panose="020B0604020202020204" charset="0"/>
                <a:ea typeface="Open Sans" panose="020B0604020202020204" charset="0"/>
                <a:cs typeface="Open Sans" panose="020B0604020202020204" charset="0"/>
              </a:rPr>
              <a:t>based on the RISC-V ISA.</a:t>
            </a:r>
          </a:p>
          <a:p>
            <a:pPr fontAlgn="base">
              <a:lnSpc>
                <a:spcPct val="100000"/>
              </a:lnSpc>
              <a:spcBef>
                <a:spcPts val="600"/>
              </a:spcBef>
              <a:spcAft>
                <a:spcPts val="600"/>
              </a:spcAft>
              <a:buFont typeface="Arial" panose="020B0604020202020204" pitchFamily="34" charset="0"/>
              <a:buChar char="•"/>
            </a:pPr>
            <a:r>
              <a:rPr lang="en-US" sz="1300" dirty="0">
                <a:solidFill>
                  <a:srgbClr val="000000"/>
                </a:solidFill>
                <a:latin typeface="Open Sans" panose="020B0604020202020204" charset="0"/>
                <a:ea typeface="Open Sans" panose="020B0604020202020204" charset="0"/>
                <a:cs typeface="Open Sans" panose="020B0604020202020204" charset="0"/>
              </a:rPr>
              <a:t>Andes released </a:t>
            </a:r>
            <a:r>
              <a:rPr lang="en-US" sz="1300" b="1" dirty="0">
                <a:solidFill>
                  <a:srgbClr val="000000"/>
                </a:solidFill>
                <a:latin typeface="Open Sans" panose="020B0604020202020204" charset="0"/>
                <a:ea typeface="Open Sans" panose="020B0604020202020204" charset="0"/>
                <a:cs typeface="Open Sans" panose="020B0604020202020204" charset="0"/>
              </a:rPr>
              <a:t>superscalar multicore and L2 cache controller</a:t>
            </a:r>
            <a:r>
              <a:rPr lang="en-US" sz="1300" dirty="0">
                <a:solidFill>
                  <a:srgbClr val="000000"/>
                </a:solidFill>
                <a:latin typeface="Open Sans" panose="020B0604020202020204" charset="0"/>
                <a:ea typeface="Open Sans" panose="020B0604020202020204" charset="0"/>
                <a:cs typeface="Open Sans" panose="020B0604020202020204" charset="0"/>
              </a:rPr>
              <a:t> processors.</a:t>
            </a:r>
          </a:p>
          <a:p>
            <a:pPr fontAlgn="base">
              <a:lnSpc>
                <a:spcPct val="100000"/>
              </a:lnSpc>
              <a:spcBef>
                <a:spcPts val="600"/>
              </a:spcBef>
              <a:spcAft>
                <a:spcPts val="600"/>
              </a:spcAft>
              <a:buFont typeface="Arial" panose="020B0604020202020204" pitchFamily="34" charset="0"/>
              <a:buChar char="•"/>
            </a:pPr>
            <a:r>
              <a:rPr lang="en-US" sz="1300" dirty="0" err="1">
                <a:solidFill>
                  <a:srgbClr val="000000"/>
                </a:solidFill>
                <a:latin typeface="Open Sans" panose="020B0604020202020204" charset="0"/>
                <a:ea typeface="Open Sans" panose="020B0604020202020204" charset="0"/>
                <a:cs typeface="Open Sans" panose="020B0604020202020204" charset="0"/>
              </a:rPr>
              <a:t>StarFive</a:t>
            </a:r>
            <a:r>
              <a:rPr lang="en-US" sz="1300" dirty="0">
                <a:solidFill>
                  <a:srgbClr val="000000"/>
                </a:solidFill>
                <a:latin typeface="Open Sans" panose="020B0604020202020204" charset="0"/>
                <a:ea typeface="Open Sans" panose="020B0604020202020204" charset="0"/>
                <a:cs typeface="Open Sans" panose="020B0604020202020204" charset="0"/>
              </a:rPr>
              <a:t> released the world’s first </a:t>
            </a:r>
            <a:r>
              <a:rPr lang="en-US" sz="1300" b="1" dirty="0">
                <a:solidFill>
                  <a:srgbClr val="000000"/>
                </a:solidFill>
                <a:latin typeface="Open Sans" panose="020B0604020202020204" charset="0"/>
                <a:ea typeface="Open Sans" panose="020B0604020202020204" charset="0"/>
                <a:cs typeface="Open Sans" panose="020B0604020202020204" charset="0"/>
              </a:rPr>
              <a:t>RISC-V AI visual processing platform</a:t>
            </a:r>
          </a:p>
          <a:p>
            <a:pPr fontAlgn="base">
              <a:lnSpc>
                <a:spcPct val="100000"/>
              </a:lnSpc>
              <a:spcBef>
                <a:spcPts val="600"/>
              </a:spcBef>
              <a:spcAft>
                <a:spcPts val="600"/>
              </a:spcAft>
              <a:buFont typeface="Arial" panose="020B0604020202020204" pitchFamily="34" charset="0"/>
              <a:buChar char="•"/>
            </a:pPr>
            <a:r>
              <a:rPr lang="en-US" sz="1300" dirty="0" err="1">
                <a:solidFill>
                  <a:srgbClr val="000000"/>
                </a:solidFill>
                <a:latin typeface="Open Sans" panose="020B0604020202020204" charset="0"/>
                <a:ea typeface="Open Sans" panose="020B0604020202020204" charset="0"/>
                <a:cs typeface="Open Sans" panose="020B0604020202020204" charset="0"/>
              </a:rPr>
              <a:t>SiFive</a:t>
            </a:r>
            <a:r>
              <a:rPr lang="en-US" sz="1300" dirty="0">
                <a:solidFill>
                  <a:srgbClr val="000000"/>
                </a:solidFill>
                <a:latin typeface="Open Sans" panose="020B0604020202020204" charset="0"/>
                <a:ea typeface="Open Sans" panose="020B0604020202020204" charset="0"/>
                <a:cs typeface="Open Sans" panose="020B0604020202020204" charset="0"/>
              </a:rPr>
              <a:t> unveiled world’s fastest development board for </a:t>
            </a:r>
            <a:r>
              <a:rPr lang="en-US" sz="1300" b="1" dirty="0">
                <a:solidFill>
                  <a:srgbClr val="000000"/>
                </a:solidFill>
                <a:latin typeface="Open Sans" panose="020B0604020202020204" charset="0"/>
                <a:ea typeface="Open Sans" panose="020B0604020202020204" charset="0"/>
                <a:cs typeface="Open Sans" panose="020B0604020202020204" charset="0"/>
              </a:rPr>
              <a:t>RISC-V Personal Computers</a:t>
            </a:r>
            <a:r>
              <a:rPr lang="en-US" sz="1300" dirty="0">
                <a:solidFill>
                  <a:srgbClr val="000000"/>
                </a:solidFill>
                <a:latin typeface="Open Sans" panose="020B0604020202020204" charset="0"/>
                <a:ea typeface="Open Sans" panose="020B0604020202020204" charset="0"/>
                <a:cs typeface="Open Sans" panose="020B0604020202020204" charset="0"/>
              </a:rPr>
              <a:t>.</a:t>
            </a:r>
          </a:p>
          <a:p>
            <a:pPr fontAlgn="base">
              <a:lnSpc>
                <a:spcPct val="100000"/>
              </a:lnSpc>
              <a:spcBef>
                <a:spcPts val="600"/>
              </a:spcBef>
              <a:spcAft>
                <a:spcPts val="600"/>
              </a:spcAft>
              <a:buFont typeface="Arial" panose="020B0604020202020204" pitchFamily="34" charset="0"/>
              <a:buChar char="•"/>
            </a:pPr>
            <a:r>
              <a:rPr lang="en-US" sz="1300" dirty="0">
                <a:solidFill>
                  <a:srgbClr val="000000"/>
                </a:solidFill>
                <a:latin typeface="Open Sans" panose="020B0604020202020204" charset="0"/>
                <a:ea typeface="Open Sans" panose="020B0604020202020204" charset="0"/>
                <a:cs typeface="Open Sans" panose="020B0604020202020204" charset="0"/>
              </a:rPr>
              <a:t>Micro Magic announced an incredibly </a:t>
            </a:r>
            <a:r>
              <a:rPr lang="en-US" sz="1300" b="1" dirty="0">
                <a:solidFill>
                  <a:srgbClr val="000000"/>
                </a:solidFill>
                <a:latin typeface="Open Sans" panose="020B0604020202020204" charset="0"/>
                <a:ea typeface="Open Sans" panose="020B0604020202020204" charset="0"/>
                <a:cs typeface="Open Sans" panose="020B0604020202020204" charset="0"/>
              </a:rPr>
              <a:t>fast 64-bit RISC-V core </a:t>
            </a:r>
            <a:r>
              <a:rPr lang="en-US" sz="1300" dirty="0">
                <a:solidFill>
                  <a:srgbClr val="000000"/>
                </a:solidFill>
                <a:latin typeface="Open Sans" panose="020B0604020202020204" charset="0"/>
                <a:ea typeface="Open Sans" panose="020B0604020202020204" charset="0"/>
                <a:cs typeface="Open Sans" panose="020B0604020202020204" charset="0"/>
              </a:rPr>
              <a:t>achieving 5GHz and 13,000 </a:t>
            </a:r>
            <a:r>
              <a:rPr lang="en-US" sz="1300" dirty="0" err="1">
                <a:solidFill>
                  <a:srgbClr val="000000"/>
                </a:solidFill>
                <a:latin typeface="Open Sans" panose="020B0604020202020204" charset="0"/>
                <a:ea typeface="Open Sans" panose="020B0604020202020204" charset="0"/>
                <a:cs typeface="Open Sans" panose="020B0604020202020204" charset="0"/>
              </a:rPr>
              <a:t>CoreMarks</a:t>
            </a:r>
            <a:r>
              <a:rPr lang="en-US" sz="1300" dirty="0">
                <a:solidFill>
                  <a:srgbClr val="000000"/>
                </a:solidFill>
                <a:latin typeface="Open Sans" panose="020B0604020202020204" charset="0"/>
                <a:ea typeface="Open Sans" panose="020B0604020202020204" charset="0"/>
                <a:cs typeface="Open Sans" panose="020B0604020202020204" charset="0"/>
              </a:rPr>
              <a:t> at 1.1V.</a:t>
            </a:r>
          </a:p>
        </p:txBody>
      </p:sp>
    </p:spTree>
    <p:extLst>
      <p:ext uri="{BB962C8B-B14F-4D97-AF65-F5344CB8AC3E}">
        <p14:creationId xmlns:p14="http://schemas.microsoft.com/office/powerpoint/2010/main" val="330495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9"/>
          <p:cNvSpPr txBox="1">
            <a:spLocks noGrp="1"/>
          </p:cNvSpPr>
          <p:nvPr>
            <p:ph type="title" idx="2"/>
          </p:nvPr>
        </p:nvSpPr>
        <p:spPr>
          <a:xfrm>
            <a:off x="199375" y="216425"/>
            <a:ext cx="3934800" cy="47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Open Sans SemiBold" panose="020B0604020202020204" charset="0"/>
                <a:ea typeface="Open Sans SemiBold" panose="020B0604020202020204" charset="0"/>
                <a:cs typeface="Open Sans SemiBold" panose="020B0604020202020204" charset="0"/>
              </a:rPr>
              <a:t>RISC-V is the foundation of the open era of computing</a:t>
            </a:r>
            <a:endParaRPr dirty="0">
              <a:latin typeface="Open Sans SemiBold" panose="020B0604020202020204" charset="0"/>
              <a:ea typeface="Open Sans SemiBold" panose="020B0604020202020204" charset="0"/>
              <a:cs typeface="Open Sans SemiBold" panose="020B0604020202020204" charset="0"/>
            </a:endParaRPr>
          </a:p>
        </p:txBody>
      </p:sp>
      <p:sp>
        <p:nvSpPr>
          <p:cNvPr id="455" name="Google Shape;455;p59"/>
          <p:cNvSpPr txBox="1">
            <a:spLocks noGrp="1"/>
          </p:cNvSpPr>
          <p:nvPr>
            <p:ph type="body" idx="1"/>
          </p:nvPr>
        </p:nvSpPr>
        <p:spPr>
          <a:xfrm>
            <a:off x="4420325" y="216425"/>
            <a:ext cx="4412100" cy="4759800"/>
          </a:xfrm>
          <a:prstGeom prst="rect">
            <a:avLst/>
          </a:prstGeom>
        </p:spPr>
        <p:txBody>
          <a:bodyPr spcFirstLastPara="1" wrap="square" lIns="91425" tIns="91425" rIns="91425" bIns="91425" anchor="t" anchorCtr="0">
            <a:noAutofit/>
          </a:bodyPr>
          <a:lstStyle/>
          <a:p>
            <a:pPr marL="342900" lvl="0" indent="-234950" algn="l" rtl="0">
              <a:lnSpc>
                <a:spcPct val="100000"/>
              </a:lnSpc>
              <a:spcBef>
                <a:spcPts val="900"/>
              </a:spcBef>
              <a:spcAft>
                <a:spcPts val="0"/>
              </a:spcAft>
              <a:buClr>
                <a:schemeClr val="dk2"/>
              </a:buClr>
              <a:buSzPts val="1100"/>
              <a:buFont typeface="Corbel"/>
              <a:buChar char="…"/>
            </a:pPr>
            <a:r>
              <a:rPr lang="en" b="1" dirty="0">
                <a:solidFill>
                  <a:schemeClr val="dk2"/>
                </a:solidFill>
              </a:rPr>
              <a:t>3,000+ individuals in 60+ RISC-V work groups</a:t>
            </a:r>
            <a:r>
              <a:rPr lang="en" sz="1500" dirty="0">
                <a:solidFill>
                  <a:schemeClr val="dk2"/>
                </a:solidFill>
              </a:rPr>
              <a:t> and committees</a:t>
            </a:r>
          </a:p>
          <a:p>
            <a:pPr marL="342900" lvl="0" indent="-234950" algn="l" rtl="0">
              <a:lnSpc>
                <a:spcPct val="100000"/>
              </a:lnSpc>
              <a:spcBef>
                <a:spcPts val="900"/>
              </a:spcBef>
              <a:spcAft>
                <a:spcPts val="0"/>
              </a:spcAft>
              <a:buClr>
                <a:schemeClr val="dk2"/>
              </a:buClr>
              <a:buSzPts val="1100"/>
              <a:buFont typeface="Corbel"/>
              <a:buChar char="…"/>
            </a:pPr>
            <a:r>
              <a:rPr lang="en-US" b="1" dirty="0">
                <a:solidFill>
                  <a:schemeClr val="dk2"/>
                </a:solidFill>
              </a:rPr>
              <a:t>312 RISC-V solutions </a:t>
            </a:r>
            <a:r>
              <a:rPr lang="en-US" sz="1500" dirty="0">
                <a:solidFill>
                  <a:schemeClr val="dk2"/>
                </a:solidFill>
              </a:rPr>
              <a:t>online including cores, SoCs, software, tools and developer boards.</a:t>
            </a:r>
          </a:p>
          <a:p>
            <a:pPr marL="342900" lvl="0" indent="-234950" algn="l" rtl="0">
              <a:lnSpc>
                <a:spcPct val="100000"/>
              </a:lnSpc>
              <a:spcBef>
                <a:spcPts val="900"/>
              </a:spcBef>
              <a:spcAft>
                <a:spcPts val="0"/>
              </a:spcAft>
              <a:buClr>
                <a:schemeClr val="dk2"/>
              </a:buClr>
              <a:buSzPts val="1100"/>
              <a:buFont typeface="Corbel"/>
              <a:buChar char="…"/>
            </a:pPr>
            <a:r>
              <a:rPr lang="en" b="1" dirty="0">
                <a:solidFill>
                  <a:schemeClr val="dk2"/>
                </a:solidFill>
              </a:rPr>
              <a:t>31 local RISC-V community </a:t>
            </a:r>
            <a:r>
              <a:rPr lang="en" sz="1500" dirty="0">
                <a:solidFill>
                  <a:schemeClr val="dk2"/>
                </a:solidFill>
              </a:rPr>
              <a:t>groups, with more than </a:t>
            </a:r>
            <a:r>
              <a:rPr lang="en" b="1" dirty="0">
                <a:solidFill>
                  <a:schemeClr val="dk2"/>
                </a:solidFill>
              </a:rPr>
              <a:t>5,700 engineers</a:t>
            </a:r>
            <a:endParaRPr sz="1500" dirty="0">
              <a:solidFill>
                <a:schemeClr val="dk2"/>
              </a:solidFill>
            </a:endParaRPr>
          </a:p>
          <a:p>
            <a:pPr marL="342900" lvl="0" indent="-234950" algn="l" rtl="0">
              <a:lnSpc>
                <a:spcPct val="100000"/>
              </a:lnSpc>
              <a:spcBef>
                <a:spcPts val="900"/>
              </a:spcBef>
              <a:spcAft>
                <a:spcPts val="0"/>
              </a:spcAft>
              <a:buClr>
                <a:schemeClr val="dk2"/>
              </a:buClr>
              <a:buSzPts val="1100"/>
              <a:buFont typeface="Corbel"/>
              <a:buChar char="…"/>
            </a:pPr>
            <a:r>
              <a:rPr lang="en" sz="1500" dirty="0">
                <a:solidFill>
                  <a:schemeClr val="dk2"/>
                </a:solidFill>
              </a:rPr>
              <a:t>We’re in the news! We have </a:t>
            </a:r>
            <a:r>
              <a:rPr lang="en" b="1" dirty="0">
                <a:solidFill>
                  <a:schemeClr val="dk2"/>
                </a:solidFill>
              </a:rPr>
              <a:t>34k+ followers on social media </a:t>
            </a:r>
            <a:r>
              <a:rPr lang="en" sz="1500" dirty="0">
                <a:solidFill>
                  <a:schemeClr val="dk2"/>
                </a:solidFill>
              </a:rPr>
              <a:t>and so far this year, we have participated in </a:t>
            </a:r>
            <a:r>
              <a:rPr lang="en" b="1" dirty="0">
                <a:solidFill>
                  <a:schemeClr val="dk2"/>
                </a:solidFill>
              </a:rPr>
              <a:t>150+ news articles </a:t>
            </a:r>
            <a:r>
              <a:rPr lang="en" sz="1500" dirty="0">
                <a:solidFill>
                  <a:schemeClr val="dk2"/>
                </a:solidFill>
              </a:rPr>
              <a:t>along with amplifying RISC-V community news.</a:t>
            </a:r>
            <a:endParaRPr sz="1500" dirty="0">
              <a:solidFill>
                <a:schemeClr val="dk2"/>
              </a:solidFill>
            </a:endParaRPr>
          </a:p>
          <a:p>
            <a:pPr marL="0" lvl="0" indent="0" algn="l" rtl="0">
              <a:spcBef>
                <a:spcPts val="500"/>
              </a:spcBef>
              <a:spcAft>
                <a:spcPts val="0"/>
              </a:spcAft>
              <a:buNone/>
            </a:pPr>
            <a:endParaRPr sz="1600" dirty="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4"/>
          <p:cNvSpPr txBox="1"/>
          <p:nvPr/>
        </p:nvSpPr>
        <p:spPr>
          <a:xfrm>
            <a:off x="4328925" y="0"/>
            <a:ext cx="4815000" cy="5190600"/>
          </a:xfrm>
          <a:prstGeom prst="rect">
            <a:avLst/>
          </a:prstGeom>
          <a:noFill/>
          <a:ln>
            <a:noFill/>
          </a:ln>
        </p:spPr>
        <p:txBody>
          <a:bodyPr spcFirstLastPara="1" wrap="square" lIns="274325" tIns="34275" rIns="274325" bIns="34275" anchor="ctr" anchorCtr="0">
            <a:noAutofit/>
          </a:bodyPr>
          <a:lstStyle/>
          <a:p>
            <a:pPr marL="0" marR="0" lvl="0" indent="0" algn="ctr" rtl="0">
              <a:lnSpc>
                <a:spcPct val="100000"/>
              </a:lnSpc>
              <a:spcBef>
                <a:spcPts val="0"/>
              </a:spcBef>
              <a:spcAft>
                <a:spcPts val="0"/>
              </a:spcAft>
              <a:buNone/>
            </a:pPr>
            <a:r>
              <a:rPr lang="en-US" sz="3200" b="1" i="0" u="none" strike="noStrike" cap="none" dirty="0">
                <a:solidFill>
                  <a:schemeClr val="lt1"/>
                </a:solidFill>
                <a:latin typeface="Open Sans"/>
                <a:ea typeface="Open Sans"/>
                <a:cs typeface="Open Sans"/>
                <a:sym typeface="Open Sans"/>
              </a:rPr>
              <a:t>When the playing field is weighted by the interests of only a few, it’s time for the game to change</a:t>
            </a:r>
          </a:p>
        </p:txBody>
      </p:sp>
      <p:sp>
        <p:nvSpPr>
          <p:cNvPr id="343" name="Google Shape;343;p54"/>
          <p:cNvSpPr txBox="1">
            <a:spLocks noGrp="1"/>
          </p:cNvSpPr>
          <p:nvPr>
            <p:ph type="title"/>
          </p:nvPr>
        </p:nvSpPr>
        <p:spPr>
          <a:xfrm>
            <a:off x="361424" y="215150"/>
            <a:ext cx="3865200" cy="1089300"/>
          </a:xfrm>
          <a:prstGeom prst="rect">
            <a:avLst/>
          </a:prstGeom>
          <a:noFill/>
          <a:ln>
            <a:noFill/>
          </a:ln>
        </p:spPr>
        <p:txBody>
          <a:bodyPr spcFirstLastPara="1" wrap="square" lIns="67850" tIns="33350" rIns="67850" bIns="33350" anchor="ctr" anchorCtr="0">
            <a:noAutofit/>
          </a:bodyPr>
          <a:lstStyle/>
          <a:p>
            <a:pPr marL="0" lvl="0" indent="0" algn="l" rtl="0">
              <a:lnSpc>
                <a:spcPct val="95000"/>
              </a:lnSpc>
              <a:spcBef>
                <a:spcPts val="0"/>
              </a:spcBef>
              <a:spcAft>
                <a:spcPts val="0"/>
              </a:spcAft>
              <a:buSzPts val="2000"/>
              <a:buNone/>
            </a:pPr>
            <a:r>
              <a:rPr lang="en" sz="3800" b="0" dirty="0">
                <a:latin typeface="Open Sans"/>
                <a:ea typeface="Open Sans"/>
                <a:cs typeface="Open Sans"/>
                <a:sym typeface="Open Sans"/>
              </a:rPr>
              <a:t>Our world is shaped</a:t>
            </a:r>
            <a:endParaRPr b="0" dirty="0"/>
          </a:p>
        </p:txBody>
      </p:sp>
      <p:sp>
        <p:nvSpPr>
          <p:cNvPr id="344" name="Google Shape;344;p54"/>
          <p:cNvSpPr txBox="1">
            <a:spLocks noGrp="1"/>
          </p:cNvSpPr>
          <p:nvPr>
            <p:ph type="body" idx="4294967295"/>
          </p:nvPr>
        </p:nvSpPr>
        <p:spPr>
          <a:xfrm>
            <a:off x="291800" y="1762652"/>
            <a:ext cx="3865199" cy="2949367"/>
          </a:xfrm>
          <a:prstGeom prst="rect">
            <a:avLst/>
          </a:prstGeom>
          <a:noFill/>
          <a:ln>
            <a:noFill/>
          </a:ln>
        </p:spPr>
        <p:txBody>
          <a:bodyPr spcFirstLastPara="1" wrap="square" lIns="67850" tIns="33350" rIns="67850" bIns="33350" anchor="t" anchorCtr="0">
            <a:noAutofit/>
          </a:bodyPr>
          <a:lstStyle/>
          <a:p>
            <a:pPr marL="342900" lvl="0" indent="-234950" algn="l" rtl="0">
              <a:lnSpc>
                <a:spcPct val="100000"/>
              </a:lnSpc>
              <a:spcBef>
                <a:spcPts val="600"/>
              </a:spcBef>
              <a:spcAft>
                <a:spcPts val="600"/>
              </a:spcAft>
              <a:buSzPts val="1100"/>
              <a:buFont typeface="Corbel"/>
              <a:buChar char="…"/>
            </a:pPr>
            <a:r>
              <a:rPr lang="en" sz="1600" dirty="0"/>
              <a:t>through positive inventions and negative disruptions</a:t>
            </a:r>
            <a:endParaRPr sz="1600" dirty="0"/>
          </a:p>
          <a:p>
            <a:pPr marL="342900" lvl="0" indent="-234950" algn="l" rtl="0">
              <a:lnSpc>
                <a:spcPct val="100000"/>
              </a:lnSpc>
              <a:spcBef>
                <a:spcPts val="600"/>
              </a:spcBef>
              <a:spcAft>
                <a:spcPts val="600"/>
              </a:spcAft>
              <a:buSzPts val="1100"/>
              <a:buFont typeface="Corbel"/>
              <a:buChar char="…"/>
            </a:pPr>
            <a:r>
              <a:rPr lang="en" sz="1600" dirty="0"/>
              <a:t>through advances in technology and new business models</a:t>
            </a:r>
            <a:endParaRPr sz="1600" dirty="0"/>
          </a:p>
          <a:p>
            <a:pPr marL="342900" lvl="0" indent="-234950" algn="l" rtl="0">
              <a:lnSpc>
                <a:spcPct val="100000"/>
              </a:lnSpc>
              <a:spcBef>
                <a:spcPts val="600"/>
              </a:spcBef>
              <a:spcAft>
                <a:spcPts val="600"/>
              </a:spcAft>
              <a:buSzPts val="1100"/>
              <a:buFont typeface="Corbel"/>
              <a:buChar char="…"/>
            </a:pPr>
            <a:r>
              <a:rPr lang="en" sz="1600" dirty="0"/>
              <a:t>through economic and political setbacks</a:t>
            </a:r>
            <a:endParaRPr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322B-C115-4649-9BB0-18A752B9667E}"/>
              </a:ext>
            </a:extLst>
          </p:cNvPr>
          <p:cNvSpPr>
            <a:spLocks noGrp="1"/>
          </p:cNvSpPr>
          <p:nvPr>
            <p:ph type="title"/>
          </p:nvPr>
        </p:nvSpPr>
        <p:spPr/>
        <p:txBody>
          <a:bodyPr/>
          <a:lstStyle/>
          <a:p>
            <a:r>
              <a:rPr lang="en-US" sz="2800" dirty="0"/>
              <a:t>Engaging the community in work that matters</a:t>
            </a:r>
          </a:p>
        </p:txBody>
      </p:sp>
      <p:sp>
        <p:nvSpPr>
          <p:cNvPr id="3" name="Text Placeholder 2">
            <a:extLst>
              <a:ext uri="{FF2B5EF4-FFF2-40B4-BE49-F238E27FC236}">
                <a16:creationId xmlns:a16="http://schemas.microsoft.com/office/drawing/2014/main" id="{1FDD5A56-D96E-4CBA-A873-C6AF4A857D7F}"/>
              </a:ext>
            </a:extLst>
          </p:cNvPr>
          <p:cNvSpPr>
            <a:spLocks noGrp="1"/>
          </p:cNvSpPr>
          <p:nvPr>
            <p:ph type="body" idx="1"/>
          </p:nvPr>
        </p:nvSpPr>
        <p:spPr>
          <a:xfrm>
            <a:off x="144784" y="976089"/>
            <a:ext cx="4434114" cy="3774218"/>
          </a:xfrm>
        </p:spPr>
        <p:txBody>
          <a:bodyPr/>
          <a:lstStyle/>
          <a:p>
            <a:r>
              <a:rPr lang="en-US" sz="1200" dirty="0"/>
              <a:t>We are defining Profiles to standardize a set of instructions and state. </a:t>
            </a:r>
          </a:p>
          <a:p>
            <a:pPr lvl="1"/>
            <a:r>
              <a:rPr lang="en-US" sz="1000" dirty="0"/>
              <a:t>If an implementer then they should be able to run the same instructions on multiple implementations and get the same results. </a:t>
            </a:r>
          </a:p>
          <a:p>
            <a:pPr lvl="1"/>
            <a:r>
              <a:rPr lang="en-US" sz="1000" dirty="0"/>
              <a:t>The initial Profiles are RVA20 and RVM20 for extensions ratified in 2019 and RVA22 and RVM22 for extensions ratified in 2021 including vector, crypto scalar, and bit manipulation.</a:t>
            </a:r>
          </a:p>
          <a:p>
            <a:r>
              <a:rPr lang="en-US" sz="1200" dirty="0"/>
              <a:t>We are defining Platforms to be a standard set of features for a complete execution environment (like Linux or </a:t>
            </a:r>
            <a:r>
              <a:rPr lang="en-US" sz="1200" dirty="0" err="1"/>
              <a:t>FreeRTOS</a:t>
            </a:r>
            <a:r>
              <a:rPr lang="en-US" sz="1200" dirty="0"/>
              <a:t>).</a:t>
            </a:r>
          </a:p>
          <a:p>
            <a:pPr lvl="1"/>
            <a:r>
              <a:rPr lang="en-US" sz="1000" dirty="0"/>
              <a:t>If you adhere to a Platform then you should be able to run the same executable on 2 different platforms and get the same results (excluding timing differences, etc.)</a:t>
            </a:r>
          </a:p>
          <a:p>
            <a:pPr lvl="1"/>
            <a:r>
              <a:rPr lang="en-US" sz="1000" dirty="0"/>
              <a:t>Platforms will include things like Profiles, Device tree, ABIs, etc.</a:t>
            </a:r>
          </a:p>
        </p:txBody>
      </p:sp>
      <p:sp>
        <p:nvSpPr>
          <p:cNvPr id="4" name="Text Placeholder 2">
            <a:extLst>
              <a:ext uri="{FF2B5EF4-FFF2-40B4-BE49-F238E27FC236}">
                <a16:creationId xmlns:a16="http://schemas.microsoft.com/office/drawing/2014/main" id="{C92000A5-F164-4C08-A896-7418DA066A47}"/>
              </a:ext>
            </a:extLst>
          </p:cNvPr>
          <p:cNvSpPr txBox="1">
            <a:spLocks/>
          </p:cNvSpPr>
          <p:nvPr/>
        </p:nvSpPr>
        <p:spPr>
          <a:xfrm>
            <a:off x="4412341" y="976089"/>
            <a:ext cx="4434114" cy="37742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434343"/>
              </a:buClr>
              <a:buSzPts val="1800"/>
              <a:buFont typeface="Open Sans"/>
              <a:buChar char="●"/>
              <a:defRPr sz="1800" b="0" i="0" u="none" strike="noStrike" cap="none">
                <a:solidFill>
                  <a:srgbClr val="434343"/>
                </a:solidFill>
                <a:latin typeface="Open Sans"/>
                <a:ea typeface="Open Sans"/>
                <a:cs typeface="Open Sans"/>
                <a:sym typeface="Open Sans"/>
              </a:defRPr>
            </a:lvl1pPr>
            <a:lvl2pPr marL="914400" marR="0" lvl="1"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2pPr>
            <a:lvl3pPr marL="1371600" marR="0" lvl="2"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3pPr>
            <a:lvl4pPr marL="1828800" marR="0" lvl="3"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4pPr>
            <a:lvl5pPr marL="2286000" marR="0" lvl="4"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5pPr>
            <a:lvl6pPr marL="2743200" marR="0" lvl="5"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6pPr>
            <a:lvl7pPr marL="3200400" marR="0" lvl="6"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7pPr>
            <a:lvl8pPr marL="3657600" marR="0" lvl="7"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8pPr>
            <a:lvl9pPr marL="4114800" marR="0" lvl="8"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9pPr>
          </a:lstStyle>
          <a:p>
            <a:r>
              <a:rPr lang="en-US" sz="1200" dirty="0"/>
              <a:t>2021 holds an exciting set of new extensions for vector processing, cryptography, bit manipulation, packed decimal, trusted execution environment, virtual memory, and more enabling sectors and industries from embedded to ML to HPC and everything in between.</a:t>
            </a:r>
          </a:p>
          <a:p>
            <a:r>
              <a:rPr lang="en-US" sz="1200" dirty="0"/>
              <a:t>In addition, we are revamping our documentation with a new look, fully adopting </a:t>
            </a:r>
            <a:r>
              <a:rPr lang="en-US" sz="1200" dirty="0" err="1"/>
              <a:t>AsciiDoc</a:t>
            </a:r>
            <a:r>
              <a:rPr lang="en-US" sz="1200" dirty="0"/>
              <a:t>, enhancing the specifications with glossaries and indexes, and common formal diagram insertion.</a:t>
            </a:r>
          </a:p>
          <a:p>
            <a:r>
              <a:rPr lang="en-US" sz="1200" dirty="0"/>
              <a:t>We have a number of programs underway</a:t>
            </a:r>
          </a:p>
          <a:p>
            <a:pPr lvl="1"/>
            <a:r>
              <a:rPr lang="en-US" sz="1000" dirty="0"/>
              <a:t>RISC-V Development Partners - institutions (CAS, RIOS, IITM) help develop ecosystem software for extensions</a:t>
            </a:r>
          </a:p>
          <a:p>
            <a:pPr lvl="1"/>
            <a:r>
              <a:rPr lang="en-US" sz="1000" dirty="0"/>
              <a:t>RISC-V Labs - institutions build labs with RISC-V based board and servers to both run regression testing and to provide the community with an area to sandbox </a:t>
            </a:r>
          </a:p>
          <a:p>
            <a:pPr lvl="1"/>
            <a:r>
              <a:rPr lang="en-US" sz="1000" dirty="0"/>
              <a:t>RISC-V Seed program - seed 1000 boards to academia and early adopters by June 2022</a:t>
            </a:r>
          </a:p>
          <a:p>
            <a:pPr lvl="1"/>
            <a:r>
              <a:rPr lang="en-US" sz="1000" dirty="0"/>
              <a:t>Joint working group on Coherence between Chips Alliance and RISC-V</a:t>
            </a:r>
          </a:p>
        </p:txBody>
      </p:sp>
    </p:spTree>
    <p:extLst>
      <p:ext uri="{BB962C8B-B14F-4D97-AF65-F5344CB8AC3E}">
        <p14:creationId xmlns:p14="http://schemas.microsoft.com/office/powerpoint/2010/main" val="76138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5"/>
          <p:cNvSpPr txBox="1">
            <a:spLocks noGrp="1"/>
          </p:cNvSpPr>
          <p:nvPr>
            <p:ph type="title"/>
          </p:nvPr>
        </p:nvSpPr>
        <p:spPr>
          <a:xfrm>
            <a:off x="1130597" y="3910998"/>
            <a:ext cx="7708500" cy="685800"/>
          </a:xfrm>
          <a:prstGeom prst="rect">
            <a:avLst/>
          </a:prstGeom>
          <a:noFill/>
          <a:ln>
            <a:noFill/>
          </a:ln>
        </p:spPr>
        <p:txBody>
          <a:bodyPr spcFirstLastPara="1" wrap="square" lIns="67850" tIns="33350" rIns="67850" bIns="33350" anchor="ctr" anchorCtr="0">
            <a:noAutofit/>
          </a:bodyPr>
          <a:lstStyle/>
          <a:p>
            <a:pPr marL="0" lvl="0" indent="0" algn="r" rtl="0">
              <a:lnSpc>
                <a:spcPct val="95000"/>
              </a:lnSpc>
              <a:spcBef>
                <a:spcPts val="0"/>
              </a:spcBef>
              <a:spcAft>
                <a:spcPts val="0"/>
              </a:spcAft>
              <a:buSzPts val="2000"/>
              <a:buNone/>
            </a:pPr>
            <a:r>
              <a:rPr lang="en" sz="4400" b="1" dirty="0">
                <a:latin typeface="Open Sans"/>
                <a:ea typeface="Open Sans"/>
                <a:cs typeface="Open Sans"/>
                <a:sym typeface="Open Sans"/>
              </a:rPr>
              <a:t>RISC-V delivers incredible member support</a:t>
            </a:r>
            <a:endParaRPr sz="3600" dirty="0"/>
          </a:p>
        </p:txBody>
      </p:sp>
      <p:sp>
        <p:nvSpPr>
          <p:cNvPr id="530" name="Google Shape;530;p65"/>
          <p:cNvSpPr txBox="1"/>
          <p:nvPr/>
        </p:nvSpPr>
        <p:spPr>
          <a:xfrm>
            <a:off x="677162" y="2049920"/>
            <a:ext cx="2276772" cy="1079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600" b="1" i="0" u="none" strike="noStrike" cap="none" dirty="0">
                <a:solidFill>
                  <a:srgbClr val="996633"/>
                </a:solidFill>
                <a:latin typeface="Open Sans"/>
                <a:ea typeface="Open Sans"/>
                <a:cs typeface="Open Sans"/>
                <a:sym typeface="Open Sans"/>
              </a:rPr>
              <a:t>Learning + Talent</a:t>
            </a:r>
            <a:endParaRPr sz="1200" b="1" i="0" u="none" strike="noStrike" cap="none" dirty="0">
              <a:solidFill>
                <a:srgbClr val="99663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rgbClr val="996633"/>
                </a:solidFill>
                <a:latin typeface="Open Sans"/>
                <a:ea typeface="Open Sans"/>
                <a:cs typeface="Open Sans"/>
                <a:sym typeface="Open Sans"/>
              </a:rPr>
              <a:t>Multi-level online learning</a:t>
            </a:r>
            <a:endParaRPr lang="en-US" sz="1200" i="0" u="none" strike="noStrike" cap="none" dirty="0">
              <a:solidFill>
                <a:srgbClr val="99663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US" sz="1200" i="0" u="none" strike="noStrike" cap="none" dirty="0">
                <a:solidFill>
                  <a:srgbClr val="996633"/>
                </a:solidFill>
                <a:latin typeface="Open Sans"/>
                <a:ea typeface="Open Sans"/>
                <a:cs typeface="Open Sans"/>
                <a:sym typeface="Open Sans"/>
              </a:rPr>
              <a:t>Connecting universities with labs, tests, and curricula</a:t>
            </a: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rgbClr val="996633"/>
                </a:solidFill>
                <a:latin typeface="Open Sans"/>
                <a:ea typeface="Open Sans"/>
                <a:cs typeface="Open Sans"/>
                <a:sym typeface="Open Sans"/>
              </a:rPr>
              <a:t>RISC-V Training Partners</a:t>
            </a:r>
            <a:endParaRPr sz="1200" i="0" u="none" strike="noStrike" cap="none" dirty="0">
              <a:solidFill>
                <a:srgbClr val="996633"/>
              </a:solidFill>
              <a:latin typeface="Open Sans"/>
              <a:ea typeface="Open Sans"/>
              <a:cs typeface="Open Sans"/>
              <a:sym typeface="Open Sans"/>
            </a:endParaRPr>
          </a:p>
        </p:txBody>
      </p:sp>
      <p:sp>
        <p:nvSpPr>
          <p:cNvPr id="531" name="Google Shape;531;p65"/>
          <p:cNvSpPr txBox="1"/>
          <p:nvPr/>
        </p:nvSpPr>
        <p:spPr>
          <a:xfrm>
            <a:off x="6535009" y="508447"/>
            <a:ext cx="2356500" cy="1076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400"/>
              <a:buFont typeface="Arial"/>
              <a:buNone/>
            </a:pPr>
            <a:r>
              <a:rPr lang="en" sz="1600" b="1" i="0" u="none" strike="noStrike" cap="none" dirty="0">
                <a:solidFill>
                  <a:schemeClr val="accent4"/>
                </a:solidFill>
                <a:latin typeface="Open Sans"/>
                <a:ea typeface="Open Sans"/>
                <a:cs typeface="Open Sans"/>
                <a:sym typeface="Open Sans"/>
              </a:rPr>
              <a:t>Visibility</a:t>
            </a:r>
            <a:endParaRPr sz="1600" b="1" i="0" u="none" strike="noStrike" cap="none" dirty="0">
              <a:solidFill>
                <a:schemeClr val="accent4"/>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chemeClr val="accent4"/>
                </a:solidFill>
                <a:latin typeface="Open Sans"/>
                <a:ea typeface="Open Sans"/>
                <a:cs typeface="Open Sans"/>
                <a:sym typeface="Open Sans"/>
              </a:rPr>
              <a:t>Constant drumbeat through press, media, and original content</a:t>
            </a:r>
            <a:endParaRPr sz="1200" i="0" u="none" strike="noStrike" cap="none" dirty="0">
              <a:solidFill>
                <a:schemeClr val="accent4"/>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chemeClr val="accent4"/>
                </a:solidFill>
                <a:latin typeface="Open Sans"/>
                <a:ea typeface="Open Sans"/>
                <a:cs typeface="Open Sans"/>
                <a:sym typeface="Open Sans"/>
              </a:rPr>
              <a:t>Industry and regional events</a:t>
            </a:r>
            <a:endParaRPr sz="1200" i="0" u="none" strike="noStrike" cap="none" dirty="0">
              <a:solidFill>
                <a:schemeClr val="accent4"/>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chemeClr val="accent4"/>
                </a:solidFill>
                <a:latin typeface="Open Sans"/>
                <a:ea typeface="Open Sans"/>
                <a:cs typeface="Open Sans"/>
                <a:sym typeface="Open Sans"/>
              </a:rPr>
              <a:t>Dedicated RISC-V events</a:t>
            </a:r>
            <a:endParaRPr sz="1200" i="0" u="none" strike="noStrike" cap="none" dirty="0">
              <a:solidFill>
                <a:schemeClr val="accent4"/>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1200" i="0" u="none" strike="noStrike" cap="none" dirty="0">
              <a:solidFill>
                <a:schemeClr val="accent4"/>
              </a:solidFill>
              <a:latin typeface="Open Sans"/>
              <a:ea typeface="Open Sans"/>
              <a:cs typeface="Open Sans"/>
              <a:sym typeface="Open Sans"/>
            </a:endParaRPr>
          </a:p>
        </p:txBody>
      </p:sp>
      <p:sp>
        <p:nvSpPr>
          <p:cNvPr id="532" name="Google Shape;532;p65"/>
          <p:cNvSpPr txBox="1"/>
          <p:nvPr/>
        </p:nvSpPr>
        <p:spPr>
          <a:xfrm>
            <a:off x="677162" y="510598"/>
            <a:ext cx="2276772" cy="1079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1600" b="1" i="0" u="none" strike="noStrike" cap="none" dirty="0">
                <a:solidFill>
                  <a:srgbClr val="002147"/>
                </a:solidFill>
                <a:latin typeface="Open Sans"/>
                <a:ea typeface="Open Sans"/>
                <a:cs typeface="Open Sans"/>
                <a:sym typeface="Open Sans"/>
              </a:rPr>
              <a:t>Technical Deliverables</a:t>
            </a:r>
            <a:endParaRPr sz="1600" b="1" i="0" u="none" strike="noStrike" cap="none" dirty="0">
              <a:solidFill>
                <a:srgbClr val="00214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rgbClr val="002147"/>
                </a:solidFill>
                <a:latin typeface="Open Sans"/>
                <a:ea typeface="Open Sans"/>
                <a:cs typeface="Open Sans"/>
                <a:sym typeface="Open Sans"/>
              </a:rPr>
              <a:t>Guard against fragmentation</a:t>
            </a:r>
            <a:endParaRPr sz="1200" i="0" u="none" strike="noStrike" cap="none" dirty="0">
              <a:solidFill>
                <a:srgbClr val="00214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rgbClr val="002147"/>
                </a:solidFill>
                <a:latin typeface="Open Sans"/>
                <a:ea typeface="Open Sans"/>
                <a:cs typeface="Open Sans"/>
                <a:sym typeface="Open Sans"/>
              </a:rPr>
              <a:t>Build technical deliverables </a:t>
            </a:r>
            <a:endParaRPr sz="1200" i="0" u="none" strike="noStrike" cap="none" dirty="0">
              <a:solidFill>
                <a:srgbClr val="00214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rgbClr val="002147"/>
                </a:solidFill>
                <a:latin typeface="Open Sans"/>
                <a:ea typeface="Open Sans"/>
                <a:cs typeface="Open Sans"/>
                <a:sym typeface="Open Sans"/>
              </a:rPr>
              <a:t>Work groups </a:t>
            </a:r>
            <a:endParaRPr sz="1200" i="0" u="none" strike="noStrike" cap="none" dirty="0">
              <a:solidFill>
                <a:srgbClr val="002147"/>
              </a:solidFill>
              <a:latin typeface="Open Sans"/>
              <a:ea typeface="Open Sans"/>
              <a:cs typeface="Open Sans"/>
              <a:sym typeface="Open Sans"/>
            </a:endParaRPr>
          </a:p>
        </p:txBody>
      </p:sp>
      <p:sp>
        <p:nvSpPr>
          <p:cNvPr id="533" name="Google Shape;533;p65"/>
          <p:cNvSpPr txBox="1"/>
          <p:nvPr/>
        </p:nvSpPr>
        <p:spPr>
          <a:xfrm>
            <a:off x="3500009" y="532742"/>
            <a:ext cx="2491200" cy="1076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 sz="1600" b="1" i="0" u="none" strike="noStrike" cap="none" dirty="0">
                <a:solidFill>
                  <a:schemeClr val="accent5"/>
                </a:solidFill>
                <a:latin typeface="Open Sans"/>
                <a:ea typeface="Open Sans"/>
                <a:cs typeface="Open Sans"/>
                <a:sym typeface="Open Sans"/>
              </a:rPr>
              <a:t>Compliance + Verification</a:t>
            </a:r>
            <a:endParaRPr sz="1600" b="1" i="0" u="none" strike="noStrike" cap="none" dirty="0">
              <a:solidFill>
                <a:schemeClr val="accent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chemeClr val="accent5"/>
                </a:solidFill>
                <a:latin typeface="Open Sans"/>
                <a:ea typeface="Open Sans"/>
                <a:cs typeface="Open Sans"/>
                <a:sym typeface="Open Sans"/>
              </a:rPr>
              <a:t>Testing and compliance suites</a:t>
            </a:r>
            <a:endParaRPr sz="1200" i="0" u="none" strike="noStrike" cap="none" dirty="0">
              <a:solidFill>
                <a:schemeClr val="accent5"/>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chemeClr val="accent5"/>
                </a:solidFill>
                <a:latin typeface="Open Sans"/>
                <a:ea typeface="Open Sans"/>
                <a:cs typeface="Open Sans"/>
                <a:sym typeface="Open Sans"/>
              </a:rPr>
              <a:t>Compliance tests</a:t>
            </a:r>
            <a:endParaRPr sz="1200" i="0" u="none" strike="noStrike" cap="none" dirty="0">
              <a:solidFill>
                <a:schemeClr val="accent5"/>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1200" b="1" i="0" u="none" strike="noStrike" cap="none" dirty="0">
              <a:solidFill>
                <a:srgbClr val="44697D"/>
              </a:solidFill>
              <a:latin typeface="Open Sans"/>
              <a:ea typeface="Open Sans"/>
              <a:cs typeface="Open Sans"/>
              <a:sym typeface="Open Sans"/>
            </a:endParaRPr>
          </a:p>
        </p:txBody>
      </p:sp>
      <p:sp>
        <p:nvSpPr>
          <p:cNvPr id="534" name="Google Shape;534;p65"/>
          <p:cNvSpPr/>
          <p:nvPr/>
        </p:nvSpPr>
        <p:spPr>
          <a:xfrm>
            <a:off x="243199" y="510598"/>
            <a:ext cx="491700" cy="4917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535" name="Google Shape;535;p65"/>
          <p:cNvSpPr/>
          <p:nvPr/>
        </p:nvSpPr>
        <p:spPr>
          <a:xfrm>
            <a:off x="3063777" y="508447"/>
            <a:ext cx="491700" cy="491700"/>
          </a:xfrm>
          <a:prstGeom prst="ellipse">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536" name="Google Shape;536;p65"/>
          <p:cNvSpPr/>
          <p:nvPr/>
        </p:nvSpPr>
        <p:spPr>
          <a:xfrm>
            <a:off x="6101052" y="508447"/>
            <a:ext cx="491700" cy="4917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537" name="Google Shape;537;p65"/>
          <p:cNvSpPr txBox="1"/>
          <p:nvPr/>
        </p:nvSpPr>
        <p:spPr>
          <a:xfrm>
            <a:off x="3500009" y="2074115"/>
            <a:ext cx="2491200" cy="1076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400"/>
              <a:buFont typeface="Arial"/>
              <a:buNone/>
            </a:pPr>
            <a:r>
              <a:rPr lang="en" sz="1600" b="1" i="0" u="none" strike="noStrike" cap="none" dirty="0">
                <a:solidFill>
                  <a:srgbClr val="0A3799"/>
                </a:solidFill>
                <a:latin typeface="Open Sans"/>
                <a:ea typeface="Open Sans"/>
                <a:cs typeface="Open Sans"/>
                <a:sym typeface="Open Sans"/>
              </a:rPr>
              <a:t>Advocacy</a:t>
            </a:r>
            <a:endParaRPr sz="800" i="0" u="none" strike="noStrike" cap="none" dirty="0">
              <a:solidFill>
                <a:srgbClr val="0A37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 sz="1200" i="0" u="none" strike="noStrike" cap="none" dirty="0">
                <a:solidFill>
                  <a:srgbClr val="0A3799"/>
                </a:solidFill>
                <a:latin typeface="Open Sans"/>
                <a:ea typeface="Open Sans"/>
                <a:cs typeface="Open Sans"/>
                <a:sym typeface="Open Sans"/>
              </a:rPr>
              <a:t>Technical advocate program</a:t>
            </a:r>
            <a:endParaRPr sz="1200" i="0" u="none" strike="noStrike" cap="none" dirty="0">
              <a:solidFill>
                <a:srgbClr val="0A37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 sz="1200" i="0" u="none" strike="noStrike" cap="none" dirty="0">
                <a:solidFill>
                  <a:srgbClr val="0A3799"/>
                </a:solidFill>
                <a:latin typeface="Open Sans"/>
                <a:ea typeface="Open Sans"/>
                <a:cs typeface="Open Sans"/>
                <a:sym typeface="Open Sans"/>
              </a:rPr>
              <a:t>Local developer groups and events</a:t>
            </a:r>
            <a:endParaRPr sz="1200" dirty="0">
              <a:solidFill>
                <a:srgbClr val="0A37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 sz="1200" i="0" u="none" strike="noStrike" cap="none" dirty="0">
                <a:solidFill>
                  <a:srgbClr val="0A3799"/>
                </a:solidFill>
                <a:latin typeface="Open Sans"/>
                <a:ea typeface="Open Sans"/>
                <a:cs typeface="Open Sans"/>
                <a:sym typeface="Open Sans"/>
              </a:rPr>
              <a:t>RISC-V Ambassadors</a:t>
            </a:r>
            <a:endParaRPr sz="1200" i="0" u="none" strike="noStrike" cap="none" dirty="0">
              <a:solidFill>
                <a:srgbClr val="0A3799"/>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200"/>
              <a:buFont typeface="Arial"/>
              <a:buNone/>
            </a:pPr>
            <a:r>
              <a:rPr lang="en" sz="1200" i="0" u="none" strike="noStrike" cap="none" dirty="0">
                <a:solidFill>
                  <a:srgbClr val="0A3799"/>
                </a:solidFill>
                <a:latin typeface="Open Sans"/>
                <a:ea typeface="Open Sans"/>
                <a:cs typeface="Open Sans"/>
                <a:sym typeface="Open Sans"/>
              </a:rPr>
              <a:t>Geo and industry alliances</a:t>
            </a:r>
            <a:endParaRPr sz="1200" b="1" i="0" u="none" strike="noStrike" cap="none" dirty="0">
              <a:solidFill>
                <a:srgbClr val="0A3799"/>
              </a:solidFill>
              <a:latin typeface="Open Sans"/>
              <a:ea typeface="Open Sans"/>
              <a:cs typeface="Open Sans"/>
              <a:sym typeface="Open Sans"/>
            </a:endParaRPr>
          </a:p>
        </p:txBody>
      </p:sp>
      <p:sp>
        <p:nvSpPr>
          <p:cNvPr id="538" name="Google Shape;538;p65"/>
          <p:cNvSpPr/>
          <p:nvPr/>
        </p:nvSpPr>
        <p:spPr>
          <a:xfrm>
            <a:off x="3063777" y="2049820"/>
            <a:ext cx="491700" cy="491700"/>
          </a:xfrm>
          <a:prstGeom prst="ellipse">
            <a:avLst/>
          </a:prstGeom>
          <a:solidFill>
            <a:srgbClr val="0A37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539" name="Google Shape;539;p65"/>
          <p:cNvSpPr/>
          <p:nvPr/>
        </p:nvSpPr>
        <p:spPr>
          <a:xfrm>
            <a:off x="243199" y="2049920"/>
            <a:ext cx="491700" cy="491700"/>
          </a:xfrm>
          <a:prstGeom prst="ellipse">
            <a:avLst/>
          </a:prstGeom>
          <a:solidFill>
            <a:srgbClr val="9966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sp>
        <p:nvSpPr>
          <p:cNvPr id="540" name="Google Shape;540;p65"/>
          <p:cNvSpPr txBox="1"/>
          <p:nvPr/>
        </p:nvSpPr>
        <p:spPr>
          <a:xfrm>
            <a:off x="6535009" y="2077252"/>
            <a:ext cx="2356500" cy="1076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 sz="1600" b="1" i="0" u="none" strike="noStrike" cap="none" dirty="0">
                <a:solidFill>
                  <a:schemeClr val="accent3"/>
                </a:solidFill>
                <a:latin typeface="Open Sans"/>
                <a:ea typeface="Open Sans"/>
                <a:cs typeface="Open Sans"/>
                <a:sym typeface="Open Sans"/>
              </a:rPr>
              <a:t>Marketplace Exchange</a:t>
            </a:r>
            <a:endParaRPr sz="1600" b="1" i="0" u="none" strike="noStrike" cap="none" dirty="0">
              <a:solidFill>
                <a:schemeClr val="accent3"/>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200" i="0" u="none" strike="noStrike" cap="none" dirty="0">
                <a:solidFill>
                  <a:schemeClr val="accent3"/>
                </a:solidFill>
                <a:latin typeface="Open Sans"/>
                <a:ea typeface="Open Sans"/>
                <a:cs typeface="Open Sans"/>
                <a:sym typeface="Open Sans"/>
              </a:rPr>
              <a:t>Online marketplace of providers,  products, and services</a:t>
            </a:r>
            <a:endParaRPr sz="1200" i="0" u="none" strike="noStrike" cap="none" dirty="0">
              <a:solidFill>
                <a:schemeClr val="accent3"/>
              </a:solidFill>
              <a:latin typeface="Open Sans"/>
              <a:ea typeface="Open Sans"/>
              <a:cs typeface="Open Sans"/>
              <a:sym typeface="Open Sans"/>
            </a:endParaRPr>
          </a:p>
          <a:p>
            <a:pPr marL="0" marR="0" lvl="0" indent="0" algn="l" rtl="0">
              <a:lnSpc>
                <a:spcPct val="80000"/>
              </a:lnSpc>
              <a:spcBef>
                <a:spcPts val="600"/>
              </a:spcBef>
              <a:spcAft>
                <a:spcPts val="0"/>
              </a:spcAft>
              <a:buClr>
                <a:srgbClr val="000000"/>
              </a:buClr>
              <a:buSzPts val="1100"/>
              <a:buFont typeface="Arial"/>
              <a:buNone/>
            </a:pPr>
            <a:r>
              <a:rPr lang="en" sz="1200" i="0" u="none" strike="noStrike" cap="none" dirty="0">
                <a:solidFill>
                  <a:schemeClr val="accent3"/>
                </a:solidFill>
                <a:latin typeface="Open Sans"/>
                <a:ea typeface="Open Sans"/>
                <a:cs typeface="Open Sans"/>
                <a:sym typeface="Open Sans"/>
              </a:rPr>
              <a:t>Technical developer forums</a:t>
            </a:r>
            <a:endParaRPr sz="1200" i="0" u="none" strike="noStrike" cap="none" dirty="0">
              <a:solidFill>
                <a:schemeClr val="accent3"/>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ts val="1100"/>
              <a:buFont typeface="Arial"/>
              <a:buNone/>
            </a:pPr>
            <a:endParaRPr sz="1200" i="0" u="none" strike="noStrike" cap="none" dirty="0">
              <a:solidFill>
                <a:srgbClr val="7A9A01"/>
              </a:solidFill>
              <a:latin typeface="Open Sans"/>
              <a:ea typeface="Open Sans"/>
              <a:cs typeface="Open Sans"/>
              <a:sym typeface="Open Sans"/>
            </a:endParaRPr>
          </a:p>
        </p:txBody>
      </p:sp>
      <p:sp>
        <p:nvSpPr>
          <p:cNvPr id="541" name="Google Shape;541;p65"/>
          <p:cNvSpPr/>
          <p:nvPr/>
        </p:nvSpPr>
        <p:spPr>
          <a:xfrm>
            <a:off x="6101052" y="2077252"/>
            <a:ext cx="491700" cy="49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FFFFFF"/>
              </a:solidFill>
              <a:latin typeface="Century Gothic"/>
              <a:ea typeface="Century Gothic"/>
              <a:cs typeface="Century Gothic"/>
              <a:sym typeface="Century Gothic"/>
            </a:endParaRPr>
          </a:p>
        </p:txBody>
      </p:sp>
      <p:pic>
        <p:nvPicPr>
          <p:cNvPr id="542" name="Google Shape;542;p65"/>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85685" y="2102099"/>
            <a:ext cx="387116" cy="387116"/>
          </a:xfrm>
          <a:prstGeom prst="rect">
            <a:avLst/>
          </a:prstGeom>
          <a:noFill/>
          <a:ln>
            <a:noFill/>
          </a:ln>
        </p:spPr>
      </p:pic>
      <p:pic>
        <p:nvPicPr>
          <p:cNvPr id="543" name="Google Shape;543;p65" descr="Placeholder Icon&#10;Newspaper"/>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153306" y="572581"/>
            <a:ext cx="387116" cy="387116"/>
          </a:xfrm>
          <a:prstGeom prst="rect">
            <a:avLst/>
          </a:prstGeom>
          <a:noFill/>
          <a:ln>
            <a:noFill/>
          </a:ln>
        </p:spPr>
      </p:pic>
      <p:pic>
        <p:nvPicPr>
          <p:cNvPr id="544" name="Google Shape;544;p65" descr="Group"/>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3076468" y="2066435"/>
            <a:ext cx="466344" cy="466344"/>
          </a:xfrm>
          <a:prstGeom prst="rect">
            <a:avLst/>
          </a:prstGeom>
          <a:noFill/>
          <a:ln>
            <a:noFill/>
          </a:ln>
        </p:spPr>
      </p:pic>
      <p:pic>
        <p:nvPicPr>
          <p:cNvPr id="545" name="Google Shape;545;p65"/>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a:off x="3173489" y="572581"/>
            <a:ext cx="273569" cy="351080"/>
          </a:xfrm>
          <a:prstGeom prst="rect">
            <a:avLst/>
          </a:prstGeom>
          <a:noFill/>
          <a:ln>
            <a:noFill/>
          </a:ln>
        </p:spPr>
      </p:pic>
      <p:pic>
        <p:nvPicPr>
          <p:cNvPr id="546" name="Google Shape;546;p65"/>
          <p:cNvPicPr preferRelativeResize="0"/>
          <p:nvPr/>
        </p:nvPicPr>
        <p:blipFill>
          <a:blip r:embed="rId7">
            <a:alphaModFix/>
            <a:extLst>
              <a:ext uri="{28A0092B-C50C-407E-A947-70E740481C1C}">
                <a14:useLocalDpi xmlns:a14="http://schemas.microsoft.com/office/drawing/2010/main" val="0"/>
              </a:ext>
            </a:extLst>
          </a:blip>
          <a:stretch>
            <a:fillRect/>
          </a:stretch>
        </p:blipFill>
        <p:spPr>
          <a:xfrm>
            <a:off x="295489" y="576305"/>
            <a:ext cx="387125" cy="379667"/>
          </a:xfrm>
          <a:prstGeom prst="rect">
            <a:avLst/>
          </a:prstGeom>
          <a:noFill/>
          <a:ln>
            <a:noFill/>
          </a:ln>
        </p:spPr>
      </p:pic>
      <p:pic>
        <p:nvPicPr>
          <p:cNvPr id="547" name="Google Shape;547;p65"/>
          <p:cNvPicPr preferRelativeResize="0"/>
          <p:nvPr/>
        </p:nvPicPr>
        <p:blipFill>
          <a:blip r:embed="rId8">
            <a:alphaModFix/>
            <a:extLst>
              <a:ext uri="{28A0092B-C50C-407E-A947-70E740481C1C}">
                <a14:useLocalDpi xmlns:a14="http://schemas.microsoft.com/office/drawing/2010/main" val="0"/>
              </a:ext>
            </a:extLst>
          </a:blip>
          <a:stretch>
            <a:fillRect/>
          </a:stretch>
        </p:blipFill>
        <p:spPr>
          <a:xfrm>
            <a:off x="6190509" y="2166710"/>
            <a:ext cx="312800" cy="312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6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 y="1"/>
            <a:ext cx="9144000" cy="4915773"/>
          </a:xfrm>
          <a:prstGeom prst="rect">
            <a:avLst/>
          </a:prstGeom>
          <a:noFill/>
          <a:ln>
            <a:noFill/>
          </a:ln>
        </p:spPr>
      </p:pic>
      <p:sp>
        <p:nvSpPr>
          <p:cNvPr id="2" name="Rectangle 1">
            <a:extLst>
              <a:ext uri="{FF2B5EF4-FFF2-40B4-BE49-F238E27FC236}">
                <a16:creationId xmlns:a16="http://schemas.microsoft.com/office/drawing/2014/main" id="{66AE6414-7EB5-4186-A71C-E4B0FDE72412}"/>
              </a:ext>
            </a:extLst>
          </p:cNvPr>
          <p:cNvSpPr/>
          <p:nvPr/>
        </p:nvSpPr>
        <p:spPr>
          <a:xfrm>
            <a:off x="0" y="0"/>
            <a:ext cx="9144000" cy="491595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Google Shape;522;p64"/>
          <p:cNvSpPr txBox="1">
            <a:spLocks noGrp="1"/>
          </p:cNvSpPr>
          <p:nvPr>
            <p:ph type="title"/>
          </p:nvPr>
        </p:nvSpPr>
        <p:spPr>
          <a:xfrm>
            <a:off x="4810126" y="2000250"/>
            <a:ext cx="4333800" cy="2915700"/>
          </a:xfrm>
          <a:prstGeom prst="rect">
            <a:avLst/>
          </a:prstGeom>
          <a:solidFill>
            <a:srgbClr val="02326D">
              <a:alpha val="45098"/>
            </a:srgbClr>
          </a:solidFill>
          <a:ln>
            <a:noFill/>
          </a:ln>
        </p:spPr>
        <p:txBody>
          <a:bodyPr spcFirstLastPara="1" wrap="square" lIns="67850" tIns="33350" rIns="67850" bIns="33350" anchor="ctr" anchorCtr="0">
            <a:noAutofit/>
          </a:bodyPr>
          <a:lstStyle/>
          <a:p>
            <a:pPr marL="0" lvl="0" indent="0" algn="r" rtl="0">
              <a:lnSpc>
                <a:spcPct val="95000"/>
              </a:lnSpc>
              <a:spcBef>
                <a:spcPts val="0"/>
              </a:spcBef>
              <a:spcAft>
                <a:spcPts val="0"/>
              </a:spcAft>
              <a:buSzPts val="2000"/>
              <a:buNone/>
            </a:pPr>
            <a:r>
              <a:rPr lang="en" sz="3300" b="1">
                <a:solidFill>
                  <a:schemeClr val="lt1"/>
                </a:solidFill>
                <a:latin typeface="Open Sans"/>
                <a:ea typeface="Open Sans"/>
                <a:cs typeface="Open Sans"/>
                <a:sym typeface="Open Sans"/>
              </a:rPr>
              <a:t>Build RISC-V into your company strategy, and your personal mission</a:t>
            </a:r>
            <a:endParaRPr/>
          </a:p>
        </p:txBody>
      </p:sp>
      <p:sp>
        <p:nvSpPr>
          <p:cNvPr id="523" name="Google Shape;523;p64"/>
          <p:cNvSpPr txBox="1">
            <a:spLocks noGrp="1"/>
          </p:cNvSpPr>
          <p:nvPr>
            <p:ph type="body" idx="1"/>
          </p:nvPr>
        </p:nvSpPr>
        <p:spPr>
          <a:xfrm>
            <a:off x="1" y="2000250"/>
            <a:ext cx="4809900" cy="2915700"/>
          </a:xfrm>
          <a:prstGeom prst="rect">
            <a:avLst/>
          </a:prstGeom>
          <a:solidFill>
            <a:srgbClr val="02326D">
              <a:alpha val="45098"/>
            </a:srgbClr>
          </a:solidFill>
          <a:ln>
            <a:noFill/>
          </a:ln>
        </p:spPr>
        <p:txBody>
          <a:bodyPr spcFirstLastPara="1" wrap="square" lIns="67850" tIns="33350" rIns="67850" bIns="33350" anchor="t" anchorCtr="0">
            <a:noAutofit/>
          </a:bodyPr>
          <a:lstStyle/>
          <a:p>
            <a:pPr marL="101600" lvl="0" indent="0" algn="ctr" rtl="0">
              <a:lnSpc>
                <a:spcPct val="100000"/>
              </a:lnSpc>
              <a:spcBef>
                <a:spcPts val="0"/>
              </a:spcBef>
              <a:spcAft>
                <a:spcPts val="0"/>
              </a:spcAft>
              <a:buSzPts val="1100"/>
              <a:buNone/>
            </a:pPr>
            <a:r>
              <a:rPr lang="en" sz="1800">
                <a:solidFill>
                  <a:schemeClr val="lt1"/>
                </a:solidFill>
              </a:rPr>
              <a:t>RISC-V is a community of passionate, dedicated, and invested stakeholders</a:t>
            </a:r>
            <a:endParaRPr/>
          </a:p>
          <a:p>
            <a:pPr marL="101600" lvl="0" indent="0" algn="ctr" rtl="0">
              <a:lnSpc>
                <a:spcPct val="100000"/>
              </a:lnSpc>
              <a:spcBef>
                <a:spcPts val="0"/>
              </a:spcBef>
              <a:spcAft>
                <a:spcPts val="0"/>
              </a:spcAft>
              <a:buClr>
                <a:srgbClr val="333333"/>
              </a:buClr>
              <a:buSzPts val="1100"/>
              <a:buNone/>
            </a:pPr>
            <a:endParaRPr sz="1800">
              <a:solidFill>
                <a:schemeClr val="lt1"/>
              </a:solidFill>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individuals</a:t>
            </a:r>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companies</a:t>
            </a:r>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universities </a:t>
            </a:r>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public institutions and non-profits</a:t>
            </a:r>
            <a:endParaRPr/>
          </a:p>
          <a:p>
            <a:pPr marL="101600" lvl="0" indent="0" algn="ctr" rtl="0">
              <a:lnSpc>
                <a:spcPct val="100000"/>
              </a:lnSpc>
              <a:spcBef>
                <a:spcPts val="0"/>
              </a:spcBef>
              <a:spcAft>
                <a:spcPts val="0"/>
              </a:spcAft>
              <a:buClr>
                <a:srgbClr val="333333"/>
              </a:buClr>
              <a:buSzPts val="1100"/>
              <a:buNone/>
            </a:pPr>
            <a:r>
              <a:rPr lang="en" sz="1800" b="1">
                <a:solidFill>
                  <a:schemeClr val="lt1"/>
                </a:solidFill>
              </a:rPr>
              <a:t>As nations</a:t>
            </a:r>
            <a:endParaRPr/>
          </a:p>
          <a:p>
            <a:pPr marL="101600" lvl="0" indent="0" algn="ctr" rtl="0">
              <a:lnSpc>
                <a:spcPct val="100000"/>
              </a:lnSpc>
              <a:spcBef>
                <a:spcPts val="0"/>
              </a:spcBef>
              <a:spcAft>
                <a:spcPts val="0"/>
              </a:spcAft>
              <a:buSzPts val="1100"/>
              <a:buNone/>
            </a:pPr>
            <a:endParaRPr sz="1800">
              <a:solidFill>
                <a:schemeClr val="lt1"/>
              </a:solidFill>
            </a:endParaRPr>
          </a:p>
          <a:p>
            <a:pPr marL="101600" lvl="0" indent="0" algn="ctr" rtl="0">
              <a:lnSpc>
                <a:spcPct val="100000"/>
              </a:lnSpc>
              <a:spcBef>
                <a:spcPts val="0"/>
              </a:spcBef>
              <a:spcAft>
                <a:spcPts val="0"/>
              </a:spcAft>
              <a:buSzPts val="1100"/>
              <a:buNone/>
            </a:pPr>
            <a:r>
              <a:rPr lang="en" sz="1800">
                <a:solidFill>
                  <a:schemeClr val="lt1"/>
                </a:solidFill>
              </a:rPr>
              <a:t>As one Global, connected movement</a:t>
            </a:r>
            <a:endParaRPr/>
          </a:p>
        </p:txBody>
      </p:sp>
      <p:sp>
        <p:nvSpPr>
          <p:cNvPr id="524" name="Google Shape;524;p64"/>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956EA-82B2-48E9-97E7-EAD62430576D}"/>
              </a:ext>
            </a:extLst>
          </p:cNvPr>
          <p:cNvSpPr>
            <a:spLocks noGrp="1"/>
          </p:cNvSpPr>
          <p:nvPr>
            <p:ph type="title"/>
          </p:nvPr>
        </p:nvSpPr>
        <p:spPr>
          <a:xfrm>
            <a:off x="553185" y="387927"/>
            <a:ext cx="3819976" cy="2339423"/>
          </a:xfrm>
        </p:spPr>
        <p:txBody>
          <a:bodyPr/>
          <a:lstStyle/>
          <a:p>
            <a:pPr algn="l"/>
            <a:r>
              <a:rPr lang="en-US" sz="1600" dirty="0">
                <a:latin typeface="Open Sans" panose="020B0604020202020204" charset="0"/>
                <a:ea typeface="Open Sans" panose="020B0604020202020204" charset="0"/>
                <a:cs typeface="Open Sans" panose="020B0604020202020204" charset="0"/>
              </a:rPr>
              <a:t>“</a:t>
            </a:r>
            <a:r>
              <a:rPr lang="en-US" sz="1600" b="1" dirty="0">
                <a:solidFill>
                  <a:srgbClr val="FFC000"/>
                </a:solidFill>
                <a:latin typeface="Open Sans" panose="020B0604020202020204" charset="0"/>
                <a:ea typeface="Open Sans" panose="020B0604020202020204" charset="0"/>
                <a:cs typeface="Open Sans" panose="020B0604020202020204" charset="0"/>
              </a:rPr>
              <a:t>The future of American industry depends on open source tech</a:t>
            </a:r>
            <a:r>
              <a:rPr lang="en-US" sz="1600" dirty="0">
                <a:latin typeface="Open Sans" panose="020B0604020202020204" charset="0"/>
                <a:ea typeface="Open Sans" panose="020B0604020202020204" charset="0"/>
                <a:cs typeface="Open Sans" panose="020B0604020202020204" charset="0"/>
              </a:rPr>
              <a:t>, … </a:t>
            </a:r>
            <a:br>
              <a:rPr lang="en-US" sz="1600" dirty="0">
                <a:latin typeface="Open Sans" panose="020B0604020202020204" charset="0"/>
                <a:ea typeface="Open Sans" panose="020B0604020202020204" charset="0"/>
                <a:cs typeface="Open Sans" panose="020B0604020202020204" charset="0"/>
              </a:rPr>
            </a:br>
            <a:r>
              <a:rPr lang="en-US" sz="1600" dirty="0">
                <a:latin typeface="Open Sans" panose="020B0604020202020204" charset="0"/>
                <a:ea typeface="Open Sans" panose="020B0604020202020204" charset="0"/>
                <a:cs typeface="Open Sans" panose="020B0604020202020204" charset="0"/>
              </a:rPr>
              <a:t>RISC-V is gaining traction in the hardware manufacturing space throughout the world, because it lowers barriers to entry and increases chip development speed.”</a:t>
            </a:r>
            <a:br>
              <a:rPr lang="en-US" sz="1600" dirty="0">
                <a:latin typeface="Open Sans" panose="020B0604020202020204" charset="0"/>
                <a:ea typeface="Open Sans" panose="020B0604020202020204" charset="0"/>
                <a:cs typeface="Open Sans" panose="020B0604020202020204" charset="0"/>
              </a:rPr>
            </a:br>
            <a:r>
              <a:rPr lang="en-US" sz="1600" dirty="0">
                <a:latin typeface="Open Sans" panose="020B0604020202020204" charset="0"/>
                <a:ea typeface="Open Sans" panose="020B0604020202020204" charset="0"/>
                <a:cs typeface="Open Sans" panose="020B0604020202020204" charset="0"/>
              </a:rPr>
              <a:t>		            -- Wired  </a:t>
            </a:r>
          </a:p>
        </p:txBody>
      </p:sp>
      <p:sp>
        <p:nvSpPr>
          <p:cNvPr id="5" name="Title 3">
            <a:extLst>
              <a:ext uri="{FF2B5EF4-FFF2-40B4-BE49-F238E27FC236}">
                <a16:creationId xmlns:a16="http://schemas.microsoft.com/office/drawing/2014/main" id="{713B8087-2CBB-42F9-A2AC-B7BE212A3BF5}"/>
              </a:ext>
            </a:extLst>
          </p:cNvPr>
          <p:cNvSpPr txBox="1">
            <a:spLocks/>
          </p:cNvSpPr>
          <p:nvPr/>
        </p:nvSpPr>
        <p:spPr>
          <a:xfrm>
            <a:off x="4770840" y="431840"/>
            <a:ext cx="4046193" cy="213991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600"/>
              <a:buFont typeface="Open Sans SemiBold"/>
              <a:buNone/>
              <a:defRPr sz="3600" b="0" i="0" u="none" strike="noStrike" cap="none">
                <a:solidFill>
                  <a:srgbClr val="FFFFFF"/>
                </a:solidFill>
                <a:latin typeface="Open Sans SemiBold"/>
                <a:ea typeface="Open Sans SemiBold"/>
                <a:cs typeface="Open Sans SemiBold"/>
                <a:sym typeface="Open Sans SemiBold"/>
              </a:defRPr>
            </a:lvl1pPr>
            <a:lvl2pPr marR="0" lvl="1"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algn="l"/>
            <a:r>
              <a:rPr lang="en-US" sz="1600" dirty="0">
                <a:latin typeface="Open Sans" panose="020B0604020202020204" charset="0"/>
                <a:ea typeface="Open Sans" panose="020B0604020202020204" charset="0"/>
                <a:cs typeface="Open Sans" panose="020B0604020202020204" charset="0"/>
              </a:rPr>
              <a:t>“Though the architecture was created a decade ago by university professors, </a:t>
            </a:r>
            <a:r>
              <a:rPr lang="en-US" sz="1600" b="1" dirty="0">
                <a:solidFill>
                  <a:srgbClr val="FFC000"/>
                </a:solidFill>
                <a:latin typeface="Open Sans" panose="020B0604020202020204" charset="0"/>
                <a:ea typeface="Open Sans" panose="020B0604020202020204" charset="0"/>
                <a:cs typeface="Open Sans" panose="020B0604020202020204" charset="0"/>
              </a:rPr>
              <a:t>RISC-V has been building its ecosystem for years and has started to hit its stride </a:t>
            </a:r>
            <a:r>
              <a:rPr lang="en-US" sz="1600" dirty="0">
                <a:latin typeface="Open Sans" panose="020B0604020202020204" charset="0"/>
                <a:ea typeface="Open Sans" panose="020B0604020202020204" charset="0"/>
                <a:cs typeface="Open Sans" panose="020B0604020202020204" charset="0"/>
              </a:rPr>
              <a:t>with big licensees like Western Digital, </a:t>
            </a:r>
            <a:r>
              <a:rPr lang="en-US" sz="1600" dirty="0" err="1">
                <a:latin typeface="Open Sans" panose="020B0604020202020204" charset="0"/>
                <a:ea typeface="Open Sans" panose="020B0604020202020204" charset="0"/>
                <a:cs typeface="Open Sans" panose="020B0604020202020204" charset="0"/>
              </a:rPr>
              <a:t>SiFive</a:t>
            </a:r>
            <a:r>
              <a:rPr lang="en-US" sz="1600" dirty="0">
                <a:latin typeface="Open Sans" panose="020B0604020202020204" charset="0"/>
                <a:ea typeface="Open Sans" panose="020B0604020202020204" charset="0"/>
                <a:cs typeface="Open Sans" panose="020B0604020202020204" charset="0"/>
              </a:rPr>
              <a:t>, and even NVIDIA itself.”</a:t>
            </a:r>
          </a:p>
          <a:p>
            <a:pPr algn="l"/>
            <a:r>
              <a:rPr lang="en-US" sz="1600" dirty="0">
                <a:latin typeface="Open Sans" panose="020B0604020202020204" charset="0"/>
                <a:ea typeface="Open Sans" panose="020B0604020202020204" charset="0"/>
                <a:cs typeface="Open Sans" panose="020B0604020202020204" charset="0"/>
              </a:rPr>
              <a:t>		           -- VentureBeat </a:t>
            </a:r>
          </a:p>
        </p:txBody>
      </p:sp>
      <p:sp>
        <p:nvSpPr>
          <p:cNvPr id="6" name="Title 3">
            <a:extLst>
              <a:ext uri="{FF2B5EF4-FFF2-40B4-BE49-F238E27FC236}">
                <a16:creationId xmlns:a16="http://schemas.microsoft.com/office/drawing/2014/main" id="{8EC8481E-5539-4921-94A8-6203E7339CB2}"/>
              </a:ext>
            </a:extLst>
          </p:cNvPr>
          <p:cNvSpPr txBox="1">
            <a:spLocks/>
          </p:cNvSpPr>
          <p:nvPr/>
        </p:nvSpPr>
        <p:spPr>
          <a:xfrm>
            <a:off x="636312" y="3142212"/>
            <a:ext cx="7759542" cy="9649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3600"/>
              <a:buFont typeface="Open Sans SemiBold"/>
              <a:buNone/>
              <a:defRPr sz="3600" b="0" i="0" u="none" strike="noStrike" cap="none">
                <a:solidFill>
                  <a:srgbClr val="FFFFFF"/>
                </a:solidFill>
                <a:latin typeface="Open Sans SemiBold"/>
                <a:ea typeface="Open Sans SemiBold"/>
                <a:cs typeface="Open Sans SemiBold"/>
                <a:sym typeface="Open Sans SemiBold"/>
              </a:defRPr>
            </a:lvl1pPr>
            <a:lvl2pPr marR="0" lvl="1"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ctr"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algn="l"/>
            <a:r>
              <a:rPr lang="en-US" sz="1600" dirty="0">
                <a:latin typeface="Open Sans" panose="020B0604020202020204" charset="0"/>
                <a:ea typeface="Open Sans" panose="020B0604020202020204" charset="0"/>
                <a:cs typeface="Open Sans" panose="020B0604020202020204" charset="0"/>
              </a:rPr>
              <a:t>“If it succeeds, RISC-V could lower the cost of developing a new chip and help </a:t>
            </a:r>
            <a:r>
              <a:rPr lang="en-US" sz="1600" b="1" dirty="0">
                <a:solidFill>
                  <a:srgbClr val="FFC000"/>
                </a:solidFill>
                <a:latin typeface="Open Sans" panose="020B0604020202020204" charset="0"/>
                <a:ea typeface="Open Sans" panose="020B0604020202020204" charset="0"/>
                <a:cs typeface="Open Sans" panose="020B0604020202020204" charset="0"/>
              </a:rPr>
              <a:t>companies of all sizes to build exactly the processors they need</a:t>
            </a:r>
            <a:r>
              <a:rPr lang="en-US" sz="1600" dirty="0">
                <a:latin typeface="Open Sans" panose="020B0604020202020204" charset="0"/>
                <a:ea typeface="Open Sans" panose="020B0604020202020204" charset="0"/>
                <a:cs typeface="Open Sans" panose="020B0604020202020204" charset="0"/>
              </a:rPr>
              <a:t>.”</a:t>
            </a:r>
          </a:p>
          <a:p>
            <a:pPr algn="r"/>
            <a:r>
              <a:rPr lang="en-US" sz="1600" dirty="0">
                <a:latin typeface="Open Sans" panose="020B0604020202020204" charset="0"/>
                <a:ea typeface="Open Sans" panose="020B0604020202020204" charset="0"/>
                <a:cs typeface="Open Sans" panose="020B0604020202020204" charset="0"/>
              </a:rPr>
              <a:t>-- </a:t>
            </a:r>
            <a:r>
              <a:rPr lang="en-US" sz="1600" dirty="0" err="1">
                <a:latin typeface="Open Sans" panose="020B0604020202020204" charset="0"/>
                <a:ea typeface="Open Sans" panose="020B0604020202020204" charset="0"/>
                <a:cs typeface="Open Sans" panose="020B0604020202020204" charset="0"/>
              </a:rPr>
              <a:t>Engadget</a:t>
            </a:r>
            <a:r>
              <a:rPr lang="en-US" sz="1600" dirty="0">
                <a:latin typeface="Open Sans" panose="020B0604020202020204" charset="0"/>
                <a:ea typeface="Open Sans" panose="020B0604020202020204" charset="0"/>
                <a:cs typeface="Open Sans" panose="020B0604020202020204" charset="0"/>
              </a:rPr>
              <a:t> </a:t>
            </a:r>
          </a:p>
        </p:txBody>
      </p:sp>
    </p:spTree>
    <p:extLst>
      <p:ext uri="{BB962C8B-B14F-4D97-AF65-F5344CB8AC3E}">
        <p14:creationId xmlns:p14="http://schemas.microsoft.com/office/powerpoint/2010/main" val="2657284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2" name="Rectangle 1">
            <a:extLst>
              <a:ext uri="{FF2B5EF4-FFF2-40B4-BE49-F238E27FC236}">
                <a16:creationId xmlns:a16="http://schemas.microsoft.com/office/drawing/2014/main" id="{125343C0-0CF8-4D6F-89A1-B26DA1238DF6}"/>
              </a:ext>
            </a:extLst>
          </p:cNvPr>
          <p:cNvSpPr/>
          <p:nvPr/>
        </p:nvSpPr>
        <p:spPr>
          <a:xfrm>
            <a:off x="0" y="0"/>
            <a:ext cx="432452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Google Shape;558;p67"/>
          <p:cNvSpPr txBox="1">
            <a:spLocks noGrp="1"/>
          </p:cNvSpPr>
          <p:nvPr>
            <p:ph type="title"/>
          </p:nvPr>
        </p:nvSpPr>
        <p:spPr>
          <a:xfrm>
            <a:off x="4796545" y="339970"/>
            <a:ext cx="3934800" cy="40684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700" dirty="0"/>
              <a:t>Thank you</a:t>
            </a:r>
            <a:endParaRPr sz="4700" dirty="0"/>
          </a:p>
        </p:txBody>
      </p:sp>
      <p:pic>
        <p:nvPicPr>
          <p:cNvPr id="559" name="Google Shape;559;p67"/>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496515" y="1251792"/>
            <a:ext cx="380597" cy="380597"/>
          </a:xfrm>
          <a:prstGeom prst="rect">
            <a:avLst/>
          </a:prstGeom>
          <a:noFill/>
          <a:ln>
            <a:noFill/>
          </a:ln>
        </p:spPr>
      </p:pic>
      <p:sp>
        <p:nvSpPr>
          <p:cNvPr id="560" name="Google Shape;560;p67"/>
          <p:cNvSpPr txBox="1"/>
          <p:nvPr/>
        </p:nvSpPr>
        <p:spPr>
          <a:xfrm>
            <a:off x="2496498" y="1643273"/>
            <a:ext cx="2102907" cy="463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r>
              <a:rPr lang="en" sz="1500" i="0" u="none" strike="noStrike" cap="none" dirty="0">
                <a:solidFill>
                  <a:schemeClr val="dk1"/>
                </a:solidFill>
                <a:latin typeface="Open Sans"/>
                <a:ea typeface="Open Sans"/>
                <a:cs typeface="Open Sans"/>
                <a:sym typeface="Open Sans"/>
              </a:rPr>
              <a:t>@risc_v</a:t>
            </a:r>
            <a:endParaRPr sz="1500" i="0" u="none" strike="noStrike" cap="none" dirty="0">
              <a:solidFill>
                <a:schemeClr val="dk1"/>
              </a:solidFill>
              <a:latin typeface="Open Sans"/>
              <a:ea typeface="Open Sans"/>
              <a:cs typeface="Open Sans"/>
              <a:sym typeface="Open Sans"/>
            </a:endParaRPr>
          </a:p>
          <a:p>
            <a:pPr marL="0" marR="0" lvl="0" indent="0" algn="l" rtl="0">
              <a:lnSpc>
                <a:spcPct val="90000"/>
              </a:lnSpc>
              <a:spcBef>
                <a:spcPts val="800"/>
              </a:spcBef>
              <a:spcAft>
                <a:spcPts val="0"/>
              </a:spcAft>
              <a:buClr>
                <a:srgbClr val="000000"/>
              </a:buClr>
              <a:buSzPts val="1500"/>
              <a:buFont typeface="Arial"/>
              <a:buNone/>
            </a:pPr>
            <a:r>
              <a:rPr lang="en" sz="1500" i="0" u="none" strike="noStrike" cap="none" dirty="0">
                <a:solidFill>
                  <a:schemeClr val="dk1"/>
                </a:solidFill>
                <a:latin typeface="Open Sans"/>
                <a:ea typeface="Open Sans"/>
                <a:cs typeface="Open Sans"/>
                <a:sym typeface="Open Sans"/>
              </a:rPr>
              <a:t>@Calista_Redmond</a:t>
            </a:r>
            <a:endParaRPr sz="1500" i="0" u="none" strike="noStrike" cap="none" dirty="0">
              <a:solidFill>
                <a:schemeClr val="dk1"/>
              </a:solidFill>
              <a:latin typeface="Open Sans"/>
              <a:ea typeface="Open Sans"/>
              <a:cs typeface="Open Sans"/>
              <a:sym typeface="Open Sans"/>
            </a:endParaRPr>
          </a:p>
        </p:txBody>
      </p:sp>
      <p:pic>
        <p:nvPicPr>
          <p:cNvPr id="561" name="Google Shape;561;p67"/>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2491606" y="2563279"/>
            <a:ext cx="380700" cy="380700"/>
          </a:xfrm>
          <a:prstGeom prst="ellipse">
            <a:avLst/>
          </a:prstGeom>
          <a:noFill/>
          <a:ln>
            <a:noFill/>
          </a:ln>
        </p:spPr>
      </p:pic>
      <p:sp>
        <p:nvSpPr>
          <p:cNvPr id="562" name="Google Shape;562;p67"/>
          <p:cNvSpPr txBox="1"/>
          <p:nvPr/>
        </p:nvSpPr>
        <p:spPr>
          <a:xfrm>
            <a:off x="2491589" y="2929813"/>
            <a:ext cx="1971354" cy="463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r>
              <a:rPr lang="en" sz="1500" i="0" u="none" strike="noStrike" cap="none" dirty="0">
                <a:solidFill>
                  <a:schemeClr val="dk1"/>
                </a:solidFill>
                <a:latin typeface="Open Sans"/>
                <a:ea typeface="Open Sans"/>
                <a:cs typeface="Open Sans"/>
                <a:sym typeface="Open Sans"/>
              </a:rPr>
              <a:t>risc-v-international</a:t>
            </a:r>
            <a:br>
              <a:rPr lang="en" sz="1500" i="0" u="none" strike="noStrike" cap="none" dirty="0">
                <a:solidFill>
                  <a:schemeClr val="dk1"/>
                </a:solidFill>
                <a:latin typeface="Open Sans"/>
                <a:ea typeface="Open Sans"/>
                <a:cs typeface="Open Sans"/>
                <a:sym typeface="Open Sans"/>
              </a:rPr>
            </a:br>
            <a:r>
              <a:rPr lang="en" sz="1500" i="0" u="none" strike="noStrike" cap="none" dirty="0">
                <a:solidFill>
                  <a:schemeClr val="dk1"/>
                </a:solidFill>
                <a:latin typeface="Open Sans"/>
                <a:ea typeface="Open Sans"/>
                <a:cs typeface="Open Sans"/>
                <a:sym typeface="Open Sans"/>
              </a:rPr>
              <a:t>calistaredmond</a:t>
            </a:r>
            <a:endParaRPr sz="1500" i="0" u="none" strike="noStrike" cap="none" dirty="0">
              <a:solidFill>
                <a:schemeClr val="dk1"/>
              </a:solidFill>
              <a:latin typeface="Open Sans"/>
              <a:ea typeface="Open Sans"/>
              <a:cs typeface="Open Sans"/>
              <a:sym typeface="Open Sans"/>
            </a:endParaRPr>
          </a:p>
        </p:txBody>
      </p:sp>
      <p:pic>
        <p:nvPicPr>
          <p:cNvPr id="563" name="Google Shape;563;p67"/>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406557" y="1304176"/>
            <a:ext cx="380700" cy="380700"/>
          </a:xfrm>
          <a:prstGeom prst="ellipse">
            <a:avLst/>
          </a:prstGeom>
          <a:noFill/>
          <a:ln>
            <a:noFill/>
          </a:ln>
        </p:spPr>
      </p:pic>
      <p:pic>
        <p:nvPicPr>
          <p:cNvPr id="564" name="Google Shape;564;p67"/>
          <p:cNvPicPr preferRelativeResize="0"/>
          <p:nvPr/>
        </p:nvPicPr>
        <p:blipFill rotWithShape="1">
          <a:blip r:embed="rId6">
            <a:alphaModFix/>
            <a:extLst>
              <a:ext uri="{28A0092B-C50C-407E-A947-70E740481C1C}">
                <a14:useLocalDpi xmlns:a14="http://schemas.microsoft.com/office/drawing/2010/main" val="0"/>
              </a:ext>
            </a:extLst>
          </a:blip>
          <a:srcRect/>
          <a:stretch/>
        </p:blipFill>
        <p:spPr>
          <a:xfrm>
            <a:off x="448763" y="2563279"/>
            <a:ext cx="380700" cy="380700"/>
          </a:xfrm>
          <a:prstGeom prst="ellipse">
            <a:avLst/>
          </a:prstGeom>
          <a:solidFill>
            <a:srgbClr val="042656">
              <a:alpha val="69800"/>
            </a:srgbClr>
          </a:solidFill>
          <a:ln>
            <a:noFill/>
          </a:ln>
        </p:spPr>
      </p:pic>
      <p:pic>
        <p:nvPicPr>
          <p:cNvPr id="565" name="Google Shape;565;p67"/>
          <p:cNvPicPr preferRelativeResize="0"/>
          <p:nvPr/>
        </p:nvPicPr>
        <p:blipFill rotWithShape="1">
          <a:blip r:embed="rId7">
            <a:alphaModFix/>
            <a:extLst>
              <a:ext uri="{28A0092B-C50C-407E-A947-70E740481C1C}">
                <a14:useLocalDpi xmlns:a14="http://schemas.microsoft.com/office/drawing/2010/main" val="0"/>
              </a:ext>
            </a:extLst>
          </a:blip>
          <a:srcRect/>
          <a:stretch/>
        </p:blipFill>
        <p:spPr>
          <a:xfrm>
            <a:off x="888742" y="2501732"/>
            <a:ext cx="1118877" cy="1129202"/>
          </a:xfrm>
          <a:prstGeom prst="rect">
            <a:avLst/>
          </a:prstGeom>
          <a:noFill/>
          <a:ln>
            <a:noFill/>
          </a:ln>
        </p:spPr>
      </p:pic>
      <p:sp>
        <p:nvSpPr>
          <p:cNvPr id="566" name="Google Shape;566;p67"/>
          <p:cNvSpPr txBox="1"/>
          <p:nvPr/>
        </p:nvSpPr>
        <p:spPr>
          <a:xfrm>
            <a:off x="394249" y="1678019"/>
            <a:ext cx="1467900" cy="238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r>
              <a:rPr lang="en" sz="1500" i="0" u="none" strike="noStrike" cap="none">
                <a:solidFill>
                  <a:schemeClr val="dk1"/>
                </a:solidFill>
                <a:latin typeface="Open Sans"/>
                <a:ea typeface="Open Sans"/>
                <a:cs typeface="Open Sans"/>
                <a:sym typeface="Open Sans"/>
              </a:rPr>
              <a:t>www.riscv.org</a:t>
            </a:r>
            <a:endParaRPr sz="1100">
              <a:latin typeface="Open Sans"/>
              <a:ea typeface="Open Sans"/>
              <a:cs typeface="Open Sans"/>
              <a:sym typeface="Open Sans"/>
            </a:endParaRPr>
          </a:p>
        </p:txBody>
      </p:sp>
      <p:pic>
        <p:nvPicPr>
          <p:cNvPr id="4" name="Picture 3">
            <a:extLst>
              <a:ext uri="{FF2B5EF4-FFF2-40B4-BE49-F238E27FC236}">
                <a16:creationId xmlns:a16="http://schemas.microsoft.com/office/drawing/2014/main" id="{2808AD37-3A7C-4310-BFA5-4059598F558E}"/>
              </a:ext>
            </a:extLst>
          </p:cNvPr>
          <p:cNvPicPr>
            <a:picLocks noChangeAspect="1"/>
          </p:cNvPicPr>
          <p:nvPr/>
        </p:nvPicPr>
        <p:blipFill>
          <a:blip r:embed="rId8"/>
          <a:stretch>
            <a:fillRect/>
          </a:stretch>
        </p:blipFill>
        <p:spPr>
          <a:xfrm>
            <a:off x="201073" y="4769770"/>
            <a:ext cx="1258357" cy="20000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66"/>
          <p:cNvSpPr txBox="1">
            <a:spLocks noGrp="1"/>
          </p:cNvSpPr>
          <p:nvPr>
            <p:ph type="title"/>
          </p:nvPr>
        </p:nvSpPr>
        <p:spPr>
          <a:xfrm>
            <a:off x="260471" y="589306"/>
            <a:ext cx="2402100" cy="3711000"/>
          </a:xfrm>
          <a:prstGeom prst="rect">
            <a:avLst/>
          </a:prstGeom>
          <a:noFill/>
          <a:ln>
            <a:noFill/>
          </a:ln>
        </p:spPr>
        <p:txBody>
          <a:bodyPr spcFirstLastPara="1" wrap="square" lIns="67850" tIns="33350" rIns="67850" bIns="33350" anchor="ctr" anchorCtr="0">
            <a:noAutofit/>
          </a:bodyPr>
          <a:lstStyle/>
          <a:p>
            <a:pPr marL="0" lvl="0" indent="0" algn="l" rtl="0">
              <a:lnSpc>
                <a:spcPct val="95000"/>
              </a:lnSpc>
              <a:spcBef>
                <a:spcPts val="0"/>
              </a:spcBef>
              <a:spcAft>
                <a:spcPts val="0"/>
              </a:spcAft>
              <a:buSzPts val="2000"/>
              <a:buNone/>
            </a:pPr>
            <a:r>
              <a:rPr lang="en" sz="4500" b="1" dirty="0">
                <a:latin typeface="Open Sans"/>
                <a:ea typeface="Open Sans"/>
                <a:cs typeface="Open Sans"/>
                <a:sym typeface="Open Sans"/>
              </a:rPr>
              <a:t>Benefit of joining RISC-V</a:t>
            </a:r>
            <a:endParaRPr dirty="0"/>
          </a:p>
        </p:txBody>
      </p:sp>
      <p:sp>
        <p:nvSpPr>
          <p:cNvPr id="553" name="Google Shape;553;p66"/>
          <p:cNvSpPr txBox="1">
            <a:spLocks noGrp="1"/>
          </p:cNvSpPr>
          <p:nvPr>
            <p:ph type="body" idx="1"/>
          </p:nvPr>
        </p:nvSpPr>
        <p:spPr>
          <a:xfrm>
            <a:off x="2904751" y="716249"/>
            <a:ext cx="5909892" cy="3866142"/>
          </a:xfrm>
          <a:prstGeom prst="rect">
            <a:avLst/>
          </a:prstGeom>
          <a:noFill/>
          <a:ln>
            <a:noFill/>
          </a:ln>
        </p:spPr>
        <p:txBody>
          <a:bodyPr spcFirstLastPara="1" wrap="square" lIns="67850" tIns="33350" rIns="67850" bIns="33350" anchor="ctr" anchorCtr="0">
            <a:noAutofit/>
          </a:bodyPr>
          <a:lstStyle/>
          <a:p>
            <a:pPr marL="458788" lvl="0" indent="-382588" algn="l" rtl="0">
              <a:lnSpc>
                <a:spcPct val="100000"/>
              </a:lnSpc>
              <a:spcBef>
                <a:spcPts val="1000"/>
              </a:spcBef>
              <a:spcAft>
                <a:spcPts val="600"/>
              </a:spcAft>
              <a:buClr>
                <a:schemeClr val="accent1"/>
              </a:buClr>
              <a:buSzPts val="1600"/>
              <a:buFont typeface="Noto Sans Symbols"/>
              <a:buChar char="✔"/>
            </a:pPr>
            <a:r>
              <a:rPr lang="en" sz="1600" b="1" dirty="0"/>
              <a:t>A</a:t>
            </a:r>
            <a:r>
              <a:rPr lang="en" sz="1600" b="1" dirty="0">
                <a:solidFill>
                  <a:schemeClr val="dk2"/>
                </a:solidFill>
              </a:rPr>
              <a:t>ccelerate technical traction </a:t>
            </a:r>
            <a:r>
              <a:rPr lang="en" sz="1600" dirty="0">
                <a:solidFill>
                  <a:schemeClr val="dk2"/>
                </a:solidFill>
              </a:rPr>
              <a:t>and insight </a:t>
            </a:r>
            <a:endParaRPr dirty="0">
              <a:solidFill>
                <a:schemeClr val="dk2"/>
              </a:solidFill>
            </a:endParaRPr>
          </a:p>
          <a:p>
            <a:pPr marL="458788" lvl="0" indent="-382588" algn="l" rtl="0">
              <a:lnSpc>
                <a:spcPct val="100000"/>
              </a:lnSpc>
              <a:spcBef>
                <a:spcPts val="1000"/>
              </a:spcBef>
              <a:spcAft>
                <a:spcPts val="600"/>
              </a:spcAft>
              <a:buClr>
                <a:schemeClr val="accent1"/>
              </a:buClr>
              <a:buSzPts val="1600"/>
              <a:buFont typeface="Noto Sans Symbols"/>
              <a:buChar char="✔"/>
            </a:pPr>
            <a:r>
              <a:rPr lang="en" sz="1600" b="1" dirty="0">
                <a:solidFill>
                  <a:schemeClr val="dk2"/>
                </a:solidFill>
              </a:rPr>
              <a:t>Contribute </a:t>
            </a:r>
            <a:r>
              <a:rPr lang="en" sz="1600" dirty="0">
                <a:solidFill>
                  <a:schemeClr val="dk2"/>
                </a:solidFill>
              </a:rPr>
              <a:t>technical priorities, approaches, and code</a:t>
            </a:r>
            <a:endParaRPr dirty="0">
              <a:solidFill>
                <a:schemeClr val="dk2"/>
              </a:solidFill>
            </a:endParaRPr>
          </a:p>
          <a:p>
            <a:pPr marL="458788" lvl="0" indent="-382588" algn="l" rtl="0">
              <a:lnSpc>
                <a:spcPct val="100000"/>
              </a:lnSpc>
              <a:spcBef>
                <a:spcPts val="1000"/>
              </a:spcBef>
              <a:spcAft>
                <a:spcPts val="600"/>
              </a:spcAft>
              <a:buClr>
                <a:schemeClr val="accent1"/>
              </a:buClr>
              <a:buSzPts val="1600"/>
              <a:buFont typeface="Noto Sans Symbols"/>
              <a:buChar char="✔"/>
            </a:pPr>
            <a:r>
              <a:rPr lang="en" sz="1600" dirty="0">
                <a:solidFill>
                  <a:schemeClr val="dk2"/>
                </a:solidFill>
              </a:rPr>
              <a:t>Gain strategic and </a:t>
            </a:r>
            <a:r>
              <a:rPr lang="en" sz="1600" b="1" dirty="0">
                <a:solidFill>
                  <a:schemeClr val="dk2"/>
                </a:solidFill>
              </a:rPr>
              <a:t>technical advantage</a:t>
            </a:r>
            <a:endParaRPr b="1" dirty="0">
              <a:solidFill>
                <a:schemeClr val="dk2"/>
              </a:solidFill>
            </a:endParaRPr>
          </a:p>
          <a:p>
            <a:pPr marL="458788" lvl="0" indent="-382588" algn="l" rtl="0">
              <a:lnSpc>
                <a:spcPct val="100000"/>
              </a:lnSpc>
              <a:spcBef>
                <a:spcPts val="1000"/>
              </a:spcBef>
              <a:spcAft>
                <a:spcPts val="600"/>
              </a:spcAft>
              <a:buClr>
                <a:schemeClr val="accent1"/>
              </a:buClr>
              <a:buSzPts val="1600"/>
              <a:buFont typeface="Noto Sans Symbols"/>
              <a:buChar char="✔"/>
            </a:pPr>
            <a:r>
              <a:rPr lang="en" sz="1600" b="1" dirty="0">
                <a:solidFill>
                  <a:schemeClr val="dk2"/>
                </a:solidFill>
              </a:rPr>
              <a:t>Increase visibility</a:t>
            </a:r>
            <a:r>
              <a:rPr lang="en" sz="1600" dirty="0">
                <a:solidFill>
                  <a:schemeClr val="dk2"/>
                </a:solidFill>
              </a:rPr>
              <a:t>, leadership, and market insight</a:t>
            </a:r>
            <a:endParaRPr dirty="0">
              <a:solidFill>
                <a:schemeClr val="dk2"/>
              </a:solidFill>
            </a:endParaRPr>
          </a:p>
          <a:p>
            <a:pPr marL="458788" lvl="0" indent="-382588" algn="l" rtl="0">
              <a:lnSpc>
                <a:spcPct val="100000"/>
              </a:lnSpc>
              <a:spcBef>
                <a:spcPts val="1000"/>
              </a:spcBef>
              <a:spcAft>
                <a:spcPts val="600"/>
              </a:spcAft>
              <a:buClr>
                <a:schemeClr val="accent1"/>
              </a:buClr>
              <a:buSzPts val="1600"/>
              <a:buFont typeface="Noto Sans Symbols"/>
              <a:buChar char="✔"/>
            </a:pPr>
            <a:r>
              <a:rPr lang="en" sz="1600" dirty="0">
                <a:solidFill>
                  <a:schemeClr val="dk2"/>
                </a:solidFill>
              </a:rPr>
              <a:t>Fill and increase </a:t>
            </a:r>
            <a:r>
              <a:rPr lang="en" sz="1600" b="1" dirty="0">
                <a:solidFill>
                  <a:schemeClr val="dk2"/>
                </a:solidFill>
              </a:rPr>
              <a:t>engineering skills</a:t>
            </a:r>
            <a:r>
              <a:rPr lang="en" sz="1600" dirty="0">
                <a:solidFill>
                  <a:schemeClr val="dk2"/>
                </a:solidFill>
              </a:rPr>
              <a:t>, retain and attract talent</a:t>
            </a:r>
            <a:endParaRPr dirty="0">
              <a:solidFill>
                <a:schemeClr val="dk2"/>
              </a:solidFill>
            </a:endParaRPr>
          </a:p>
          <a:p>
            <a:pPr marL="458788" lvl="0" indent="-382588" algn="l" rtl="0">
              <a:lnSpc>
                <a:spcPct val="100000"/>
              </a:lnSpc>
              <a:spcBef>
                <a:spcPts val="1000"/>
              </a:spcBef>
              <a:spcAft>
                <a:spcPts val="600"/>
              </a:spcAft>
              <a:buClr>
                <a:schemeClr val="accent1"/>
              </a:buClr>
              <a:buSzPts val="1600"/>
              <a:buFont typeface="Noto Sans Symbols"/>
              <a:buChar char="✔"/>
            </a:pPr>
            <a:r>
              <a:rPr lang="en" sz="1600" dirty="0">
                <a:solidFill>
                  <a:schemeClr val="dk2"/>
                </a:solidFill>
              </a:rPr>
              <a:t>Build </a:t>
            </a:r>
            <a:r>
              <a:rPr lang="en" sz="1600" b="1" dirty="0">
                <a:solidFill>
                  <a:schemeClr val="dk2"/>
                </a:solidFill>
              </a:rPr>
              <a:t>innovation partner </a:t>
            </a:r>
            <a:r>
              <a:rPr lang="en" sz="1600" dirty="0">
                <a:solidFill>
                  <a:schemeClr val="dk2"/>
                </a:solidFill>
              </a:rPr>
              <a:t>network and customer pipeline</a:t>
            </a:r>
            <a:endParaRPr dirty="0">
              <a:solidFill>
                <a:schemeClr val="dk2"/>
              </a:solidFill>
            </a:endParaRPr>
          </a:p>
          <a:p>
            <a:pPr marL="458788" lvl="0" indent="-382588" algn="l" rtl="0">
              <a:lnSpc>
                <a:spcPct val="100000"/>
              </a:lnSpc>
              <a:spcBef>
                <a:spcPts val="1000"/>
              </a:spcBef>
              <a:spcAft>
                <a:spcPts val="600"/>
              </a:spcAft>
              <a:buClr>
                <a:schemeClr val="accent1"/>
              </a:buClr>
              <a:buSzPts val="1600"/>
              <a:buFont typeface="Noto Sans Symbols"/>
              <a:buChar char="✔"/>
            </a:pPr>
            <a:r>
              <a:rPr lang="en" sz="1600" b="1" dirty="0">
                <a:solidFill>
                  <a:schemeClr val="dk2"/>
                </a:solidFill>
              </a:rPr>
              <a:t>Deepen, engage, and lead </a:t>
            </a:r>
            <a:r>
              <a:rPr lang="en" sz="1600" dirty="0">
                <a:solidFill>
                  <a:schemeClr val="dk2"/>
                </a:solidFill>
              </a:rPr>
              <a:t>in local and industry developer network</a:t>
            </a:r>
            <a:endParaRPr dirty="0">
              <a:solidFill>
                <a:schemeClr val="dk2"/>
              </a:solidFill>
            </a:endParaRPr>
          </a:p>
          <a:p>
            <a:pPr marL="458788" lvl="0" indent="-382588" algn="l" rtl="0">
              <a:lnSpc>
                <a:spcPct val="100000"/>
              </a:lnSpc>
              <a:spcBef>
                <a:spcPts val="1000"/>
              </a:spcBef>
              <a:spcAft>
                <a:spcPts val="600"/>
              </a:spcAft>
              <a:buClr>
                <a:schemeClr val="accent1"/>
              </a:buClr>
              <a:buSzPts val="1600"/>
              <a:buFont typeface="Noto Sans Symbols"/>
              <a:buChar char="✔"/>
            </a:pPr>
            <a:r>
              <a:rPr lang="en" sz="1600" b="1" dirty="0">
                <a:solidFill>
                  <a:schemeClr val="dk2"/>
                </a:solidFill>
              </a:rPr>
              <a:t>Showcase RISC-V products</a:t>
            </a:r>
            <a:r>
              <a:rPr lang="en" sz="1600" dirty="0">
                <a:solidFill>
                  <a:schemeClr val="dk2"/>
                </a:solidFill>
              </a:rPr>
              <a:t>, services, training, and resources</a:t>
            </a:r>
            <a:endParaRPr dirty="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6" name="Google Shape;706;p76"/>
          <p:cNvSpPr txBox="1">
            <a:spLocks noGrp="1"/>
          </p:cNvSpPr>
          <p:nvPr>
            <p:ph type="title"/>
          </p:nvPr>
        </p:nvSpPr>
        <p:spPr>
          <a:xfrm>
            <a:off x="366825" y="215153"/>
            <a:ext cx="8015100" cy="685800"/>
          </a:xfrm>
          <a:prstGeom prst="rect">
            <a:avLst/>
          </a:prstGeom>
          <a:ln>
            <a:noFill/>
          </a:ln>
        </p:spPr>
        <p:txBody>
          <a:bodyPr spcFirstLastPara="1" wrap="square" lIns="67850" tIns="33350" rIns="67850" bIns="33350" anchor="ctr" anchorCtr="0">
            <a:noAutofit/>
          </a:bodyPr>
          <a:lstStyle/>
          <a:p>
            <a:pPr marL="0" lvl="0" indent="0" algn="l" rtl="0">
              <a:spcBef>
                <a:spcPts val="0"/>
              </a:spcBef>
              <a:spcAft>
                <a:spcPts val="0"/>
              </a:spcAft>
              <a:buNone/>
            </a:pPr>
            <a:r>
              <a:rPr lang="en"/>
              <a:t>Membership options</a:t>
            </a:r>
            <a:endParaRPr/>
          </a:p>
        </p:txBody>
      </p:sp>
      <p:sp>
        <p:nvSpPr>
          <p:cNvPr id="707" name="Google Shape;707;p76"/>
          <p:cNvSpPr txBox="1"/>
          <p:nvPr/>
        </p:nvSpPr>
        <p:spPr>
          <a:xfrm>
            <a:off x="6099305" y="954612"/>
            <a:ext cx="2866200" cy="2332786"/>
          </a:xfrm>
          <a:prstGeom prst="rect">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 b="1" i="0" u="none" strike="noStrike" cap="none" dirty="0">
                <a:solidFill>
                  <a:srgbClr val="FFFFFF"/>
                </a:solidFill>
                <a:latin typeface="Calibri" panose="020F0502020204030204" pitchFamily="34" charset="0"/>
                <a:ea typeface="Calibri"/>
                <a:cs typeface="Calibri" panose="020F0502020204030204" pitchFamily="34" charset="0"/>
                <a:sym typeface="Calibri"/>
              </a:rPr>
              <a:t>Community Member Benefits </a:t>
            </a:r>
            <a:endParaRPr dirty="0">
              <a:solidFill>
                <a:srgbClr val="FFFFFF"/>
              </a:solidFill>
              <a:latin typeface="Calibri" panose="020F0502020204030204" pitchFamily="34" charset="0"/>
              <a:cs typeface="Calibri" panose="020F0502020204030204" pitchFamily="34" charset="0"/>
            </a:endParaRPr>
          </a:p>
          <a:p>
            <a:pPr marL="165100" marR="0" lvl="0" indent="-165100" algn="l" rtl="0">
              <a:lnSpc>
                <a:spcPct val="100000"/>
              </a:lnSpc>
              <a:spcBef>
                <a:spcPts val="0"/>
              </a:spcBef>
              <a:spcAft>
                <a:spcPts val="0"/>
              </a:spcAft>
              <a:buClr>
                <a:srgbClr val="FFFFFF"/>
              </a:buClr>
              <a:buSzPts val="1200"/>
              <a:buFont typeface="Arial"/>
              <a:buChar char="•"/>
            </a:pPr>
            <a:r>
              <a:rPr lang="en-US" sz="1100" b="0" i="0" u="none" strike="noStrike" cap="none" dirty="0">
                <a:solidFill>
                  <a:srgbClr val="FFFFFF"/>
                </a:solidFill>
                <a:latin typeface="Calibri"/>
                <a:ea typeface="Calibri"/>
                <a:cs typeface="Calibri"/>
                <a:sym typeface="Calibri"/>
              </a:rPr>
              <a:t>Accelerated development, reduced risk through open source, ratified ISA. </a:t>
            </a:r>
          </a:p>
          <a:p>
            <a:pPr marL="165100" marR="0" lvl="0" indent="-165100" algn="l" rtl="0">
              <a:lnSpc>
                <a:spcPct val="100000"/>
              </a:lnSpc>
              <a:spcBef>
                <a:spcPts val="0"/>
              </a:spcBef>
              <a:spcAft>
                <a:spcPts val="0"/>
              </a:spcAft>
              <a:buClr>
                <a:srgbClr val="FFFFFF"/>
              </a:buClr>
              <a:buSzPts val="1200"/>
              <a:buFont typeface="Arial"/>
              <a:buChar char="•"/>
            </a:pPr>
            <a:r>
              <a:rPr lang="en-US" sz="1100" b="0" i="0" u="none" strike="noStrike" cap="none" dirty="0">
                <a:solidFill>
                  <a:srgbClr val="FFFFFF"/>
                </a:solidFill>
                <a:latin typeface="Calibri"/>
                <a:ea typeface="Calibri"/>
                <a:cs typeface="Calibri"/>
                <a:sym typeface="Calibri"/>
              </a:rPr>
              <a:t>May participate in workgroups, influence strategy and adoption</a:t>
            </a:r>
          </a:p>
          <a:p>
            <a:pPr marL="165100" marR="0" lvl="0" indent="-165100" algn="l" rtl="0">
              <a:lnSpc>
                <a:spcPct val="100000"/>
              </a:lnSpc>
              <a:spcBef>
                <a:spcPts val="0"/>
              </a:spcBef>
              <a:spcAft>
                <a:spcPts val="0"/>
              </a:spcAft>
              <a:buClr>
                <a:srgbClr val="FFFFFF"/>
              </a:buClr>
              <a:buSzPts val="1200"/>
              <a:buFont typeface="Arial"/>
              <a:buChar char="•"/>
            </a:pPr>
            <a:r>
              <a:rPr lang="en-US" sz="1100" b="0" i="0" u="none" strike="noStrike" cap="none" dirty="0">
                <a:solidFill>
                  <a:srgbClr val="FFFFFF"/>
                </a:solidFill>
                <a:latin typeface="Calibri"/>
                <a:ea typeface="Calibri"/>
                <a:cs typeface="Calibri"/>
                <a:sym typeface="Calibri"/>
              </a:rPr>
              <a:t>6 support programs in Technical Deliverables, Compliance, Visibility, Learning, Advocacy, and Marketplace </a:t>
            </a:r>
          </a:p>
          <a:p>
            <a:pPr marL="165100" marR="0" lvl="0" indent="-165100" algn="l" rtl="0">
              <a:lnSpc>
                <a:spcPct val="100000"/>
              </a:lnSpc>
              <a:spcBef>
                <a:spcPts val="0"/>
              </a:spcBef>
              <a:spcAft>
                <a:spcPts val="0"/>
              </a:spcAft>
              <a:buClr>
                <a:srgbClr val="FFFFFF"/>
              </a:buClr>
              <a:buSzPts val="1200"/>
              <a:buFont typeface="Arial"/>
              <a:buChar char="•"/>
            </a:pPr>
            <a:r>
              <a:rPr lang="en-US" sz="1100" b="0" i="0" u="none" strike="noStrike" cap="none" dirty="0">
                <a:solidFill>
                  <a:srgbClr val="FFFFFF"/>
                </a:solidFill>
                <a:latin typeface="Calibri"/>
                <a:ea typeface="Calibri"/>
                <a:cs typeface="Calibri"/>
                <a:sym typeface="Calibri"/>
              </a:rPr>
              <a:t>1 voting Academic Board rep, </a:t>
            </a:r>
          </a:p>
          <a:p>
            <a:pPr marL="165100" marR="0" lvl="0" indent="-165100" algn="l" rtl="0">
              <a:lnSpc>
                <a:spcPct val="100000"/>
              </a:lnSpc>
              <a:spcBef>
                <a:spcPts val="0"/>
              </a:spcBef>
              <a:spcAft>
                <a:spcPts val="0"/>
              </a:spcAft>
              <a:buClr>
                <a:srgbClr val="FFFFFF"/>
              </a:buClr>
              <a:buSzPts val="1200"/>
              <a:buFont typeface="Arial"/>
              <a:buChar char="•"/>
            </a:pPr>
            <a:r>
              <a:rPr lang="en-US" sz="1100" b="0" i="0" u="none" strike="noStrike" cap="none" dirty="0">
                <a:solidFill>
                  <a:srgbClr val="FFFFFF"/>
                </a:solidFill>
                <a:latin typeface="Calibri"/>
                <a:ea typeface="Calibri"/>
                <a:cs typeface="Calibri"/>
                <a:sym typeface="Calibri"/>
              </a:rPr>
              <a:t>1 non-voting Community Board rep</a:t>
            </a:r>
          </a:p>
          <a:p>
            <a:pPr marL="165100" marR="0" lvl="0" indent="-165100" algn="l" rtl="0">
              <a:lnSpc>
                <a:spcPct val="100000"/>
              </a:lnSpc>
              <a:spcBef>
                <a:spcPts val="0"/>
              </a:spcBef>
              <a:spcAft>
                <a:spcPts val="0"/>
              </a:spcAft>
              <a:buClr>
                <a:srgbClr val="FFFFFF"/>
              </a:buClr>
              <a:buSzPts val="1200"/>
              <a:buFont typeface="Arial"/>
              <a:buChar char="•"/>
            </a:pPr>
            <a:r>
              <a:rPr lang="en-US" sz="1100" b="0" i="0" u="none" strike="noStrike" cap="none" dirty="0">
                <a:solidFill>
                  <a:srgbClr val="FFFFFF"/>
                </a:solidFill>
                <a:latin typeface="Calibri"/>
                <a:ea typeface="Calibri"/>
                <a:cs typeface="Calibri"/>
                <a:sym typeface="Calibri"/>
              </a:rPr>
              <a:t>Member listing on RISC-V website</a:t>
            </a:r>
          </a:p>
          <a:p>
            <a:pPr marL="165100" marR="0" lvl="0" indent="-165100" algn="l" rtl="0">
              <a:lnSpc>
                <a:spcPct val="100000"/>
              </a:lnSpc>
              <a:spcBef>
                <a:spcPts val="0"/>
              </a:spcBef>
              <a:spcAft>
                <a:spcPts val="0"/>
              </a:spcAft>
              <a:buClr>
                <a:srgbClr val="FFFFFF"/>
              </a:buClr>
              <a:buSzPts val="1200"/>
              <a:buFont typeface="Arial"/>
              <a:buChar char="•"/>
            </a:pPr>
            <a:r>
              <a:rPr lang="en-US" sz="1100" b="0" i="0" u="none" strike="noStrike" cap="none" dirty="0">
                <a:solidFill>
                  <a:srgbClr val="FFFFFF"/>
                </a:solidFill>
                <a:latin typeface="Calibri"/>
                <a:ea typeface="Calibri"/>
                <a:cs typeface="Calibri"/>
                <a:sym typeface="Calibri"/>
              </a:rPr>
              <a:t>Event registration discount</a:t>
            </a:r>
          </a:p>
          <a:p>
            <a:pPr marL="165100" marR="0" lvl="0" indent="-88900" algn="l" rtl="0">
              <a:lnSpc>
                <a:spcPct val="100000"/>
              </a:lnSpc>
              <a:spcBef>
                <a:spcPts val="0"/>
              </a:spcBef>
              <a:spcAft>
                <a:spcPts val="0"/>
              </a:spcAft>
              <a:buClr>
                <a:schemeClr val="dk1"/>
              </a:buClr>
              <a:buSzPts val="1200"/>
              <a:buFont typeface="Arial"/>
              <a:buNone/>
            </a:pPr>
            <a:endParaRPr sz="1100" b="0" i="0" u="none" strike="noStrike" cap="none" dirty="0">
              <a:solidFill>
                <a:srgbClr val="000000"/>
              </a:solidFill>
              <a:latin typeface="Calibri"/>
              <a:ea typeface="Calibri"/>
              <a:cs typeface="Calibri"/>
              <a:sym typeface="Calibri"/>
            </a:endParaRPr>
          </a:p>
        </p:txBody>
      </p:sp>
      <p:sp>
        <p:nvSpPr>
          <p:cNvPr id="708" name="Google Shape;708;p76"/>
          <p:cNvSpPr txBox="1"/>
          <p:nvPr/>
        </p:nvSpPr>
        <p:spPr>
          <a:xfrm>
            <a:off x="3123623" y="954611"/>
            <a:ext cx="2866200" cy="2332786"/>
          </a:xfrm>
          <a:prstGeom prst="rect">
            <a:avLst/>
          </a:prstGeom>
          <a:solidFill>
            <a:srgbClr val="0A379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 b="1" i="0" u="none" strike="noStrike" cap="none" dirty="0">
                <a:solidFill>
                  <a:srgbClr val="FFFFFF"/>
                </a:solidFill>
                <a:latin typeface="Calibri" panose="020F0502020204030204" pitchFamily="34" charset="0"/>
                <a:ea typeface="Calibri"/>
                <a:cs typeface="Calibri" panose="020F0502020204030204" pitchFamily="34" charset="0"/>
                <a:sym typeface="Calibri"/>
              </a:rPr>
              <a:t>Strategic Member Benefits</a:t>
            </a:r>
            <a:endParaRPr lang="en-US" sz="1100" b="0" i="0" u="none" strike="noStrike" cap="none" dirty="0">
              <a:solidFill>
                <a:srgbClr val="FFFFFF"/>
              </a:solidFill>
              <a:latin typeface="Calibri"/>
              <a:ea typeface="Calibri"/>
              <a:cs typeface="Calibri"/>
              <a:sym typeface="Calibri"/>
            </a:endParaRPr>
          </a:p>
          <a:p>
            <a:pPr marL="165100" marR="0" lvl="0" indent="-165100" algn="l" rtl="0">
              <a:lnSpc>
                <a:spcPct val="100000"/>
              </a:lnSpc>
              <a:spcBef>
                <a:spcPts val="0"/>
              </a:spcBef>
              <a:spcAft>
                <a:spcPts val="0"/>
              </a:spcAft>
              <a:buClr>
                <a:srgbClr val="FFFFFF"/>
              </a:buClr>
              <a:buSzPts val="1200"/>
              <a:buFont typeface="Arial"/>
              <a:buChar char="•"/>
            </a:pPr>
            <a:r>
              <a:rPr lang="en-US" sz="1100" b="0" i="0" u="none" strike="noStrike" cap="none" dirty="0">
                <a:solidFill>
                  <a:srgbClr val="FFFFFF"/>
                </a:solidFill>
                <a:latin typeface="Calibri"/>
                <a:ea typeface="Calibri"/>
                <a:cs typeface="Calibri"/>
                <a:sym typeface="Calibri"/>
              </a:rPr>
              <a:t>Community level benefits plus…</a:t>
            </a:r>
          </a:p>
          <a:p>
            <a:pPr marL="165100" marR="0" lvl="0" indent="-165100" algn="l" rtl="0">
              <a:lnSpc>
                <a:spcPct val="100000"/>
              </a:lnSpc>
              <a:spcBef>
                <a:spcPts val="0"/>
              </a:spcBef>
              <a:spcAft>
                <a:spcPts val="0"/>
              </a:spcAft>
              <a:buClr>
                <a:srgbClr val="FFFFFF"/>
              </a:buClr>
              <a:buSzPts val="1200"/>
              <a:buFont typeface="Arial"/>
              <a:buChar char="•"/>
            </a:pPr>
            <a:r>
              <a:rPr lang="en-US" sz="1100" b="0" i="0" u="none" strike="noStrike" cap="none" dirty="0">
                <a:solidFill>
                  <a:srgbClr val="FFFFFF"/>
                </a:solidFill>
                <a:latin typeface="Calibri"/>
                <a:ea typeface="Calibri"/>
                <a:cs typeface="Calibri"/>
                <a:sym typeface="Calibri"/>
              </a:rPr>
              <a:t>Use of RISC-V Trademark for commercialization</a:t>
            </a:r>
          </a:p>
          <a:p>
            <a:pPr marL="165100" marR="0" lvl="0" indent="-165100" algn="l" rtl="0">
              <a:lnSpc>
                <a:spcPct val="100000"/>
              </a:lnSpc>
              <a:spcBef>
                <a:spcPts val="0"/>
              </a:spcBef>
              <a:spcAft>
                <a:spcPts val="0"/>
              </a:spcAft>
              <a:buClr>
                <a:srgbClr val="FFFFFF"/>
              </a:buClr>
              <a:buSzPts val="1200"/>
              <a:buFont typeface="Arial"/>
              <a:buChar char="•"/>
            </a:pPr>
            <a:r>
              <a:rPr lang="en-US" sz="1100" b="0" i="0" u="none" strike="noStrike" cap="none" dirty="0">
                <a:solidFill>
                  <a:srgbClr val="FFFFFF"/>
                </a:solidFill>
                <a:latin typeface="Calibri"/>
                <a:ea typeface="Calibri"/>
                <a:cs typeface="Calibri"/>
                <a:sym typeface="Calibri"/>
              </a:rPr>
              <a:t>3 Board reps elected for tier, includes Premier members that do not otherwise have a board seat.</a:t>
            </a:r>
          </a:p>
          <a:p>
            <a:pPr marL="165100" marR="0" lvl="0" indent="-165100" algn="l" rtl="0">
              <a:lnSpc>
                <a:spcPct val="100000"/>
              </a:lnSpc>
              <a:spcBef>
                <a:spcPts val="0"/>
              </a:spcBef>
              <a:spcAft>
                <a:spcPts val="0"/>
              </a:spcAft>
              <a:buClr>
                <a:srgbClr val="FFFFFF"/>
              </a:buClr>
              <a:buSzPts val="1200"/>
              <a:buFont typeface="Arial"/>
              <a:buChar char="•"/>
            </a:pPr>
            <a:r>
              <a:rPr lang="en-US" sz="1100" b="0" i="0" u="none" strike="noStrike" cap="none" dirty="0">
                <a:solidFill>
                  <a:srgbClr val="FFFFFF"/>
                </a:solidFill>
                <a:latin typeface="Calibri"/>
                <a:ea typeface="Calibri"/>
                <a:cs typeface="Calibri"/>
                <a:sym typeface="Calibri"/>
              </a:rPr>
              <a:t>May lead workgroup and/or committee</a:t>
            </a:r>
          </a:p>
          <a:p>
            <a:pPr marL="165100" marR="0" lvl="0" indent="-165100" algn="l" rtl="0">
              <a:lnSpc>
                <a:spcPct val="100000"/>
              </a:lnSpc>
              <a:spcBef>
                <a:spcPts val="0"/>
              </a:spcBef>
              <a:spcAft>
                <a:spcPts val="0"/>
              </a:spcAft>
              <a:buClr>
                <a:srgbClr val="FFFFFF"/>
              </a:buClr>
              <a:buSzPts val="1200"/>
              <a:buFont typeface="Arial"/>
              <a:buChar char="•"/>
            </a:pPr>
            <a:r>
              <a:rPr lang="en-US" sz="1100" b="0" i="0" u="none" strike="noStrike" cap="none" dirty="0">
                <a:solidFill>
                  <a:srgbClr val="FFFFFF"/>
                </a:solidFill>
                <a:latin typeface="Calibri"/>
                <a:ea typeface="Calibri"/>
                <a:cs typeface="Calibri"/>
                <a:sym typeface="Calibri"/>
              </a:rPr>
              <a:t>Solution listing on RISC-V Exchange</a:t>
            </a:r>
          </a:p>
          <a:p>
            <a:pPr marL="165100" marR="0" lvl="0" indent="-165100" algn="l" rtl="0">
              <a:lnSpc>
                <a:spcPct val="100000"/>
              </a:lnSpc>
              <a:spcBef>
                <a:spcPts val="0"/>
              </a:spcBef>
              <a:spcAft>
                <a:spcPts val="0"/>
              </a:spcAft>
              <a:buClr>
                <a:srgbClr val="FFFFFF"/>
              </a:buClr>
              <a:buSzPts val="1200"/>
              <a:buFont typeface="Arial"/>
              <a:buChar char="•"/>
            </a:pPr>
            <a:r>
              <a:rPr lang="en-US" sz="1100" b="0" i="0" u="none" strike="noStrike" cap="none" dirty="0">
                <a:solidFill>
                  <a:srgbClr val="FFFFFF"/>
                </a:solidFill>
                <a:latin typeface="Calibri"/>
                <a:ea typeface="Calibri"/>
                <a:cs typeface="Calibri"/>
                <a:sym typeface="Calibri"/>
              </a:rPr>
              <a:t>1 case study a year, 1 blog per month</a:t>
            </a:r>
          </a:p>
          <a:p>
            <a:pPr marL="165100" marR="0" lvl="0" indent="-165100" algn="l" rtl="0">
              <a:lnSpc>
                <a:spcPct val="100000"/>
              </a:lnSpc>
              <a:spcBef>
                <a:spcPts val="0"/>
              </a:spcBef>
              <a:spcAft>
                <a:spcPts val="0"/>
              </a:spcAft>
              <a:buClr>
                <a:srgbClr val="FFFFFF"/>
              </a:buClr>
              <a:buSzPts val="1200"/>
              <a:buFont typeface="Arial"/>
              <a:buChar char="•"/>
            </a:pPr>
            <a:r>
              <a:rPr lang="en-US" sz="1100" b="0" i="0" u="none" strike="noStrike" cap="none" dirty="0">
                <a:solidFill>
                  <a:srgbClr val="FFFFFF"/>
                </a:solidFill>
                <a:latin typeface="Calibri"/>
                <a:ea typeface="Calibri"/>
                <a:cs typeface="Calibri"/>
                <a:sym typeface="Calibri"/>
              </a:rPr>
              <a:t>1 social media spotlight per month</a:t>
            </a:r>
          </a:p>
        </p:txBody>
      </p:sp>
      <p:sp>
        <p:nvSpPr>
          <p:cNvPr id="709" name="Google Shape;709;p76"/>
          <p:cNvSpPr txBox="1"/>
          <p:nvPr/>
        </p:nvSpPr>
        <p:spPr>
          <a:xfrm>
            <a:off x="177451" y="954613"/>
            <a:ext cx="2866200" cy="2332786"/>
          </a:xfrm>
          <a:prstGeom prst="rect">
            <a:avLst/>
          </a:prstGeom>
          <a:solidFill>
            <a:schemeClr val="accent5"/>
          </a:solidFill>
          <a:ln>
            <a:noFill/>
          </a:ln>
        </p:spPr>
        <p:txBody>
          <a:bodyPr spcFirstLastPara="1" wrap="square" lIns="68575" tIns="34275" rIns="68575" bIns="34275" anchor="t" anchorCtr="0">
            <a:noAutofit/>
          </a:bodyPr>
          <a:lstStyle/>
          <a:p>
            <a:pPr marR="0" lvl="0" algn="l" rtl="0">
              <a:lnSpc>
                <a:spcPct val="100000"/>
              </a:lnSpc>
              <a:spcBef>
                <a:spcPts val="0"/>
              </a:spcBef>
              <a:spcAft>
                <a:spcPts val="0"/>
              </a:spcAft>
              <a:buClr>
                <a:srgbClr val="000000"/>
              </a:buClr>
              <a:buSzPts val="1200"/>
            </a:pPr>
            <a:r>
              <a:rPr lang="en-US" b="1" i="0" u="none" strike="noStrike" cap="none" dirty="0">
                <a:solidFill>
                  <a:srgbClr val="FFFFFF"/>
                </a:solidFill>
                <a:latin typeface="Calibri" panose="020F0502020204030204" pitchFamily="34" charset="0"/>
                <a:ea typeface="Calibri"/>
                <a:cs typeface="Calibri" panose="020F0502020204030204" pitchFamily="34" charset="0"/>
                <a:sym typeface="Calibri"/>
              </a:rPr>
              <a:t>Premier Member Benefits</a:t>
            </a:r>
            <a:endParaRPr lang="en-US" sz="1100" dirty="0">
              <a:solidFill>
                <a:srgbClr val="FFFFFF"/>
              </a:solidFill>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rgbClr val="FFFFFF"/>
              </a:buClr>
              <a:buSzPts val="1200"/>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Community level benefits plus…</a:t>
            </a:r>
          </a:p>
          <a:p>
            <a:pPr marL="171450" marR="0" lvl="0" indent="-171450" algn="l" rtl="0">
              <a:lnSpc>
                <a:spcPct val="100000"/>
              </a:lnSpc>
              <a:spcBef>
                <a:spcPts val="0"/>
              </a:spcBef>
              <a:spcAft>
                <a:spcPts val="0"/>
              </a:spcAft>
              <a:buClr>
                <a:srgbClr val="FFFFFF"/>
              </a:buClr>
              <a:buSzPts val="1200"/>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Use of RISC-V Trademark for commercialization</a:t>
            </a:r>
          </a:p>
          <a:p>
            <a:pPr marL="171450" marR="0" lvl="0" indent="-171450" algn="l" rtl="0">
              <a:lnSpc>
                <a:spcPct val="100000"/>
              </a:lnSpc>
              <a:spcBef>
                <a:spcPts val="0"/>
              </a:spcBef>
              <a:spcAft>
                <a:spcPts val="0"/>
              </a:spcAft>
              <a:buClr>
                <a:srgbClr val="FFFFFF"/>
              </a:buClr>
              <a:buSzPts val="1200"/>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Board seat and Technical Steering Committee seat included for $250k level</a:t>
            </a:r>
          </a:p>
          <a:p>
            <a:pPr marL="171450" marR="0" lvl="0" indent="-171450" algn="l" rtl="0">
              <a:lnSpc>
                <a:spcPct val="100000"/>
              </a:lnSpc>
              <a:spcBef>
                <a:spcPts val="0"/>
              </a:spcBef>
              <a:spcAft>
                <a:spcPts val="0"/>
              </a:spcAft>
              <a:buClr>
                <a:srgbClr val="FFFFFF"/>
              </a:buClr>
              <a:buSzPts val="1200"/>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Technical Steering Committee seat included for $100k level</a:t>
            </a:r>
          </a:p>
          <a:p>
            <a:pPr marL="171450" marR="0" lvl="0" indent="-171450" algn="l" rtl="0">
              <a:lnSpc>
                <a:spcPct val="100000"/>
              </a:lnSpc>
              <a:spcBef>
                <a:spcPts val="0"/>
              </a:spcBef>
              <a:spcAft>
                <a:spcPts val="0"/>
              </a:spcAft>
              <a:buClr>
                <a:srgbClr val="FFFFFF"/>
              </a:buClr>
              <a:buSzPts val="1200"/>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Solution listing on RISC-V Exchange</a:t>
            </a:r>
          </a:p>
          <a:p>
            <a:pPr marL="171450" marR="0" lvl="0" indent="-171450" algn="l" rtl="0">
              <a:lnSpc>
                <a:spcPct val="100000"/>
              </a:lnSpc>
              <a:spcBef>
                <a:spcPts val="0"/>
              </a:spcBef>
              <a:spcAft>
                <a:spcPts val="0"/>
              </a:spcAft>
              <a:buClr>
                <a:srgbClr val="FFFFFF"/>
              </a:buClr>
              <a:buSzPts val="1200"/>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4 case studies a year,  2 blogs per month</a:t>
            </a:r>
          </a:p>
          <a:p>
            <a:pPr marL="171450" marR="0" lvl="0" indent="-171450" algn="l" rtl="0">
              <a:lnSpc>
                <a:spcPct val="100000"/>
              </a:lnSpc>
              <a:spcBef>
                <a:spcPts val="0"/>
              </a:spcBef>
              <a:spcAft>
                <a:spcPts val="0"/>
              </a:spcAft>
              <a:buClr>
                <a:srgbClr val="FFFFFF"/>
              </a:buClr>
              <a:buSzPts val="1200"/>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2 social media spotlights per month</a:t>
            </a:r>
          </a:p>
          <a:p>
            <a:pPr marL="171450" marR="0" lvl="0" indent="-171450" algn="l" rtl="0">
              <a:lnSpc>
                <a:spcPct val="100000"/>
              </a:lnSpc>
              <a:spcBef>
                <a:spcPts val="0"/>
              </a:spcBef>
              <a:spcAft>
                <a:spcPts val="0"/>
              </a:spcAft>
              <a:buClr>
                <a:srgbClr val="FFFFFF"/>
              </a:buClr>
              <a:buSzPts val="1200"/>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Spotlight member profile</a:t>
            </a:r>
          </a:p>
          <a:p>
            <a:pPr marL="171450" marR="0" lvl="0" indent="-171450" algn="l" rtl="0">
              <a:lnSpc>
                <a:spcPct val="100000"/>
              </a:lnSpc>
              <a:spcBef>
                <a:spcPts val="0"/>
              </a:spcBef>
              <a:spcAft>
                <a:spcPts val="0"/>
              </a:spcAft>
              <a:buClr>
                <a:srgbClr val="FFFFFF"/>
              </a:buClr>
              <a:buSzPts val="1200"/>
              <a:buFont typeface="Arial" panose="020B0604020202020204" pitchFamily="34" charset="0"/>
              <a:buChar char="•"/>
            </a:pPr>
            <a:r>
              <a:rPr lang="en-US" sz="1100" dirty="0">
                <a:solidFill>
                  <a:srgbClr val="FFFFFF"/>
                </a:solidFill>
                <a:latin typeface="Calibri" panose="020F0502020204030204" pitchFamily="34" charset="0"/>
                <a:cs typeface="Calibri" panose="020F0502020204030204" pitchFamily="34" charset="0"/>
              </a:rPr>
              <a:t>Inclusion in event promotions</a:t>
            </a:r>
          </a:p>
          <a:p>
            <a:pPr marL="165100" marR="0" lvl="0" indent="-165100" algn="l" rtl="0">
              <a:lnSpc>
                <a:spcPct val="100000"/>
              </a:lnSpc>
              <a:spcBef>
                <a:spcPts val="0"/>
              </a:spcBef>
              <a:spcAft>
                <a:spcPts val="0"/>
              </a:spcAft>
              <a:buClr>
                <a:srgbClr val="FFFFFF"/>
              </a:buClr>
              <a:buSzPts val="1200"/>
              <a:buFont typeface="Arial"/>
              <a:buChar char="•"/>
            </a:pPr>
            <a:endParaRPr lang="en-US" sz="1050" dirty="0">
              <a:solidFill>
                <a:srgbClr val="FFFFFF"/>
              </a:solidFill>
            </a:endParaRPr>
          </a:p>
        </p:txBody>
      </p:sp>
      <p:sp>
        <p:nvSpPr>
          <p:cNvPr id="710" name="Google Shape;710;p76"/>
          <p:cNvSpPr txBox="1"/>
          <p:nvPr/>
        </p:nvSpPr>
        <p:spPr>
          <a:xfrm>
            <a:off x="161569" y="3363323"/>
            <a:ext cx="2866200" cy="1608496"/>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200"/>
              <a:buFont typeface="Calibri"/>
              <a:buNone/>
            </a:pPr>
            <a:r>
              <a:rPr lang="en" sz="1200" b="1" i="0" u="none" strike="noStrike" cap="none" dirty="0">
                <a:solidFill>
                  <a:srgbClr val="434343"/>
                </a:solidFill>
                <a:latin typeface="Calibri"/>
                <a:ea typeface="Calibri"/>
                <a:cs typeface="Calibri"/>
                <a:sym typeface="Calibri"/>
              </a:rPr>
              <a:t>Premier Member Requirements</a:t>
            </a:r>
            <a:endParaRPr sz="1100" dirty="0">
              <a:solidFill>
                <a:srgbClr val="434343"/>
              </a:solidFill>
            </a:endParaRPr>
          </a:p>
          <a:p>
            <a:pPr marL="165100" marR="0" lvl="0" indent="-165100" algn="l" rtl="0">
              <a:lnSpc>
                <a:spcPct val="100000"/>
              </a:lnSpc>
              <a:spcBef>
                <a:spcPts val="0"/>
              </a:spcBef>
              <a:spcAft>
                <a:spcPts val="0"/>
              </a:spcAft>
              <a:buClr>
                <a:srgbClr val="434343"/>
              </a:buClr>
              <a:buSzPts val="1200"/>
              <a:buFont typeface="Arial"/>
              <a:buChar char="•"/>
            </a:pPr>
            <a:r>
              <a:rPr lang="en" sz="1100" b="0" i="0" u="none" strike="noStrike" cap="none" dirty="0">
                <a:solidFill>
                  <a:srgbClr val="434343"/>
                </a:solidFill>
                <a:latin typeface="Calibri" panose="020F0502020204030204" pitchFamily="34" charset="0"/>
                <a:ea typeface="Calibri"/>
                <a:cs typeface="Calibri" panose="020F0502020204030204" pitchFamily="34" charset="0"/>
                <a:sym typeface="Calibri"/>
              </a:rPr>
              <a:t>Membership open to any type of legal entity, not open to individual members</a:t>
            </a:r>
            <a:endParaRPr sz="1100" dirty="0">
              <a:solidFill>
                <a:srgbClr val="434343"/>
              </a:solidFill>
              <a:latin typeface="Calibri" panose="020F0502020204030204" pitchFamily="34" charset="0"/>
              <a:cs typeface="Calibri" panose="020F0502020204030204" pitchFamily="34" charset="0"/>
            </a:endParaRPr>
          </a:p>
          <a:p>
            <a:pPr marL="165100" marR="0" lvl="0" indent="-165100" algn="l" rtl="0">
              <a:lnSpc>
                <a:spcPct val="100000"/>
              </a:lnSpc>
              <a:spcBef>
                <a:spcPts val="0"/>
              </a:spcBef>
              <a:spcAft>
                <a:spcPts val="0"/>
              </a:spcAft>
              <a:buClr>
                <a:srgbClr val="434343"/>
              </a:buClr>
              <a:buSzPts val="1200"/>
              <a:buFont typeface="Arial"/>
              <a:buChar char="•"/>
            </a:pPr>
            <a:r>
              <a:rPr lang="en" sz="1100" b="0" i="0" u="none" strike="noStrike" cap="none" dirty="0">
                <a:solidFill>
                  <a:srgbClr val="434343"/>
                </a:solidFill>
                <a:latin typeface="Calibri" panose="020F0502020204030204" pitchFamily="34" charset="0"/>
                <a:ea typeface="Calibri"/>
                <a:cs typeface="Calibri" panose="020F0502020204030204" pitchFamily="34" charset="0"/>
                <a:sym typeface="Calibri"/>
              </a:rPr>
              <a:t>$250k Annual membership includes Board seat and Technical Steering Committee seat</a:t>
            </a:r>
            <a:endParaRPr sz="1100" dirty="0">
              <a:solidFill>
                <a:srgbClr val="434343"/>
              </a:solidFill>
              <a:latin typeface="Calibri" panose="020F0502020204030204" pitchFamily="34" charset="0"/>
              <a:cs typeface="Calibri" panose="020F0502020204030204" pitchFamily="34" charset="0"/>
            </a:endParaRPr>
          </a:p>
          <a:p>
            <a:pPr marL="165100" marR="0" lvl="0" indent="-165100" algn="l" rtl="0">
              <a:lnSpc>
                <a:spcPct val="100000"/>
              </a:lnSpc>
              <a:spcBef>
                <a:spcPts val="0"/>
              </a:spcBef>
              <a:spcAft>
                <a:spcPts val="0"/>
              </a:spcAft>
              <a:buClr>
                <a:srgbClr val="434343"/>
              </a:buClr>
              <a:buSzPts val="1200"/>
              <a:buFont typeface="Arial"/>
              <a:buChar char="•"/>
            </a:pPr>
            <a:r>
              <a:rPr lang="en" sz="1100" b="0" i="0" u="none" strike="noStrike" cap="none" dirty="0">
                <a:solidFill>
                  <a:srgbClr val="434343"/>
                </a:solidFill>
                <a:latin typeface="Calibri" panose="020F0502020204030204" pitchFamily="34" charset="0"/>
                <a:ea typeface="Calibri"/>
                <a:cs typeface="Calibri" panose="020F0502020204030204" pitchFamily="34" charset="0"/>
                <a:sym typeface="Calibri"/>
              </a:rPr>
              <a:t>$100k Annual membership includes TSC seat</a:t>
            </a:r>
            <a:endParaRPr sz="1100" dirty="0">
              <a:solidFill>
                <a:srgbClr val="434343"/>
              </a:solidFill>
              <a:latin typeface="Calibri" panose="020F0502020204030204" pitchFamily="34" charset="0"/>
              <a:cs typeface="Calibri" panose="020F0502020204030204" pitchFamily="34" charset="0"/>
            </a:endParaRPr>
          </a:p>
        </p:txBody>
      </p:sp>
      <p:sp>
        <p:nvSpPr>
          <p:cNvPr id="711" name="Google Shape;711;p76"/>
          <p:cNvSpPr txBox="1"/>
          <p:nvPr/>
        </p:nvSpPr>
        <p:spPr>
          <a:xfrm>
            <a:off x="3123623" y="3363323"/>
            <a:ext cx="2866200" cy="1608496"/>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200"/>
              <a:buFont typeface="Calibri"/>
              <a:buNone/>
            </a:pPr>
            <a:r>
              <a:rPr lang="en" sz="1200" b="1" i="0" u="none" strike="noStrike" cap="none" dirty="0">
                <a:solidFill>
                  <a:srgbClr val="434343"/>
                </a:solidFill>
                <a:latin typeface="Calibri"/>
                <a:ea typeface="Calibri"/>
                <a:cs typeface="Calibri"/>
                <a:sym typeface="Calibri"/>
              </a:rPr>
              <a:t>Strategic Member Requirements</a:t>
            </a:r>
            <a:endParaRPr sz="1100" dirty="0">
              <a:solidFill>
                <a:srgbClr val="434343"/>
              </a:solidFill>
            </a:endParaRPr>
          </a:p>
          <a:p>
            <a:pPr marL="165100" marR="0" lvl="0" indent="-165100" algn="l" rtl="0">
              <a:lnSpc>
                <a:spcPct val="100000"/>
              </a:lnSpc>
              <a:spcBef>
                <a:spcPts val="0"/>
              </a:spcBef>
              <a:spcAft>
                <a:spcPts val="0"/>
              </a:spcAft>
              <a:buClr>
                <a:srgbClr val="434343"/>
              </a:buClr>
              <a:buSzPts val="1200"/>
              <a:buFont typeface="Arial"/>
              <a:buChar char="•"/>
            </a:pPr>
            <a:r>
              <a:rPr lang="en" sz="1100" b="0" i="0" u="none" strike="noStrike" cap="none" dirty="0">
                <a:solidFill>
                  <a:srgbClr val="434343"/>
                </a:solidFill>
                <a:latin typeface="Calibri" panose="020F0502020204030204" pitchFamily="34" charset="0"/>
                <a:ea typeface="Calibri"/>
                <a:cs typeface="Calibri" panose="020F0502020204030204" pitchFamily="34" charset="0"/>
                <a:sym typeface="Calibri"/>
              </a:rPr>
              <a:t>Membership open to any type of legal entity, not open to individual members</a:t>
            </a:r>
            <a:endParaRPr sz="1100" dirty="0">
              <a:solidFill>
                <a:srgbClr val="434343"/>
              </a:solidFill>
              <a:latin typeface="Calibri" panose="020F0502020204030204" pitchFamily="34" charset="0"/>
              <a:cs typeface="Calibri" panose="020F0502020204030204" pitchFamily="34" charset="0"/>
            </a:endParaRPr>
          </a:p>
          <a:p>
            <a:pPr marL="165100" marR="0" lvl="0" indent="-165100" algn="l" rtl="0">
              <a:lnSpc>
                <a:spcPct val="100000"/>
              </a:lnSpc>
              <a:spcBef>
                <a:spcPts val="0"/>
              </a:spcBef>
              <a:spcAft>
                <a:spcPts val="0"/>
              </a:spcAft>
              <a:buClr>
                <a:srgbClr val="434343"/>
              </a:buClr>
              <a:buSzPts val="1200"/>
              <a:buFont typeface="Arial"/>
              <a:buChar char="•"/>
            </a:pPr>
            <a:r>
              <a:rPr lang="en" sz="1100" b="0" i="0" u="none" strike="noStrike" cap="none" dirty="0">
                <a:solidFill>
                  <a:srgbClr val="434343"/>
                </a:solidFill>
                <a:latin typeface="Calibri" panose="020F0502020204030204" pitchFamily="34" charset="0"/>
                <a:ea typeface="Calibri"/>
                <a:cs typeface="Calibri" panose="020F0502020204030204" pitchFamily="34" charset="0"/>
                <a:sym typeface="Calibri"/>
              </a:rPr>
              <a:t>Annual membership based on employee size</a:t>
            </a:r>
            <a:endParaRPr sz="1100" dirty="0">
              <a:solidFill>
                <a:srgbClr val="434343"/>
              </a:solidFill>
              <a:latin typeface="Calibri" panose="020F0502020204030204" pitchFamily="34" charset="0"/>
              <a:cs typeface="Calibri" panose="020F0502020204030204" pitchFamily="34" charset="0"/>
            </a:endParaRPr>
          </a:p>
          <a:p>
            <a:pPr marL="344488" lvl="1" indent="-114300">
              <a:buClr>
                <a:srgbClr val="434343"/>
              </a:buClr>
              <a:buSzPts val="1200"/>
              <a:buFont typeface="Arial"/>
              <a:buChar char="•"/>
            </a:pPr>
            <a:r>
              <a:rPr lang="en-US" sz="1100" dirty="0">
                <a:solidFill>
                  <a:srgbClr val="434343"/>
                </a:solidFill>
                <a:latin typeface="Calibri" panose="020F0502020204030204" pitchFamily="34" charset="0"/>
                <a:ea typeface="Calibri"/>
                <a:cs typeface="Calibri" panose="020F0502020204030204" pitchFamily="34" charset="0"/>
                <a:sym typeface="Calibri"/>
              </a:rPr>
              <a:t>$35k for </a:t>
            </a:r>
            <a:r>
              <a:rPr lang="en" sz="1100" b="0" i="0" u="none" strike="noStrike" cap="none" dirty="0">
                <a:solidFill>
                  <a:srgbClr val="434343"/>
                </a:solidFill>
                <a:latin typeface="Calibri" panose="020F0502020204030204" pitchFamily="34" charset="0"/>
                <a:ea typeface="Calibri"/>
                <a:cs typeface="Calibri" panose="020F0502020204030204" pitchFamily="34" charset="0"/>
                <a:sym typeface="Calibri"/>
              </a:rPr>
              <a:t>5,000+ employees </a:t>
            </a:r>
          </a:p>
          <a:p>
            <a:pPr marL="344488" lvl="1" indent="-114300">
              <a:buClr>
                <a:srgbClr val="434343"/>
              </a:buClr>
              <a:buSzPts val="1200"/>
              <a:buFont typeface="Arial"/>
              <a:buChar char="•"/>
            </a:pPr>
            <a:r>
              <a:rPr lang="en-US" sz="1100" dirty="0">
                <a:solidFill>
                  <a:srgbClr val="434343"/>
                </a:solidFill>
                <a:latin typeface="Calibri" panose="020F0502020204030204" pitchFamily="34" charset="0"/>
                <a:ea typeface="Calibri"/>
                <a:cs typeface="Calibri" panose="020F0502020204030204" pitchFamily="34" charset="0"/>
                <a:sym typeface="Calibri"/>
              </a:rPr>
              <a:t>$15k for </a:t>
            </a:r>
            <a:r>
              <a:rPr lang="en" sz="1100" b="0" i="0" u="none" strike="noStrike" cap="none" dirty="0">
                <a:solidFill>
                  <a:srgbClr val="434343"/>
                </a:solidFill>
                <a:latin typeface="Calibri" panose="020F0502020204030204" pitchFamily="34" charset="0"/>
                <a:ea typeface="Calibri"/>
                <a:cs typeface="Calibri" panose="020F0502020204030204" pitchFamily="34" charset="0"/>
                <a:sym typeface="Calibri"/>
              </a:rPr>
              <a:t>500-5,000 employees</a:t>
            </a:r>
          </a:p>
          <a:p>
            <a:pPr marL="344488" lvl="1" indent="-114300">
              <a:buClr>
                <a:srgbClr val="434343"/>
              </a:buClr>
              <a:buSzPts val="1200"/>
              <a:buFont typeface="Arial"/>
              <a:buChar char="•"/>
            </a:pPr>
            <a:r>
              <a:rPr lang="en" sz="1100" dirty="0">
                <a:solidFill>
                  <a:srgbClr val="434343"/>
                </a:solidFill>
                <a:latin typeface="Calibri" panose="020F0502020204030204" pitchFamily="34" charset="0"/>
                <a:ea typeface="Calibri"/>
                <a:cs typeface="Calibri" panose="020F0502020204030204" pitchFamily="34" charset="0"/>
                <a:sym typeface="Calibri"/>
              </a:rPr>
              <a:t>$5k for &lt;</a:t>
            </a:r>
            <a:r>
              <a:rPr lang="en" sz="1100" b="0" i="0" u="none" strike="noStrike" cap="none" dirty="0">
                <a:solidFill>
                  <a:srgbClr val="434343"/>
                </a:solidFill>
                <a:latin typeface="Calibri" panose="020F0502020204030204" pitchFamily="34" charset="0"/>
                <a:ea typeface="Calibri"/>
                <a:cs typeface="Calibri" panose="020F0502020204030204" pitchFamily="34" charset="0"/>
                <a:sym typeface="Calibri"/>
              </a:rPr>
              <a:t>500 employees</a:t>
            </a:r>
          </a:p>
          <a:p>
            <a:pPr marL="344488" lvl="1" indent="-114300">
              <a:buClr>
                <a:srgbClr val="434343"/>
              </a:buClr>
              <a:buSzPts val="1200"/>
              <a:buFont typeface="Arial"/>
              <a:buChar char="•"/>
            </a:pPr>
            <a:r>
              <a:rPr lang="en" sz="1100" dirty="0">
                <a:solidFill>
                  <a:srgbClr val="434343"/>
                </a:solidFill>
                <a:latin typeface="Calibri" panose="020F0502020204030204" pitchFamily="34" charset="0"/>
                <a:cs typeface="Calibri" panose="020F0502020204030204" pitchFamily="34" charset="0"/>
                <a:sym typeface="Calibri"/>
              </a:rPr>
              <a:t>$2.5k for &lt;10 employees / company &lt;2 years old</a:t>
            </a:r>
            <a:endParaRPr sz="1100" dirty="0">
              <a:solidFill>
                <a:srgbClr val="434343"/>
              </a:solidFill>
              <a:latin typeface="Calibri" panose="020F0502020204030204" pitchFamily="34" charset="0"/>
              <a:cs typeface="Calibri" panose="020F0502020204030204" pitchFamily="34" charset="0"/>
            </a:endParaRPr>
          </a:p>
        </p:txBody>
      </p:sp>
      <p:sp>
        <p:nvSpPr>
          <p:cNvPr id="712" name="Google Shape;712;p76"/>
          <p:cNvSpPr txBox="1"/>
          <p:nvPr/>
        </p:nvSpPr>
        <p:spPr>
          <a:xfrm>
            <a:off x="6099305" y="3363323"/>
            <a:ext cx="2866200" cy="1608496"/>
          </a:xfrm>
          <a:prstGeom prst="rect">
            <a:avLst/>
          </a:prstGeom>
          <a:solidFill>
            <a:schemeClr val="l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FFFFFF"/>
              </a:buClr>
              <a:buSzPts val="1200"/>
              <a:buFont typeface="Calibri"/>
              <a:buNone/>
            </a:pPr>
            <a:r>
              <a:rPr lang="en" sz="1200" b="1" i="0" u="none" strike="noStrike" cap="none" dirty="0">
                <a:solidFill>
                  <a:srgbClr val="434343"/>
                </a:solidFill>
                <a:latin typeface="Calibri"/>
                <a:ea typeface="Calibri"/>
                <a:cs typeface="Calibri"/>
                <a:sym typeface="Calibri"/>
              </a:rPr>
              <a:t>Community Member Requirements</a:t>
            </a:r>
            <a:endParaRPr sz="1100" dirty="0">
              <a:solidFill>
                <a:srgbClr val="434343"/>
              </a:solidFill>
            </a:endParaRPr>
          </a:p>
          <a:p>
            <a:pPr marL="165100" marR="0" lvl="0" indent="-165100" algn="l" rtl="0">
              <a:lnSpc>
                <a:spcPct val="100000"/>
              </a:lnSpc>
              <a:spcBef>
                <a:spcPts val="0"/>
              </a:spcBef>
              <a:spcAft>
                <a:spcPts val="0"/>
              </a:spcAft>
              <a:buClr>
                <a:srgbClr val="434343"/>
              </a:buClr>
              <a:buSzPts val="1200"/>
              <a:buFont typeface="Arial"/>
              <a:buChar char="•"/>
            </a:pPr>
            <a:r>
              <a:rPr lang="en" sz="1100" b="0" i="0" u="none" strike="noStrike" cap="none" dirty="0">
                <a:solidFill>
                  <a:srgbClr val="434343"/>
                </a:solidFill>
                <a:latin typeface="Calibri" panose="020F0502020204030204" pitchFamily="34" charset="0"/>
                <a:ea typeface="Calibri"/>
                <a:cs typeface="Calibri" panose="020F0502020204030204" pitchFamily="34" charset="0"/>
                <a:sym typeface="Calibri"/>
              </a:rPr>
              <a:t>Membership open to academic institutions, non-profits, and individuals not representing a legal entity</a:t>
            </a:r>
            <a:endParaRPr sz="1100" dirty="0">
              <a:solidFill>
                <a:srgbClr val="434343"/>
              </a:solidFill>
              <a:latin typeface="Calibri" panose="020F0502020204030204" pitchFamily="34" charset="0"/>
              <a:cs typeface="Calibri" panose="020F0502020204030204" pitchFamily="34" charset="0"/>
            </a:endParaRPr>
          </a:p>
          <a:p>
            <a:pPr marL="165100" marR="0" lvl="0" indent="-165100" algn="l" rtl="0">
              <a:lnSpc>
                <a:spcPct val="100000"/>
              </a:lnSpc>
              <a:spcBef>
                <a:spcPts val="0"/>
              </a:spcBef>
              <a:spcAft>
                <a:spcPts val="0"/>
              </a:spcAft>
              <a:buClr>
                <a:srgbClr val="434343"/>
              </a:buClr>
              <a:buSzPts val="1200"/>
              <a:buFont typeface="Arial"/>
              <a:buChar char="•"/>
            </a:pPr>
            <a:r>
              <a:rPr lang="en" sz="1100" b="0" i="0" u="none" strike="noStrike" cap="none" dirty="0">
                <a:solidFill>
                  <a:srgbClr val="434343"/>
                </a:solidFill>
                <a:latin typeface="Calibri" panose="020F0502020204030204" pitchFamily="34" charset="0"/>
                <a:ea typeface="Calibri"/>
                <a:cs typeface="Calibri" panose="020F0502020204030204" pitchFamily="34" charset="0"/>
                <a:sym typeface="Calibri"/>
              </a:rPr>
              <a:t>No annual membership fee</a:t>
            </a:r>
            <a:endParaRPr sz="1100" dirty="0">
              <a:solidFill>
                <a:srgbClr val="434343"/>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orbel"/>
              <a:buNone/>
            </a:pPr>
            <a:endParaRPr sz="1200" b="0" i="0" u="none" strike="noStrike" cap="none" dirty="0">
              <a:solidFill>
                <a:srgbClr val="FFFFFF"/>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64151A2D-941F-4558-B3F5-59ECE7BB8B74}"/>
              </a:ext>
            </a:extLst>
          </p:cNvPr>
          <p:cNvSpPr/>
          <p:nvPr/>
        </p:nvSpPr>
        <p:spPr>
          <a:xfrm>
            <a:off x="23211" y="1218619"/>
            <a:ext cx="8942294" cy="2229850"/>
          </a:xfrm>
          <a:prstGeom prst="rect">
            <a:avLst/>
          </a:prstGeom>
          <a:solidFill>
            <a:srgbClr val="FFF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Google Shape;705;p76"/>
          <p:cNvSpPr txBox="1">
            <a:spLocks noGrp="1"/>
          </p:cNvSpPr>
          <p:nvPr>
            <p:ph type="sldNum" idx="12"/>
          </p:nvPr>
        </p:nvSpPr>
        <p:spPr>
          <a:xfrm>
            <a:off x="6705600" y="4906253"/>
            <a:ext cx="2133600" cy="228600"/>
          </a:xfrm>
          <a:prstGeom prst="rect">
            <a:avLst/>
          </a:prstGeom>
          <a:ln>
            <a:noFill/>
          </a:ln>
        </p:spPr>
        <p:txBody>
          <a:bodyPr spcFirstLastPara="1" wrap="square" lIns="68575" tIns="34275" rIns="68575" bIns="34275"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8AE5B2F7-C52D-4284-95B5-ED293FEA65DD}"/>
              </a:ext>
            </a:extLst>
          </p:cNvPr>
          <p:cNvSpPr/>
          <p:nvPr/>
        </p:nvSpPr>
        <p:spPr>
          <a:xfrm rot="-5400000">
            <a:off x="-1637252" y="2499100"/>
            <a:ext cx="3954000" cy="274200"/>
          </a:xfrm>
          <a:prstGeom prst="rect">
            <a:avLst/>
          </a:prstGeom>
          <a:solidFill>
            <a:srgbClr val="000000"/>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Calibri"/>
                <a:ea typeface="Calibri"/>
                <a:cs typeface="Calibri"/>
                <a:sym typeface="Calibri"/>
              </a:rPr>
              <a:t>Horizontals (Attributes) </a:t>
            </a:r>
            <a:r>
              <a:rPr lang="en" sz="1200">
                <a:solidFill>
                  <a:srgbClr val="FFFFFF"/>
                </a:solidFill>
                <a:latin typeface="Calibri"/>
                <a:ea typeface="Calibri"/>
                <a:cs typeface="Calibri"/>
                <a:sym typeface="Calibri"/>
              </a:rPr>
              <a:t>Standing Committee</a:t>
            </a:r>
            <a:endParaRPr sz="1400" b="0" i="0" u="none" strike="noStrike" cap="none">
              <a:solidFill>
                <a:srgbClr val="FFFFFF"/>
              </a:solidFill>
              <a:latin typeface="Arial"/>
              <a:ea typeface="Arial"/>
              <a:cs typeface="Arial"/>
              <a:sym typeface="Arial"/>
            </a:endParaRPr>
          </a:p>
        </p:txBody>
      </p:sp>
      <p:sp>
        <p:nvSpPr>
          <p:cNvPr id="5" name="Google Shape;55;p13">
            <a:extLst>
              <a:ext uri="{FF2B5EF4-FFF2-40B4-BE49-F238E27FC236}">
                <a16:creationId xmlns:a16="http://schemas.microsoft.com/office/drawing/2014/main" id="{6A77F27E-B22B-4037-831D-E5092C5770FD}"/>
              </a:ext>
            </a:extLst>
          </p:cNvPr>
          <p:cNvSpPr/>
          <p:nvPr/>
        </p:nvSpPr>
        <p:spPr>
          <a:xfrm>
            <a:off x="654047" y="660475"/>
            <a:ext cx="1079100" cy="404400"/>
          </a:xfrm>
          <a:prstGeom prst="rect">
            <a:avLst/>
          </a:prstGeom>
          <a:solidFill>
            <a:srgbClr val="4A86E8"/>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900" b="0" i="0" strike="noStrike" cap="none">
                <a:solidFill>
                  <a:srgbClr val="FFFFFF"/>
                </a:solidFill>
                <a:latin typeface="Calibri"/>
                <a:ea typeface="Calibri"/>
                <a:cs typeface="Calibri"/>
                <a:sym typeface="Calibri"/>
              </a:rPr>
              <a:t>Security </a:t>
            </a:r>
            <a:r>
              <a:rPr lang="en" sz="900">
                <a:solidFill>
                  <a:srgbClr val="FFFFFF"/>
                </a:solidFill>
                <a:latin typeface="Calibri"/>
                <a:ea typeface="Calibri"/>
                <a:cs typeface="Calibri"/>
                <a:sym typeface="Calibri"/>
              </a:rPr>
              <a:t>Subcommittee</a:t>
            </a:r>
            <a:endParaRPr sz="900" b="0" i="0" strike="noStrike" cap="none">
              <a:solidFill>
                <a:srgbClr val="FFFFFF"/>
              </a:solidFill>
              <a:latin typeface="Calibri"/>
              <a:ea typeface="Calibri"/>
              <a:cs typeface="Calibri"/>
              <a:sym typeface="Calibri"/>
            </a:endParaRPr>
          </a:p>
        </p:txBody>
      </p:sp>
      <p:sp>
        <p:nvSpPr>
          <p:cNvPr id="6" name="Google Shape;56;p13">
            <a:extLst>
              <a:ext uri="{FF2B5EF4-FFF2-40B4-BE49-F238E27FC236}">
                <a16:creationId xmlns:a16="http://schemas.microsoft.com/office/drawing/2014/main" id="{C85EDDE4-C4EA-4F2F-A0BF-179C776EEC78}"/>
              </a:ext>
            </a:extLst>
          </p:cNvPr>
          <p:cNvSpPr/>
          <p:nvPr/>
        </p:nvSpPr>
        <p:spPr>
          <a:xfrm>
            <a:off x="654048" y="2013477"/>
            <a:ext cx="1079100" cy="2739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900" b="0" i="0" strike="noStrike" cap="none">
                <a:latin typeface="Calibri"/>
                <a:ea typeface="Calibri"/>
                <a:cs typeface="Calibri"/>
                <a:sym typeface="Calibri"/>
              </a:rPr>
              <a:t>Testing </a:t>
            </a:r>
            <a:r>
              <a:rPr lang="en" sz="900">
                <a:latin typeface="Calibri"/>
                <a:ea typeface="Calibri"/>
                <a:cs typeface="Calibri"/>
                <a:sym typeface="Calibri"/>
              </a:rPr>
              <a:t>Subcommittee</a:t>
            </a:r>
            <a:endParaRPr sz="900" b="0" i="0" strike="noStrike" cap="none">
              <a:latin typeface="Calibri"/>
              <a:ea typeface="Calibri"/>
              <a:cs typeface="Calibri"/>
              <a:sym typeface="Calibri"/>
            </a:endParaRPr>
          </a:p>
        </p:txBody>
      </p:sp>
      <p:sp>
        <p:nvSpPr>
          <p:cNvPr id="7" name="Google Shape;57;p13">
            <a:extLst>
              <a:ext uri="{FF2B5EF4-FFF2-40B4-BE49-F238E27FC236}">
                <a16:creationId xmlns:a16="http://schemas.microsoft.com/office/drawing/2014/main" id="{75E4D688-3543-4323-910F-BED8DB6F015C}"/>
              </a:ext>
            </a:extLst>
          </p:cNvPr>
          <p:cNvSpPr/>
          <p:nvPr/>
        </p:nvSpPr>
        <p:spPr>
          <a:xfrm>
            <a:off x="1918447" y="659049"/>
            <a:ext cx="1076700" cy="1428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Crypto TG</a:t>
            </a:r>
            <a:endParaRPr sz="1300" b="0" i="0" u="none" strike="noStrike" cap="none">
              <a:solidFill>
                <a:srgbClr val="000000"/>
              </a:solidFill>
              <a:latin typeface="Arial"/>
              <a:ea typeface="Arial"/>
              <a:cs typeface="Arial"/>
              <a:sym typeface="Arial"/>
            </a:endParaRPr>
          </a:p>
        </p:txBody>
      </p:sp>
      <p:sp>
        <p:nvSpPr>
          <p:cNvPr id="8" name="Google Shape;58;p13">
            <a:extLst>
              <a:ext uri="{FF2B5EF4-FFF2-40B4-BE49-F238E27FC236}">
                <a16:creationId xmlns:a16="http://schemas.microsoft.com/office/drawing/2014/main" id="{814995E2-6AC6-4B0B-8A36-2E043DF5A53E}"/>
              </a:ext>
            </a:extLst>
          </p:cNvPr>
          <p:cNvSpPr/>
          <p:nvPr/>
        </p:nvSpPr>
        <p:spPr>
          <a:xfrm>
            <a:off x="1918447" y="820876"/>
            <a:ext cx="1076700" cy="142800"/>
          </a:xfrm>
          <a:prstGeom prst="rect">
            <a:avLst/>
          </a:prstGeom>
          <a:solidFill>
            <a:srgbClr val="FFFF0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latin typeface="Calibri"/>
                <a:ea typeface="Calibri"/>
                <a:cs typeface="Calibri"/>
                <a:sym typeface="Calibri"/>
              </a:rPr>
              <a:t>Security Response </a:t>
            </a:r>
            <a:r>
              <a:rPr lang="en" sz="800">
                <a:latin typeface="Calibri"/>
                <a:ea typeface="Calibri"/>
                <a:cs typeface="Calibri"/>
                <a:sym typeface="Calibri"/>
              </a:rPr>
              <a:t>TG</a:t>
            </a:r>
            <a:endParaRPr sz="1300" b="0" i="0" u="none" strike="noStrike" cap="none">
              <a:latin typeface="Arial"/>
              <a:ea typeface="Arial"/>
              <a:cs typeface="Arial"/>
              <a:sym typeface="Arial"/>
            </a:endParaRPr>
          </a:p>
        </p:txBody>
      </p:sp>
      <p:sp>
        <p:nvSpPr>
          <p:cNvPr id="9" name="Google Shape;59;p13">
            <a:extLst>
              <a:ext uri="{FF2B5EF4-FFF2-40B4-BE49-F238E27FC236}">
                <a16:creationId xmlns:a16="http://schemas.microsoft.com/office/drawing/2014/main" id="{34E25196-78F8-4AC9-96DA-A6376AE73FEC}"/>
              </a:ext>
            </a:extLst>
          </p:cNvPr>
          <p:cNvSpPr/>
          <p:nvPr/>
        </p:nvSpPr>
        <p:spPr>
          <a:xfrm>
            <a:off x="654047" y="3848986"/>
            <a:ext cx="1079100" cy="3000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900" b="0" i="0" strike="noStrike" cap="none">
                <a:latin typeface="Calibri"/>
                <a:ea typeface="Calibri"/>
                <a:cs typeface="Calibri"/>
                <a:sym typeface="Calibri"/>
              </a:rPr>
              <a:t>Performance </a:t>
            </a:r>
            <a:r>
              <a:rPr lang="en" sz="900">
                <a:latin typeface="Calibri"/>
                <a:ea typeface="Calibri"/>
                <a:cs typeface="Calibri"/>
                <a:sym typeface="Calibri"/>
              </a:rPr>
              <a:t>Subcommittee</a:t>
            </a:r>
            <a:endParaRPr sz="900" b="0" i="0" strike="noStrike" cap="none">
              <a:latin typeface="Calibri"/>
              <a:ea typeface="Calibri"/>
              <a:cs typeface="Calibri"/>
              <a:sym typeface="Calibri"/>
            </a:endParaRPr>
          </a:p>
        </p:txBody>
      </p:sp>
      <p:sp>
        <p:nvSpPr>
          <p:cNvPr id="10" name="Google Shape;60;p13">
            <a:extLst>
              <a:ext uri="{FF2B5EF4-FFF2-40B4-BE49-F238E27FC236}">
                <a16:creationId xmlns:a16="http://schemas.microsoft.com/office/drawing/2014/main" id="{23A1DC20-6BDC-4F96-ABDA-9B596F0C4A9D}"/>
              </a:ext>
            </a:extLst>
          </p:cNvPr>
          <p:cNvSpPr/>
          <p:nvPr/>
        </p:nvSpPr>
        <p:spPr>
          <a:xfrm>
            <a:off x="1918447" y="3875188"/>
            <a:ext cx="1078800" cy="1428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Functional Safety SIG</a:t>
            </a:r>
            <a:endParaRPr sz="1300" b="0" i="0" u="none" strike="noStrike" cap="none">
              <a:solidFill>
                <a:srgbClr val="000000"/>
              </a:solidFill>
              <a:latin typeface="Arial"/>
              <a:ea typeface="Arial"/>
              <a:cs typeface="Arial"/>
              <a:sym typeface="Arial"/>
            </a:endParaRPr>
          </a:p>
        </p:txBody>
      </p:sp>
      <p:cxnSp>
        <p:nvCxnSpPr>
          <p:cNvPr id="11" name="Google Shape;61;p13">
            <a:extLst>
              <a:ext uri="{FF2B5EF4-FFF2-40B4-BE49-F238E27FC236}">
                <a16:creationId xmlns:a16="http://schemas.microsoft.com/office/drawing/2014/main" id="{A1E295C1-1226-4D54-B1A4-F27E45015DE4}"/>
              </a:ext>
            </a:extLst>
          </p:cNvPr>
          <p:cNvCxnSpPr>
            <a:stCxn id="9" idx="3"/>
            <a:endCxn id="10" idx="1"/>
          </p:cNvCxnSpPr>
          <p:nvPr/>
        </p:nvCxnSpPr>
        <p:spPr>
          <a:xfrm rot="10800000" flipH="1">
            <a:off x="1733147" y="3946486"/>
            <a:ext cx="185400" cy="52500"/>
          </a:xfrm>
          <a:prstGeom prst="bentConnector3">
            <a:avLst>
              <a:gd name="adj1" fmla="val 49973"/>
            </a:avLst>
          </a:prstGeom>
          <a:noFill/>
          <a:ln w="9525" cap="flat" cmpd="sng">
            <a:solidFill>
              <a:schemeClr val="dk2"/>
            </a:solidFill>
            <a:prstDash val="solid"/>
            <a:round/>
            <a:headEnd type="none" w="med" len="med"/>
            <a:tailEnd type="none" w="med" len="med"/>
          </a:ln>
        </p:spPr>
      </p:cxnSp>
      <p:cxnSp>
        <p:nvCxnSpPr>
          <p:cNvPr id="12" name="Google Shape;62;p13">
            <a:extLst>
              <a:ext uri="{FF2B5EF4-FFF2-40B4-BE49-F238E27FC236}">
                <a16:creationId xmlns:a16="http://schemas.microsoft.com/office/drawing/2014/main" id="{09FE087A-BFE6-4FD6-8BD6-5C92696B7B49}"/>
              </a:ext>
            </a:extLst>
          </p:cNvPr>
          <p:cNvCxnSpPr>
            <a:stCxn id="5" idx="3"/>
            <a:endCxn id="7" idx="1"/>
          </p:cNvCxnSpPr>
          <p:nvPr/>
        </p:nvCxnSpPr>
        <p:spPr>
          <a:xfrm rot="10800000" flipH="1">
            <a:off x="1733147" y="730375"/>
            <a:ext cx="185400" cy="132300"/>
          </a:xfrm>
          <a:prstGeom prst="bentConnector3">
            <a:avLst>
              <a:gd name="adj1" fmla="val 49973"/>
            </a:avLst>
          </a:prstGeom>
          <a:noFill/>
          <a:ln w="9525" cap="flat" cmpd="sng">
            <a:solidFill>
              <a:schemeClr val="dk2"/>
            </a:solidFill>
            <a:prstDash val="solid"/>
            <a:round/>
            <a:headEnd type="none" w="med" len="med"/>
            <a:tailEnd type="none" w="med" len="med"/>
          </a:ln>
        </p:spPr>
      </p:cxnSp>
      <p:cxnSp>
        <p:nvCxnSpPr>
          <p:cNvPr id="13" name="Google Shape;63;p13">
            <a:extLst>
              <a:ext uri="{FF2B5EF4-FFF2-40B4-BE49-F238E27FC236}">
                <a16:creationId xmlns:a16="http://schemas.microsoft.com/office/drawing/2014/main" id="{C7F18FC4-AE52-4759-BF4C-8F0DD67FBFF8}"/>
              </a:ext>
            </a:extLst>
          </p:cNvPr>
          <p:cNvCxnSpPr>
            <a:stCxn id="8" idx="1"/>
            <a:endCxn id="5" idx="3"/>
          </p:cNvCxnSpPr>
          <p:nvPr/>
        </p:nvCxnSpPr>
        <p:spPr>
          <a:xfrm rot="10800000">
            <a:off x="1733047" y="862576"/>
            <a:ext cx="185400" cy="29700"/>
          </a:xfrm>
          <a:prstGeom prst="bentConnector3">
            <a:avLst>
              <a:gd name="adj1" fmla="val 49973"/>
            </a:avLst>
          </a:prstGeom>
          <a:noFill/>
          <a:ln w="9525" cap="flat" cmpd="sng">
            <a:solidFill>
              <a:schemeClr val="dk2"/>
            </a:solidFill>
            <a:prstDash val="solid"/>
            <a:round/>
            <a:headEnd type="none" w="med" len="med"/>
            <a:tailEnd type="none" w="med" len="med"/>
          </a:ln>
        </p:spPr>
      </p:cxnSp>
      <p:sp>
        <p:nvSpPr>
          <p:cNvPr id="14" name="Google Shape;64;p13">
            <a:extLst>
              <a:ext uri="{FF2B5EF4-FFF2-40B4-BE49-F238E27FC236}">
                <a16:creationId xmlns:a16="http://schemas.microsoft.com/office/drawing/2014/main" id="{32B4A7B2-D778-47D8-B9A2-8447719DFA68}"/>
              </a:ext>
            </a:extLst>
          </p:cNvPr>
          <p:cNvSpPr/>
          <p:nvPr/>
        </p:nvSpPr>
        <p:spPr>
          <a:xfrm>
            <a:off x="654048" y="2434646"/>
            <a:ext cx="1079100" cy="636900"/>
          </a:xfrm>
          <a:prstGeom prst="rect">
            <a:avLst/>
          </a:prstGeom>
          <a:solidFill>
            <a:srgbClr val="4A86E8"/>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900">
                <a:solidFill>
                  <a:srgbClr val="FFFFFF"/>
                </a:solidFill>
                <a:latin typeface="Calibri"/>
                <a:ea typeface="Calibri"/>
                <a:cs typeface="Calibri"/>
                <a:sym typeface="Calibri"/>
              </a:rPr>
              <a:t>ISA Infrastructure Subcommittee</a:t>
            </a:r>
            <a:endParaRPr sz="900" b="0" i="0" strike="noStrike" cap="none">
              <a:solidFill>
                <a:srgbClr val="FFFFFF"/>
              </a:solidFill>
              <a:latin typeface="Arial"/>
              <a:ea typeface="Arial"/>
              <a:cs typeface="Arial"/>
              <a:sym typeface="Arial"/>
            </a:endParaRPr>
          </a:p>
        </p:txBody>
      </p:sp>
      <p:sp>
        <p:nvSpPr>
          <p:cNvPr id="15" name="Google Shape;65;p13">
            <a:extLst>
              <a:ext uri="{FF2B5EF4-FFF2-40B4-BE49-F238E27FC236}">
                <a16:creationId xmlns:a16="http://schemas.microsoft.com/office/drawing/2014/main" id="{5F0A6D4B-FA23-4B48-AC57-DE8C9C0FC895}"/>
              </a:ext>
            </a:extLst>
          </p:cNvPr>
          <p:cNvSpPr/>
          <p:nvPr/>
        </p:nvSpPr>
        <p:spPr>
          <a:xfrm>
            <a:off x="1918136" y="2925638"/>
            <a:ext cx="1066800" cy="142800"/>
          </a:xfrm>
          <a:prstGeom prst="rect">
            <a:avLst/>
          </a:prstGeom>
          <a:solidFill>
            <a:srgbClr val="00B05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Formal </a:t>
            </a:r>
            <a:r>
              <a:rPr lang="en" sz="800">
                <a:solidFill>
                  <a:srgbClr val="FFFFFF"/>
                </a:solidFill>
                <a:latin typeface="Calibri"/>
                <a:ea typeface="Calibri"/>
                <a:cs typeface="Calibri"/>
                <a:sym typeface="Calibri"/>
              </a:rPr>
              <a:t>Model</a:t>
            </a:r>
            <a:r>
              <a:rPr lang="en" sz="800" b="0" i="0" u="none" strike="noStrike" cap="none">
                <a:solidFill>
                  <a:srgbClr val="FFFFFF"/>
                </a:solidFill>
                <a:latin typeface="Calibri"/>
                <a:ea typeface="Calibri"/>
                <a:cs typeface="Calibri"/>
                <a:sym typeface="Calibri"/>
              </a:rPr>
              <a:t> TG</a:t>
            </a:r>
            <a:endParaRPr sz="800" b="0" i="0" u="none" strike="noStrike" cap="none">
              <a:solidFill>
                <a:srgbClr val="000000"/>
              </a:solidFill>
              <a:latin typeface="Arial"/>
              <a:ea typeface="Arial"/>
              <a:cs typeface="Arial"/>
              <a:sym typeface="Arial"/>
            </a:endParaRPr>
          </a:p>
        </p:txBody>
      </p:sp>
      <p:sp>
        <p:nvSpPr>
          <p:cNvPr id="16" name="Google Shape;66;p13">
            <a:extLst>
              <a:ext uri="{FF2B5EF4-FFF2-40B4-BE49-F238E27FC236}">
                <a16:creationId xmlns:a16="http://schemas.microsoft.com/office/drawing/2014/main" id="{9E552F2D-4E99-4962-B260-4E0D37EE48C5}"/>
              </a:ext>
            </a:extLst>
          </p:cNvPr>
          <p:cNvSpPr/>
          <p:nvPr/>
        </p:nvSpPr>
        <p:spPr>
          <a:xfrm>
            <a:off x="1918447" y="2441563"/>
            <a:ext cx="1065900" cy="1428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Architecture tests TG</a:t>
            </a:r>
            <a:endParaRPr sz="800" b="0" i="0" u="none" strike="noStrike" cap="none">
              <a:solidFill>
                <a:srgbClr val="000000"/>
              </a:solidFill>
              <a:latin typeface="Arial"/>
              <a:ea typeface="Arial"/>
              <a:cs typeface="Arial"/>
              <a:sym typeface="Arial"/>
            </a:endParaRPr>
          </a:p>
        </p:txBody>
      </p:sp>
      <p:sp>
        <p:nvSpPr>
          <p:cNvPr id="17" name="Google Shape;67;p13">
            <a:extLst>
              <a:ext uri="{FF2B5EF4-FFF2-40B4-BE49-F238E27FC236}">
                <a16:creationId xmlns:a16="http://schemas.microsoft.com/office/drawing/2014/main" id="{C2442487-5C64-42EF-B79A-7BF97B8AE33A}"/>
              </a:ext>
            </a:extLst>
          </p:cNvPr>
          <p:cNvSpPr/>
          <p:nvPr/>
        </p:nvSpPr>
        <p:spPr>
          <a:xfrm>
            <a:off x="1918584" y="2763209"/>
            <a:ext cx="1065900" cy="142800"/>
          </a:xfrm>
          <a:prstGeom prst="rect">
            <a:avLst/>
          </a:prstGeom>
          <a:solidFill>
            <a:srgbClr val="FFFF0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a:latin typeface="Calibri"/>
                <a:ea typeface="Calibri"/>
                <a:cs typeface="Calibri"/>
                <a:sym typeface="Calibri"/>
              </a:rPr>
              <a:t>Documentation</a:t>
            </a:r>
            <a:endParaRPr sz="800">
              <a:latin typeface="Calibri"/>
              <a:ea typeface="Calibri"/>
              <a:cs typeface="Calibri"/>
              <a:sym typeface="Calibri"/>
            </a:endParaRPr>
          </a:p>
        </p:txBody>
      </p:sp>
      <p:sp>
        <p:nvSpPr>
          <p:cNvPr id="18" name="Google Shape;68;p13">
            <a:extLst>
              <a:ext uri="{FF2B5EF4-FFF2-40B4-BE49-F238E27FC236}">
                <a16:creationId xmlns:a16="http://schemas.microsoft.com/office/drawing/2014/main" id="{B2E59716-F2F6-4536-937A-CBA790F4BDAD}"/>
              </a:ext>
            </a:extLst>
          </p:cNvPr>
          <p:cNvSpPr/>
          <p:nvPr/>
        </p:nvSpPr>
        <p:spPr>
          <a:xfrm>
            <a:off x="1919246" y="3226629"/>
            <a:ext cx="1065900" cy="1647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Debug revision TG</a:t>
            </a:r>
            <a:endParaRPr sz="800" b="0" i="0" u="none" strike="noStrike" cap="none">
              <a:solidFill>
                <a:srgbClr val="000000"/>
              </a:solidFill>
              <a:latin typeface="Arial"/>
              <a:ea typeface="Arial"/>
              <a:cs typeface="Arial"/>
              <a:sym typeface="Arial"/>
            </a:endParaRPr>
          </a:p>
        </p:txBody>
      </p:sp>
      <p:sp>
        <p:nvSpPr>
          <p:cNvPr id="19" name="Google Shape;69;p13">
            <a:extLst>
              <a:ext uri="{FF2B5EF4-FFF2-40B4-BE49-F238E27FC236}">
                <a16:creationId xmlns:a16="http://schemas.microsoft.com/office/drawing/2014/main" id="{24A04B22-15CD-4B44-B212-20631DD4AA68}"/>
              </a:ext>
            </a:extLst>
          </p:cNvPr>
          <p:cNvSpPr/>
          <p:nvPr/>
        </p:nvSpPr>
        <p:spPr>
          <a:xfrm>
            <a:off x="1919246" y="3411463"/>
            <a:ext cx="1065900" cy="1257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Trace TG</a:t>
            </a:r>
            <a:endParaRPr sz="800" b="0" i="0" u="none" strike="noStrike" cap="none">
              <a:solidFill>
                <a:srgbClr val="000000"/>
              </a:solidFill>
              <a:latin typeface="Arial"/>
              <a:ea typeface="Arial"/>
              <a:cs typeface="Arial"/>
              <a:sym typeface="Arial"/>
            </a:endParaRPr>
          </a:p>
        </p:txBody>
      </p:sp>
      <p:sp>
        <p:nvSpPr>
          <p:cNvPr id="20" name="Google Shape;70;p13">
            <a:extLst>
              <a:ext uri="{FF2B5EF4-FFF2-40B4-BE49-F238E27FC236}">
                <a16:creationId xmlns:a16="http://schemas.microsoft.com/office/drawing/2014/main" id="{C42F1AC0-F251-4E83-93BD-96A8EF87A315}"/>
              </a:ext>
            </a:extLst>
          </p:cNvPr>
          <p:cNvSpPr/>
          <p:nvPr/>
        </p:nvSpPr>
        <p:spPr>
          <a:xfrm>
            <a:off x="1919246" y="3552029"/>
            <a:ext cx="1065900" cy="1428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Nexus</a:t>
            </a:r>
            <a:r>
              <a:rPr lang="en" sz="800">
                <a:solidFill>
                  <a:srgbClr val="FFFFFF"/>
                </a:solidFill>
                <a:latin typeface="Calibri"/>
                <a:ea typeface="Calibri"/>
                <a:cs typeface="Calibri"/>
                <a:sym typeface="Calibri"/>
              </a:rPr>
              <a:t> </a:t>
            </a:r>
            <a:r>
              <a:rPr lang="en" sz="800" b="0" i="0" u="none" strike="noStrike" cap="none">
                <a:solidFill>
                  <a:srgbClr val="FFFFFF"/>
                </a:solidFill>
                <a:latin typeface="Calibri"/>
                <a:ea typeface="Calibri"/>
                <a:cs typeface="Calibri"/>
                <a:sym typeface="Calibri"/>
              </a:rPr>
              <a:t>TG</a:t>
            </a:r>
            <a:endParaRPr sz="800" b="0" i="0" u="none" strike="noStrike" cap="none">
              <a:solidFill>
                <a:srgbClr val="000000"/>
              </a:solidFill>
              <a:latin typeface="Arial"/>
              <a:ea typeface="Arial"/>
              <a:cs typeface="Arial"/>
              <a:sym typeface="Arial"/>
            </a:endParaRPr>
          </a:p>
        </p:txBody>
      </p:sp>
      <p:sp>
        <p:nvSpPr>
          <p:cNvPr id="21" name="Google Shape;71;p13">
            <a:extLst>
              <a:ext uri="{FF2B5EF4-FFF2-40B4-BE49-F238E27FC236}">
                <a16:creationId xmlns:a16="http://schemas.microsoft.com/office/drawing/2014/main" id="{A8DCC5A0-AAB3-4943-BD09-809FA8192B7A}"/>
              </a:ext>
            </a:extLst>
          </p:cNvPr>
          <p:cNvSpPr/>
          <p:nvPr/>
        </p:nvSpPr>
        <p:spPr>
          <a:xfrm>
            <a:off x="1918584" y="2602583"/>
            <a:ext cx="1065900" cy="1428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a:solidFill>
                  <a:srgbClr val="FFFFFF"/>
                </a:solidFill>
                <a:latin typeface="Calibri"/>
                <a:ea typeface="Calibri"/>
                <a:cs typeface="Calibri"/>
                <a:sym typeface="Calibri"/>
              </a:rPr>
              <a:t>Simulators </a:t>
            </a:r>
            <a:r>
              <a:rPr lang="en" sz="800" b="0" i="0" u="none" strike="noStrike" cap="none">
                <a:solidFill>
                  <a:srgbClr val="FFFFFF"/>
                </a:solidFill>
                <a:latin typeface="Calibri"/>
                <a:ea typeface="Calibri"/>
                <a:cs typeface="Calibri"/>
                <a:sym typeface="Calibri"/>
              </a:rPr>
              <a:t>TG</a:t>
            </a:r>
            <a:endParaRPr sz="800" b="0" i="0" u="none" strike="noStrike" cap="none">
              <a:solidFill>
                <a:srgbClr val="000000"/>
              </a:solidFill>
              <a:latin typeface="Arial"/>
              <a:ea typeface="Arial"/>
              <a:cs typeface="Arial"/>
              <a:sym typeface="Arial"/>
            </a:endParaRPr>
          </a:p>
        </p:txBody>
      </p:sp>
      <p:cxnSp>
        <p:nvCxnSpPr>
          <p:cNvPr id="22" name="Google Shape;72;p13">
            <a:extLst>
              <a:ext uri="{FF2B5EF4-FFF2-40B4-BE49-F238E27FC236}">
                <a16:creationId xmlns:a16="http://schemas.microsoft.com/office/drawing/2014/main" id="{251D8DAA-DEF6-4A9F-9B7F-FD8B31FAE891}"/>
              </a:ext>
            </a:extLst>
          </p:cNvPr>
          <p:cNvCxnSpPr>
            <a:stCxn id="16" idx="1"/>
            <a:endCxn id="14" idx="3"/>
          </p:cNvCxnSpPr>
          <p:nvPr/>
        </p:nvCxnSpPr>
        <p:spPr>
          <a:xfrm flipH="1">
            <a:off x="1733047" y="2512963"/>
            <a:ext cx="185400" cy="240000"/>
          </a:xfrm>
          <a:prstGeom prst="bentConnector3">
            <a:avLst>
              <a:gd name="adj1" fmla="val 49973"/>
            </a:avLst>
          </a:prstGeom>
          <a:noFill/>
          <a:ln w="9525" cap="flat" cmpd="sng">
            <a:solidFill>
              <a:schemeClr val="dk2"/>
            </a:solidFill>
            <a:prstDash val="solid"/>
            <a:round/>
            <a:headEnd type="none" w="med" len="med"/>
            <a:tailEnd type="none" w="med" len="med"/>
          </a:ln>
        </p:spPr>
      </p:cxnSp>
      <p:cxnSp>
        <p:nvCxnSpPr>
          <p:cNvPr id="23" name="Google Shape;73;p13">
            <a:extLst>
              <a:ext uri="{FF2B5EF4-FFF2-40B4-BE49-F238E27FC236}">
                <a16:creationId xmlns:a16="http://schemas.microsoft.com/office/drawing/2014/main" id="{43B98FD6-EA9B-443F-AB33-DD5BD2737CEB}"/>
              </a:ext>
            </a:extLst>
          </p:cNvPr>
          <p:cNvCxnSpPr>
            <a:stCxn id="18" idx="1"/>
            <a:endCxn id="79" idx="3"/>
          </p:cNvCxnSpPr>
          <p:nvPr/>
        </p:nvCxnSpPr>
        <p:spPr>
          <a:xfrm flipH="1">
            <a:off x="1737146" y="3308979"/>
            <a:ext cx="182100" cy="1530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24" name="Google Shape;75;p13">
            <a:extLst>
              <a:ext uri="{FF2B5EF4-FFF2-40B4-BE49-F238E27FC236}">
                <a16:creationId xmlns:a16="http://schemas.microsoft.com/office/drawing/2014/main" id="{4AFCC6DD-DAA6-4AD1-9585-9832F94FF95A}"/>
              </a:ext>
            </a:extLst>
          </p:cNvPr>
          <p:cNvCxnSpPr>
            <a:stCxn id="21" idx="1"/>
            <a:endCxn id="14" idx="3"/>
          </p:cNvCxnSpPr>
          <p:nvPr/>
        </p:nvCxnSpPr>
        <p:spPr>
          <a:xfrm flipH="1">
            <a:off x="1733184" y="2673983"/>
            <a:ext cx="185400" cy="79200"/>
          </a:xfrm>
          <a:prstGeom prst="bentConnector3">
            <a:avLst>
              <a:gd name="adj1" fmla="val 50010"/>
            </a:avLst>
          </a:prstGeom>
          <a:noFill/>
          <a:ln w="9525" cap="flat" cmpd="sng">
            <a:solidFill>
              <a:schemeClr val="dk2"/>
            </a:solidFill>
            <a:prstDash val="solid"/>
            <a:round/>
            <a:headEnd type="none" w="med" len="med"/>
            <a:tailEnd type="none" w="med" len="med"/>
          </a:ln>
        </p:spPr>
      </p:cxnSp>
      <p:cxnSp>
        <p:nvCxnSpPr>
          <p:cNvPr id="25" name="Google Shape;76;p13">
            <a:extLst>
              <a:ext uri="{FF2B5EF4-FFF2-40B4-BE49-F238E27FC236}">
                <a16:creationId xmlns:a16="http://schemas.microsoft.com/office/drawing/2014/main" id="{001E9129-B604-468D-AFE2-15962328895C}"/>
              </a:ext>
            </a:extLst>
          </p:cNvPr>
          <p:cNvCxnSpPr>
            <a:stCxn id="19" idx="1"/>
            <a:endCxn id="79" idx="3"/>
          </p:cNvCxnSpPr>
          <p:nvPr/>
        </p:nvCxnSpPr>
        <p:spPr>
          <a:xfrm rot="10800000">
            <a:off x="1737146" y="3462013"/>
            <a:ext cx="182100" cy="123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26" name="Google Shape;77;p13">
            <a:extLst>
              <a:ext uri="{FF2B5EF4-FFF2-40B4-BE49-F238E27FC236}">
                <a16:creationId xmlns:a16="http://schemas.microsoft.com/office/drawing/2014/main" id="{E839A6AD-6167-451F-850E-A113827FFDE4}"/>
              </a:ext>
            </a:extLst>
          </p:cNvPr>
          <p:cNvCxnSpPr>
            <a:stCxn id="20" idx="1"/>
            <a:endCxn id="79" idx="3"/>
          </p:cNvCxnSpPr>
          <p:nvPr/>
        </p:nvCxnSpPr>
        <p:spPr>
          <a:xfrm rot="10800000">
            <a:off x="1737146" y="3462029"/>
            <a:ext cx="182100" cy="1614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27" name="Google Shape;78;p13">
            <a:extLst>
              <a:ext uri="{FF2B5EF4-FFF2-40B4-BE49-F238E27FC236}">
                <a16:creationId xmlns:a16="http://schemas.microsoft.com/office/drawing/2014/main" id="{ED181E6A-63ED-4F75-9D9E-15A683838453}"/>
              </a:ext>
            </a:extLst>
          </p:cNvPr>
          <p:cNvCxnSpPr>
            <a:stCxn id="17" idx="1"/>
            <a:endCxn id="14" idx="3"/>
          </p:cNvCxnSpPr>
          <p:nvPr/>
        </p:nvCxnSpPr>
        <p:spPr>
          <a:xfrm rot="10800000">
            <a:off x="1733184" y="2753009"/>
            <a:ext cx="185400" cy="81600"/>
          </a:xfrm>
          <a:prstGeom prst="bentConnector3">
            <a:avLst>
              <a:gd name="adj1" fmla="val 50010"/>
            </a:avLst>
          </a:prstGeom>
          <a:noFill/>
          <a:ln w="9525" cap="flat" cmpd="sng">
            <a:solidFill>
              <a:schemeClr val="dk2"/>
            </a:solidFill>
            <a:prstDash val="solid"/>
            <a:round/>
            <a:headEnd type="none" w="med" len="med"/>
            <a:tailEnd type="none" w="med" len="med"/>
          </a:ln>
        </p:spPr>
      </p:cxnSp>
      <p:cxnSp>
        <p:nvCxnSpPr>
          <p:cNvPr id="28" name="Google Shape;79;p13">
            <a:extLst>
              <a:ext uri="{FF2B5EF4-FFF2-40B4-BE49-F238E27FC236}">
                <a16:creationId xmlns:a16="http://schemas.microsoft.com/office/drawing/2014/main" id="{ED13A7F8-87D9-4969-B238-FF9C86F2C7E1}"/>
              </a:ext>
            </a:extLst>
          </p:cNvPr>
          <p:cNvCxnSpPr>
            <a:stCxn id="14" idx="3"/>
            <a:endCxn id="15" idx="1"/>
          </p:cNvCxnSpPr>
          <p:nvPr/>
        </p:nvCxnSpPr>
        <p:spPr>
          <a:xfrm>
            <a:off x="1733148" y="2753096"/>
            <a:ext cx="185100" cy="243900"/>
          </a:xfrm>
          <a:prstGeom prst="bentConnector3">
            <a:avLst>
              <a:gd name="adj1" fmla="val 49970"/>
            </a:avLst>
          </a:prstGeom>
          <a:noFill/>
          <a:ln w="9525" cap="flat" cmpd="sng">
            <a:solidFill>
              <a:schemeClr val="dk2"/>
            </a:solidFill>
            <a:prstDash val="solid"/>
            <a:round/>
            <a:headEnd type="none" w="med" len="med"/>
            <a:tailEnd type="none" w="med" len="med"/>
          </a:ln>
        </p:spPr>
      </p:cxnSp>
      <p:sp>
        <p:nvSpPr>
          <p:cNvPr id="29" name="Google Shape;80;p13">
            <a:extLst>
              <a:ext uri="{FF2B5EF4-FFF2-40B4-BE49-F238E27FC236}">
                <a16:creationId xmlns:a16="http://schemas.microsoft.com/office/drawing/2014/main" id="{767A86D7-BF45-4FD0-8604-F068CB998365}"/>
              </a:ext>
            </a:extLst>
          </p:cNvPr>
          <p:cNvSpPr/>
          <p:nvPr/>
        </p:nvSpPr>
        <p:spPr>
          <a:xfrm>
            <a:off x="654047" y="4305862"/>
            <a:ext cx="1079100" cy="3018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900" b="0" i="0" strike="noStrike" cap="none">
                <a:latin typeface="Calibri"/>
                <a:ea typeface="Calibri"/>
                <a:cs typeface="Calibri"/>
                <a:sym typeface="Calibri"/>
              </a:rPr>
              <a:t>Embedded </a:t>
            </a:r>
            <a:r>
              <a:rPr lang="en" sz="900">
                <a:latin typeface="Calibri"/>
                <a:ea typeface="Calibri"/>
                <a:cs typeface="Calibri"/>
                <a:sym typeface="Calibri"/>
              </a:rPr>
              <a:t>Subcommittee</a:t>
            </a:r>
            <a:endParaRPr sz="900" b="0" i="0" strike="noStrike" cap="none">
              <a:latin typeface="Calibri"/>
              <a:ea typeface="Calibri"/>
              <a:cs typeface="Calibri"/>
              <a:sym typeface="Calibri"/>
            </a:endParaRPr>
          </a:p>
        </p:txBody>
      </p:sp>
      <p:sp>
        <p:nvSpPr>
          <p:cNvPr id="30" name="Google Shape;81;p13">
            <a:extLst>
              <a:ext uri="{FF2B5EF4-FFF2-40B4-BE49-F238E27FC236}">
                <a16:creationId xmlns:a16="http://schemas.microsoft.com/office/drawing/2014/main" id="{692FB04B-4A82-4965-9A29-A6B419F2C4EA}"/>
              </a:ext>
            </a:extLst>
          </p:cNvPr>
          <p:cNvSpPr/>
          <p:nvPr/>
        </p:nvSpPr>
        <p:spPr>
          <a:xfrm>
            <a:off x="1918148" y="4169963"/>
            <a:ext cx="1083000" cy="141600"/>
          </a:xfrm>
          <a:prstGeom prst="rect">
            <a:avLst/>
          </a:prstGeom>
          <a:solidFill>
            <a:srgbClr val="00B0F0"/>
          </a:solidFill>
          <a:ln w="9525" cap="flat" cmpd="sng">
            <a:solidFill>
              <a:srgbClr val="31538F"/>
            </a:solidFill>
            <a:prstDash val="solid"/>
            <a:round/>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700" b="0" i="0" u="none" strike="noStrike" cap="none">
                <a:solidFill>
                  <a:srgbClr val="FFFFFF"/>
                </a:solidFill>
                <a:latin typeface="Calibri"/>
                <a:ea typeface="Calibri"/>
                <a:cs typeface="Calibri"/>
                <a:sym typeface="Calibri"/>
              </a:rPr>
              <a:t>Code Size </a:t>
            </a:r>
            <a:r>
              <a:rPr lang="en" sz="700">
                <a:solidFill>
                  <a:srgbClr val="FFFFFF"/>
                </a:solidFill>
                <a:latin typeface="Calibri"/>
                <a:ea typeface="Calibri"/>
                <a:cs typeface="Calibri"/>
                <a:sym typeface="Calibri"/>
              </a:rPr>
              <a:t>Reduction</a:t>
            </a:r>
            <a:r>
              <a:rPr lang="en" sz="700" b="0" i="0" u="none" strike="noStrike" cap="none">
                <a:solidFill>
                  <a:srgbClr val="FFFFFF"/>
                </a:solidFill>
                <a:latin typeface="Calibri"/>
                <a:ea typeface="Calibri"/>
                <a:cs typeface="Calibri"/>
                <a:sym typeface="Calibri"/>
              </a:rPr>
              <a:t> </a:t>
            </a:r>
            <a:r>
              <a:rPr lang="en" sz="700">
                <a:solidFill>
                  <a:srgbClr val="FFFFFF"/>
                </a:solidFill>
                <a:latin typeface="Calibri"/>
                <a:ea typeface="Calibri"/>
                <a:cs typeface="Calibri"/>
                <a:sym typeface="Calibri"/>
              </a:rPr>
              <a:t>TS</a:t>
            </a:r>
            <a:endParaRPr sz="600">
              <a:solidFill>
                <a:srgbClr val="FFFFFF"/>
              </a:solidFill>
              <a:latin typeface="Calibri"/>
              <a:ea typeface="Calibri"/>
              <a:cs typeface="Calibri"/>
              <a:sym typeface="Calibri"/>
            </a:endParaRPr>
          </a:p>
        </p:txBody>
      </p:sp>
      <p:cxnSp>
        <p:nvCxnSpPr>
          <p:cNvPr id="31" name="Google Shape;82;p13">
            <a:extLst>
              <a:ext uri="{FF2B5EF4-FFF2-40B4-BE49-F238E27FC236}">
                <a16:creationId xmlns:a16="http://schemas.microsoft.com/office/drawing/2014/main" id="{C79493CF-9954-4466-888A-C1543E3423FB}"/>
              </a:ext>
            </a:extLst>
          </p:cNvPr>
          <p:cNvCxnSpPr>
            <a:stCxn id="29" idx="3"/>
            <a:endCxn id="30" idx="1"/>
          </p:cNvCxnSpPr>
          <p:nvPr/>
        </p:nvCxnSpPr>
        <p:spPr>
          <a:xfrm rot="10800000" flipH="1">
            <a:off x="1733147" y="4240762"/>
            <a:ext cx="185100" cy="216000"/>
          </a:xfrm>
          <a:prstGeom prst="bentConnector3">
            <a:avLst>
              <a:gd name="adj1" fmla="val 49973"/>
            </a:avLst>
          </a:prstGeom>
          <a:noFill/>
          <a:ln w="9525" cap="flat" cmpd="sng">
            <a:solidFill>
              <a:schemeClr val="dk2"/>
            </a:solidFill>
            <a:prstDash val="solid"/>
            <a:round/>
            <a:headEnd type="none" w="med" len="med"/>
            <a:tailEnd type="none" w="med" len="med"/>
          </a:ln>
        </p:spPr>
      </p:cxnSp>
      <p:grpSp>
        <p:nvGrpSpPr>
          <p:cNvPr id="32" name="Google Shape;83;p13">
            <a:extLst>
              <a:ext uri="{FF2B5EF4-FFF2-40B4-BE49-F238E27FC236}">
                <a16:creationId xmlns:a16="http://schemas.microsoft.com/office/drawing/2014/main" id="{69BE8FB5-9FEE-4469-87AA-C1FBE82A9EEF}"/>
              </a:ext>
            </a:extLst>
          </p:cNvPr>
          <p:cNvGrpSpPr/>
          <p:nvPr/>
        </p:nvGrpSpPr>
        <p:grpSpPr>
          <a:xfrm>
            <a:off x="7345760" y="659049"/>
            <a:ext cx="1590000" cy="1645075"/>
            <a:chOff x="7369200" y="641675"/>
            <a:chExt cx="1590000" cy="1645075"/>
          </a:xfrm>
        </p:grpSpPr>
        <p:sp>
          <p:nvSpPr>
            <p:cNvPr id="108" name="Google Shape;84;p13">
              <a:extLst>
                <a:ext uri="{FF2B5EF4-FFF2-40B4-BE49-F238E27FC236}">
                  <a16:creationId xmlns:a16="http://schemas.microsoft.com/office/drawing/2014/main" id="{B2D99E7A-211B-4946-A42E-743BC57BCE0D}"/>
                </a:ext>
              </a:extLst>
            </p:cNvPr>
            <p:cNvSpPr/>
            <p:nvPr/>
          </p:nvSpPr>
          <p:spPr>
            <a:xfrm rot="-5400000">
              <a:off x="6685650" y="1328400"/>
              <a:ext cx="1641900" cy="274800"/>
            </a:xfrm>
            <a:prstGeom prst="rect">
              <a:avLst/>
            </a:prstGeom>
            <a:solidFill>
              <a:srgbClr val="000000"/>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FFFFFF"/>
                  </a:solidFill>
                  <a:latin typeface="Calibri"/>
                  <a:ea typeface="Calibri"/>
                  <a:cs typeface="Calibri"/>
                  <a:sym typeface="Calibri"/>
                </a:rPr>
                <a:t>Unprivileged SC</a:t>
              </a:r>
              <a:endParaRPr sz="800">
                <a:solidFill>
                  <a:srgbClr val="FFFFFF"/>
                </a:solidFill>
                <a:latin typeface="Calibri"/>
                <a:ea typeface="Calibri"/>
                <a:cs typeface="Calibri"/>
                <a:sym typeface="Calibri"/>
              </a:endParaRPr>
            </a:p>
          </p:txBody>
        </p:sp>
        <p:sp>
          <p:nvSpPr>
            <p:cNvPr id="109" name="Google Shape;85;p13">
              <a:extLst>
                <a:ext uri="{FF2B5EF4-FFF2-40B4-BE49-F238E27FC236}">
                  <a16:creationId xmlns:a16="http://schemas.microsoft.com/office/drawing/2014/main" id="{F4892090-87B0-4D44-95BF-217E48E85244}"/>
                </a:ext>
              </a:extLst>
            </p:cNvPr>
            <p:cNvSpPr/>
            <p:nvPr/>
          </p:nvSpPr>
          <p:spPr>
            <a:xfrm>
              <a:off x="7876150" y="641675"/>
              <a:ext cx="1077900" cy="1323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B (bitmanip) TG</a:t>
              </a:r>
              <a:endParaRPr sz="800" b="0" i="0" u="none" strike="noStrike" cap="none">
                <a:solidFill>
                  <a:srgbClr val="FFFFFF"/>
                </a:solidFill>
                <a:latin typeface="Arial"/>
                <a:ea typeface="Arial"/>
                <a:cs typeface="Arial"/>
                <a:sym typeface="Arial"/>
              </a:endParaRPr>
            </a:p>
          </p:txBody>
        </p:sp>
        <p:sp>
          <p:nvSpPr>
            <p:cNvPr id="110" name="Google Shape;86;p13">
              <a:extLst>
                <a:ext uri="{FF2B5EF4-FFF2-40B4-BE49-F238E27FC236}">
                  <a16:creationId xmlns:a16="http://schemas.microsoft.com/office/drawing/2014/main" id="{DEE6C520-C460-429B-A0DD-7DDE17100880}"/>
                </a:ext>
              </a:extLst>
            </p:cNvPr>
            <p:cNvSpPr/>
            <p:nvPr/>
          </p:nvSpPr>
          <p:spPr>
            <a:xfrm>
              <a:off x="7876157" y="931118"/>
              <a:ext cx="1077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P (packed dec) TG</a:t>
              </a:r>
              <a:endParaRPr sz="800" b="0" i="0" u="none" strike="noStrike" cap="none">
                <a:solidFill>
                  <a:srgbClr val="FFFFFF"/>
                </a:solidFill>
                <a:latin typeface="Arial"/>
                <a:ea typeface="Arial"/>
                <a:cs typeface="Arial"/>
                <a:sym typeface="Arial"/>
              </a:endParaRPr>
            </a:p>
          </p:txBody>
        </p:sp>
        <p:sp>
          <p:nvSpPr>
            <p:cNvPr id="111" name="Google Shape;87;p13">
              <a:extLst>
                <a:ext uri="{FF2B5EF4-FFF2-40B4-BE49-F238E27FC236}">
                  <a16:creationId xmlns:a16="http://schemas.microsoft.com/office/drawing/2014/main" id="{E70CC9D7-DF33-4017-B72B-368790FC1E9D}"/>
                </a:ext>
              </a:extLst>
            </p:cNvPr>
            <p:cNvSpPr/>
            <p:nvPr/>
          </p:nvSpPr>
          <p:spPr>
            <a:xfrm>
              <a:off x="7876157" y="1073740"/>
              <a:ext cx="1077900" cy="1269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Zfinx TG</a:t>
              </a:r>
              <a:endParaRPr sz="800" b="0" i="0" u="none" strike="noStrike" cap="none">
                <a:solidFill>
                  <a:srgbClr val="FFFFFF"/>
                </a:solidFill>
                <a:latin typeface="Arial"/>
                <a:ea typeface="Arial"/>
                <a:cs typeface="Arial"/>
                <a:sym typeface="Arial"/>
              </a:endParaRPr>
            </a:p>
          </p:txBody>
        </p:sp>
        <p:sp>
          <p:nvSpPr>
            <p:cNvPr id="112" name="Google Shape;88;p13">
              <a:extLst>
                <a:ext uri="{FF2B5EF4-FFF2-40B4-BE49-F238E27FC236}">
                  <a16:creationId xmlns:a16="http://schemas.microsoft.com/office/drawing/2014/main" id="{9BD773C0-E98E-45E1-BBD6-5C213A501C28}"/>
                </a:ext>
              </a:extLst>
            </p:cNvPr>
            <p:cNvSpPr/>
            <p:nvPr/>
          </p:nvSpPr>
          <p:spPr>
            <a:xfrm>
              <a:off x="7876150" y="1357783"/>
              <a:ext cx="1077900" cy="1281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dirty="0">
                  <a:latin typeface="Calibri"/>
                  <a:ea typeface="Calibri"/>
                  <a:cs typeface="Calibri"/>
                  <a:sym typeface="Calibri"/>
                </a:rPr>
                <a:t>Alt FP Formats TG</a:t>
              </a:r>
              <a:endParaRPr sz="800" b="0" i="0" u="none" strike="noStrike" cap="none" dirty="0">
                <a:latin typeface="Arial"/>
                <a:ea typeface="Arial"/>
                <a:cs typeface="Arial"/>
                <a:sym typeface="Arial"/>
              </a:endParaRPr>
            </a:p>
          </p:txBody>
        </p:sp>
        <p:sp>
          <p:nvSpPr>
            <p:cNvPr id="113" name="Google Shape;89;p13">
              <a:extLst>
                <a:ext uri="{FF2B5EF4-FFF2-40B4-BE49-F238E27FC236}">
                  <a16:creationId xmlns:a16="http://schemas.microsoft.com/office/drawing/2014/main" id="{C23273D5-0CD0-4C79-8739-C56349E66EFA}"/>
                </a:ext>
              </a:extLst>
            </p:cNvPr>
            <p:cNvSpPr/>
            <p:nvPr/>
          </p:nvSpPr>
          <p:spPr>
            <a:xfrm>
              <a:off x="7876150" y="788497"/>
              <a:ext cx="1077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a:solidFill>
                    <a:srgbClr val="FFFFFF"/>
                  </a:solidFill>
                  <a:latin typeface="Calibri"/>
                  <a:ea typeface="Calibri"/>
                  <a:cs typeface="Calibri"/>
                  <a:sym typeface="Calibri"/>
                </a:rPr>
                <a:t>J</a:t>
              </a:r>
              <a:r>
                <a:rPr lang="en" sz="800" b="0" i="0" u="none" strike="noStrike" cap="none">
                  <a:solidFill>
                    <a:srgbClr val="FFFFFF"/>
                  </a:solidFill>
                  <a:latin typeface="Calibri"/>
                  <a:ea typeface="Calibri"/>
                  <a:cs typeface="Calibri"/>
                  <a:sym typeface="Calibri"/>
                </a:rPr>
                <a:t> (</a:t>
              </a:r>
              <a:r>
                <a:rPr lang="en" sz="800">
                  <a:solidFill>
                    <a:srgbClr val="FFFFFF"/>
                  </a:solidFill>
                  <a:latin typeface="Calibri"/>
                  <a:ea typeface="Calibri"/>
                  <a:cs typeface="Calibri"/>
                  <a:sym typeface="Calibri"/>
                </a:rPr>
                <a:t>jit)</a:t>
              </a:r>
              <a:r>
                <a:rPr lang="en" sz="800" b="0" i="0" u="none" strike="noStrike" cap="none">
                  <a:solidFill>
                    <a:srgbClr val="FFFFFF"/>
                  </a:solidFill>
                  <a:latin typeface="Calibri"/>
                  <a:ea typeface="Calibri"/>
                  <a:cs typeface="Calibri"/>
                  <a:sym typeface="Calibri"/>
                </a:rPr>
                <a:t> TG</a:t>
              </a:r>
              <a:endParaRPr sz="800" b="0" i="0" u="none" strike="noStrike" cap="none">
                <a:solidFill>
                  <a:srgbClr val="FFFFFF"/>
                </a:solidFill>
                <a:latin typeface="Arial"/>
                <a:ea typeface="Arial"/>
                <a:cs typeface="Arial"/>
                <a:sym typeface="Arial"/>
              </a:endParaRPr>
            </a:p>
          </p:txBody>
        </p:sp>
        <p:sp>
          <p:nvSpPr>
            <p:cNvPr id="114" name="Google Shape;90;p13">
              <a:extLst>
                <a:ext uri="{FF2B5EF4-FFF2-40B4-BE49-F238E27FC236}">
                  <a16:creationId xmlns:a16="http://schemas.microsoft.com/office/drawing/2014/main" id="{C274B7F5-D217-4B21-ADE9-207FD496D873}"/>
                </a:ext>
              </a:extLst>
            </p:cNvPr>
            <p:cNvSpPr/>
            <p:nvPr/>
          </p:nvSpPr>
          <p:spPr>
            <a:xfrm>
              <a:off x="7876150" y="1215161"/>
              <a:ext cx="1077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dirty="0">
                  <a:solidFill>
                    <a:srgbClr val="FFFFFF"/>
                  </a:solidFill>
                  <a:latin typeface="Calibri"/>
                  <a:ea typeface="Calibri"/>
                  <a:cs typeface="Calibri"/>
                  <a:sym typeface="Calibri"/>
                </a:rPr>
                <a:t>V</a:t>
              </a:r>
              <a:r>
                <a:rPr lang="en" sz="800" b="0" i="0" u="none" strike="noStrike" cap="none" dirty="0">
                  <a:solidFill>
                    <a:srgbClr val="FFFFFF"/>
                  </a:solidFill>
                  <a:latin typeface="Calibri"/>
                  <a:ea typeface="Calibri"/>
                  <a:cs typeface="Calibri"/>
                  <a:sym typeface="Calibri"/>
                </a:rPr>
                <a:t> (</a:t>
              </a:r>
              <a:r>
                <a:rPr lang="en" sz="800" dirty="0">
                  <a:solidFill>
                    <a:srgbClr val="FFFFFF"/>
                  </a:solidFill>
                  <a:latin typeface="Calibri"/>
                  <a:ea typeface="Calibri"/>
                  <a:cs typeface="Calibri"/>
                  <a:sym typeface="Calibri"/>
                </a:rPr>
                <a:t>vector</a:t>
              </a:r>
              <a:r>
                <a:rPr lang="en" sz="800" b="0" i="0" u="none" strike="noStrike" cap="none" dirty="0">
                  <a:solidFill>
                    <a:srgbClr val="FFFFFF"/>
                  </a:solidFill>
                  <a:latin typeface="Calibri"/>
                  <a:ea typeface="Calibri"/>
                  <a:cs typeface="Calibri"/>
                  <a:sym typeface="Calibri"/>
                </a:rPr>
                <a:t>) TG</a:t>
              </a:r>
              <a:endParaRPr sz="800" b="0" i="0" u="none" strike="noStrike" cap="none" dirty="0">
                <a:solidFill>
                  <a:srgbClr val="FFFFFF"/>
                </a:solidFill>
                <a:latin typeface="Arial"/>
                <a:ea typeface="Arial"/>
                <a:cs typeface="Arial"/>
                <a:sym typeface="Arial"/>
              </a:endParaRPr>
            </a:p>
          </p:txBody>
        </p:sp>
        <p:sp>
          <p:nvSpPr>
            <p:cNvPr id="115" name="Google Shape;91;p13">
              <a:extLst>
                <a:ext uri="{FF2B5EF4-FFF2-40B4-BE49-F238E27FC236}">
                  <a16:creationId xmlns:a16="http://schemas.microsoft.com/office/drawing/2014/main" id="{D2ECDF08-DBA1-429B-9159-52F6FDFE8A64}"/>
                </a:ext>
              </a:extLst>
            </p:cNvPr>
            <p:cNvSpPr/>
            <p:nvPr/>
          </p:nvSpPr>
          <p:spPr>
            <a:xfrm>
              <a:off x="7876168" y="1553075"/>
              <a:ext cx="1077900" cy="125700"/>
            </a:xfrm>
            <a:prstGeom prst="rect">
              <a:avLst/>
            </a:prstGeom>
            <a:solidFill>
              <a:srgbClr val="00B05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dirty="0">
                  <a:solidFill>
                    <a:srgbClr val="FFFFFF"/>
                  </a:solidFill>
                  <a:latin typeface="Calibri"/>
                  <a:ea typeface="Calibri"/>
                  <a:cs typeface="Calibri"/>
                  <a:sym typeface="Calibri"/>
                </a:rPr>
                <a:t>IMAFDCQ extensions</a:t>
              </a:r>
              <a:endParaRPr sz="800" dirty="0">
                <a:solidFill>
                  <a:srgbClr val="FFFFFF"/>
                </a:solidFill>
                <a:latin typeface="Calibri"/>
                <a:ea typeface="Calibri"/>
                <a:cs typeface="Calibri"/>
                <a:sym typeface="Calibri"/>
              </a:endParaRPr>
            </a:p>
          </p:txBody>
        </p:sp>
        <p:sp>
          <p:nvSpPr>
            <p:cNvPr id="116" name="Google Shape;92;p13">
              <a:extLst>
                <a:ext uri="{FF2B5EF4-FFF2-40B4-BE49-F238E27FC236}">
                  <a16:creationId xmlns:a16="http://schemas.microsoft.com/office/drawing/2014/main" id="{72595336-A7B5-49E0-9F7E-BB70DBEAFF38}"/>
                </a:ext>
              </a:extLst>
            </p:cNvPr>
            <p:cNvSpPr/>
            <p:nvPr/>
          </p:nvSpPr>
          <p:spPr>
            <a:xfrm>
              <a:off x="7876153" y="1682425"/>
              <a:ext cx="1077900" cy="125700"/>
            </a:xfrm>
            <a:prstGeom prst="rect">
              <a:avLst/>
            </a:prstGeom>
            <a:solidFill>
              <a:srgbClr val="00B05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dirty="0">
                  <a:solidFill>
                    <a:srgbClr val="FFFFFF"/>
                  </a:solidFill>
                  <a:latin typeface="Calibri"/>
                  <a:ea typeface="Calibri"/>
                  <a:cs typeface="Calibri"/>
                  <a:sym typeface="Calibri"/>
                </a:rPr>
                <a:t>Memory Model</a:t>
              </a:r>
              <a:endParaRPr sz="800" dirty="0">
                <a:solidFill>
                  <a:srgbClr val="FFFFFF"/>
                </a:solidFill>
                <a:latin typeface="Calibri"/>
                <a:ea typeface="Calibri"/>
                <a:cs typeface="Calibri"/>
                <a:sym typeface="Calibri"/>
              </a:endParaRPr>
            </a:p>
          </p:txBody>
        </p:sp>
        <p:cxnSp>
          <p:nvCxnSpPr>
            <p:cNvPr id="117" name="Google Shape;93;p13">
              <a:extLst>
                <a:ext uri="{FF2B5EF4-FFF2-40B4-BE49-F238E27FC236}">
                  <a16:creationId xmlns:a16="http://schemas.microsoft.com/office/drawing/2014/main" id="{838CCA4D-D26D-42EF-AB1C-D79AA00A3F38}"/>
                </a:ext>
              </a:extLst>
            </p:cNvPr>
            <p:cNvCxnSpPr>
              <a:stCxn id="108" idx="2"/>
              <a:endCxn id="109" idx="1"/>
            </p:cNvCxnSpPr>
            <p:nvPr/>
          </p:nvCxnSpPr>
          <p:spPr>
            <a:xfrm rot="10800000" flipH="1">
              <a:off x="7644000" y="707700"/>
              <a:ext cx="232200" cy="758100"/>
            </a:xfrm>
            <a:prstGeom prst="bentConnector3">
              <a:avLst>
                <a:gd name="adj1" fmla="val 49989"/>
              </a:avLst>
            </a:prstGeom>
            <a:noFill/>
            <a:ln w="9525" cap="flat" cmpd="sng">
              <a:solidFill>
                <a:schemeClr val="dk2"/>
              </a:solidFill>
              <a:prstDash val="solid"/>
              <a:round/>
              <a:headEnd type="none" w="med" len="med"/>
              <a:tailEnd type="none" w="med" len="med"/>
            </a:ln>
          </p:spPr>
        </p:cxnSp>
        <p:cxnSp>
          <p:nvCxnSpPr>
            <p:cNvPr id="118" name="Google Shape;94;p13">
              <a:extLst>
                <a:ext uri="{FF2B5EF4-FFF2-40B4-BE49-F238E27FC236}">
                  <a16:creationId xmlns:a16="http://schemas.microsoft.com/office/drawing/2014/main" id="{E145955E-E2AF-4FA9-9B92-26F6961F4EBA}"/>
                </a:ext>
              </a:extLst>
            </p:cNvPr>
            <p:cNvCxnSpPr>
              <a:stCxn id="108" idx="2"/>
              <a:endCxn id="113" idx="1"/>
            </p:cNvCxnSpPr>
            <p:nvPr/>
          </p:nvCxnSpPr>
          <p:spPr>
            <a:xfrm rot="10800000" flipH="1">
              <a:off x="7644000" y="852600"/>
              <a:ext cx="232200" cy="613200"/>
            </a:xfrm>
            <a:prstGeom prst="bentConnector3">
              <a:avLst>
                <a:gd name="adj1" fmla="val 49989"/>
              </a:avLst>
            </a:prstGeom>
            <a:noFill/>
            <a:ln w="9525" cap="flat" cmpd="sng">
              <a:solidFill>
                <a:schemeClr val="dk2"/>
              </a:solidFill>
              <a:prstDash val="solid"/>
              <a:round/>
              <a:headEnd type="none" w="med" len="med"/>
              <a:tailEnd type="none" w="med" len="med"/>
            </a:ln>
          </p:spPr>
        </p:cxnSp>
        <p:cxnSp>
          <p:nvCxnSpPr>
            <p:cNvPr id="119" name="Google Shape;95;p13">
              <a:extLst>
                <a:ext uri="{FF2B5EF4-FFF2-40B4-BE49-F238E27FC236}">
                  <a16:creationId xmlns:a16="http://schemas.microsoft.com/office/drawing/2014/main" id="{543BBD09-5CF9-40E9-A8F2-0836DF857D29}"/>
                </a:ext>
              </a:extLst>
            </p:cNvPr>
            <p:cNvCxnSpPr>
              <a:stCxn id="108" idx="2"/>
              <a:endCxn id="110" idx="1"/>
            </p:cNvCxnSpPr>
            <p:nvPr/>
          </p:nvCxnSpPr>
          <p:spPr>
            <a:xfrm rot="10800000" flipH="1">
              <a:off x="7644000" y="995100"/>
              <a:ext cx="232200" cy="470700"/>
            </a:xfrm>
            <a:prstGeom prst="bentConnector3">
              <a:avLst>
                <a:gd name="adj1" fmla="val 49991"/>
              </a:avLst>
            </a:prstGeom>
            <a:noFill/>
            <a:ln w="9525" cap="flat" cmpd="sng">
              <a:solidFill>
                <a:schemeClr val="dk2"/>
              </a:solidFill>
              <a:prstDash val="solid"/>
              <a:round/>
              <a:headEnd type="none" w="med" len="med"/>
              <a:tailEnd type="none" w="med" len="med"/>
            </a:ln>
          </p:spPr>
        </p:cxnSp>
        <p:cxnSp>
          <p:nvCxnSpPr>
            <p:cNvPr id="120" name="Google Shape;96;p13">
              <a:extLst>
                <a:ext uri="{FF2B5EF4-FFF2-40B4-BE49-F238E27FC236}">
                  <a16:creationId xmlns:a16="http://schemas.microsoft.com/office/drawing/2014/main" id="{8941C08F-BF91-4F83-A9F8-3ADF2E7CA021}"/>
                </a:ext>
              </a:extLst>
            </p:cNvPr>
            <p:cNvCxnSpPr>
              <a:stCxn id="108" idx="2"/>
              <a:endCxn id="112" idx="1"/>
            </p:cNvCxnSpPr>
            <p:nvPr/>
          </p:nvCxnSpPr>
          <p:spPr>
            <a:xfrm rot="10800000" flipH="1">
              <a:off x="7644000" y="1421700"/>
              <a:ext cx="232200" cy="44100"/>
            </a:xfrm>
            <a:prstGeom prst="bentConnector3">
              <a:avLst>
                <a:gd name="adj1" fmla="val 49989"/>
              </a:avLst>
            </a:prstGeom>
            <a:noFill/>
            <a:ln w="9525" cap="flat" cmpd="sng">
              <a:solidFill>
                <a:schemeClr val="dk2"/>
              </a:solidFill>
              <a:prstDash val="solid"/>
              <a:round/>
              <a:headEnd type="none" w="med" len="med"/>
              <a:tailEnd type="none" w="med" len="med"/>
            </a:ln>
          </p:spPr>
        </p:cxnSp>
        <p:cxnSp>
          <p:nvCxnSpPr>
            <p:cNvPr id="121" name="Google Shape;97;p13">
              <a:extLst>
                <a:ext uri="{FF2B5EF4-FFF2-40B4-BE49-F238E27FC236}">
                  <a16:creationId xmlns:a16="http://schemas.microsoft.com/office/drawing/2014/main" id="{3AB2E461-C263-4CDA-80A5-8398D904D548}"/>
                </a:ext>
              </a:extLst>
            </p:cNvPr>
            <p:cNvCxnSpPr>
              <a:stCxn id="108" idx="2"/>
              <a:endCxn id="114" idx="1"/>
            </p:cNvCxnSpPr>
            <p:nvPr/>
          </p:nvCxnSpPr>
          <p:spPr>
            <a:xfrm rot="10800000" flipH="1">
              <a:off x="7644000" y="1279200"/>
              <a:ext cx="232200" cy="186600"/>
            </a:xfrm>
            <a:prstGeom prst="bentConnector3">
              <a:avLst>
                <a:gd name="adj1" fmla="val 49989"/>
              </a:avLst>
            </a:prstGeom>
            <a:noFill/>
            <a:ln w="9525" cap="flat" cmpd="sng">
              <a:solidFill>
                <a:schemeClr val="dk2"/>
              </a:solidFill>
              <a:prstDash val="solid"/>
              <a:round/>
              <a:headEnd type="none" w="med" len="med"/>
              <a:tailEnd type="none" w="med" len="med"/>
            </a:ln>
          </p:spPr>
        </p:cxnSp>
        <p:cxnSp>
          <p:nvCxnSpPr>
            <p:cNvPr id="122" name="Google Shape;98;p13">
              <a:extLst>
                <a:ext uri="{FF2B5EF4-FFF2-40B4-BE49-F238E27FC236}">
                  <a16:creationId xmlns:a16="http://schemas.microsoft.com/office/drawing/2014/main" id="{E7A01E82-69FC-42F5-BACA-A54C49991324}"/>
                </a:ext>
              </a:extLst>
            </p:cNvPr>
            <p:cNvCxnSpPr>
              <a:stCxn id="108" idx="2"/>
              <a:endCxn id="111" idx="1"/>
            </p:cNvCxnSpPr>
            <p:nvPr/>
          </p:nvCxnSpPr>
          <p:spPr>
            <a:xfrm rot="10800000" flipH="1">
              <a:off x="7644000" y="1137300"/>
              <a:ext cx="232200" cy="328500"/>
            </a:xfrm>
            <a:prstGeom prst="bentConnector3">
              <a:avLst>
                <a:gd name="adj1" fmla="val 49991"/>
              </a:avLst>
            </a:prstGeom>
            <a:noFill/>
            <a:ln w="9525" cap="flat" cmpd="sng">
              <a:solidFill>
                <a:schemeClr val="dk2"/>
              </a:solidFill>
              <a:prstDash val="solid"/>
              <a:round/>
              <a:headEnd type="none" w="med" len="med"/>
              <a:tailEnd type="none" w="med" len="med"/>
            </a:ln>
          </p:spPr>
        </p:cxnSp>
        <p:cxnSp>
          <p:nvCxnSpPr>
            <p:cNvPr id="123" name="Google Shape;99;p13">
              <a:extLst>
                <a:ext uri="{FF2B5EF4-FFF2-40B4-BE49-F238E27FC236}">
                  <a16:creationId xmlns:a16="http://schemas.microsoft.com/office/drawing/2014/main" id="{29F87FF5-ED43-461C-BC27-B45AB7D274D0}"/>
                </a:ext>
              </a:extLst>
            </p:cNvPr>
            <p:cNvCxnSpPr>
              <a:stCxn id="108" idx="2"/>
              <a:endCxn id="115" idx="1"/>
            </p:cNvCxnSpPr>
            <p:nvPr/>
          </p:nvCxnSpPr>
          <p:spPr>
            <a:xfrm>
              <a:off x="7644000" y="1465800"/>
              <a:ext cx="232200" cy="150000"/>
            </a:xfrm>
            <a:prstGeom prst="bentConnector3">
              <a:avLst>
                <a:gd name="adj1" fmla="val 49993"/>
              </a:avLst>
            </a:prstGeom>
            <a:noFill/>
            <a:ln w="9525" cap="flat" cmpd="sng">
              <a:solidFill>
                <a:schemeClr val="dk2"/>
              </a:solidFill>
              <a:prstDash val="solid"/>
              <a:round/>
              <a:headEnd type="none" w="med" len="med"/>
              <a:tailEnd type="none" w="med" len="med"/>
            </a:ln>
          </p:spPr>
        </p:cxnSp>
        <p:cxnSp>
          <p:nvCxnSpPr>
            <p:cNvPr id="124" name="Google Shape;100;p13">
              <a:extLst>
                <a:ext uri="{FF2B5EF4-FFF2-40B4-BE49-F238E27FC236}">
                  <a16:creationId xmlns:a16="http://schemas.microsoft.com/office/drawing/2014/main" id="{221C2BA8-1DB2-4012-AFD3-EC93F2E0EB99}"/>
                </a:ext>
              </a:extLst>
            </p:cNvPr>
            <p:cNvCxnSpPr>
              <a:stCxn id="108" idx="2"/>
              <a:endCxn id="116" idx="1"/>
            </p:cNvCxnSpPr>
            <p:nvPr/>
          </p:nvCxnSpPr>
          <p:spPr>
            <a:xfrm>
              <a:off x="7644000" y="1465800"/>
              <a:ext cx="232200" cy="279600"/>
            </a:xfrm>
            <a:prstGeom prst="bentConnector3">
              <a:avLst>
                <a:gd name="adj1" fmla="val 49990"/>
              </a:avLst>
            </a:prstGeom>
            <a:noFill/>
            <a:ln w="9525" cap="flat" cmpd="sng">
              <a:solidFill>
                <a:schemeClr val="dk2"/>
              </a:solidFill>
              <a:prstDash val="solid"/>
              <a:round/>
              <a:headEnd type="none" w="med" len="med"/>
              <a:tailEnd type="none" w="med" len="med"/>
            </a:ln>
          </p:spPr>
        </p:cxnSp>
        <p:sp>
          <p:nvSpPr>
            <p:cNvPr id="125" name="Google Shape;101;p13">
              <a:extLst>
                <a:ext uri="{FF2B5EF4-FFF2-40B4-BE49-F238E27FC236}">
                  <a16:creationId xmlns:a16="http://schemas.microsoft.com/office/drawing/2014/main" id="{E6B7EA9E-2FA7-4FC9-A218-87B7394C556C}"/>
                </a:ext>
              </a:extLst>
            </p:cNvPr>
            <p:cNvSpPr/>
            <p:nvPr/>
          </p:nvSpPr>
          <p:spPr>
            <a:xfrm>
              <a:off x="7876200" y="1888600"/>
              <a:ext cx="1083000" cy="3909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Opcodes</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L extension</a:t>
              </a:r>
              <a:endParaRPr sz="800">
                <a:solidFill>
                  <a:srgbClr val="FFFFFF"/>
                </a:solidFill>
                <a:latin typeface="Calibri"/>
                <a:ea typeface="Calibri"/>
                <a:cs typeface="Calibri"/>
                <a:sym typeface="Calibri"/>
              </a:endParaRPr>
            </a:p>
          </p:txBody>
        </p:sp>
        <p:cxnSp>
          <p:nvCxnSpPr>
            <p:cNvPr id="126" name="Google Shape;102;p13">
              <a:extLst>
                <a:ext uri="{FF2B5EF4-FFF2-40B4-BE49-F238E27FC236}">
                  <a16:creationId xmlns:a16="http://schemas.microsoft.com/office/drawing/2014/main" id="{20D1F54F-8AD5-486C-A91E-1325E4701A45}"/>
                </a:ext>
              </a:extLst>
            </p:cNvPr>
            <p:cNvCxnSpPr>
              <a:stCxn id="108" idx="2"/>
              <a:endCxn id="125" idx="1"/>
            </p:cNvCxnSpPr>
            <p:nvPr/>
          </p:nvCxnSpPr>
          <p:spPr>
            <a:xfrm>
              <a:off x="7644000" y="1465800"/>
              <a:ext cx="232200" cy="618300"/>
            </a:xfrm>
            <a:prstGeom prst="bentConnector3">
              <a:avLst>
                <a:gd name="adj1" fmla="val 50000"/>
              </a:avLst>
            </a:prstGeom>
            <a:noFill/>
            <a:ln w="9525" cap="flat" cmpd="sng">
              <a:solidFill>
                <a:schemeClr val="dk2"/>
              </a:solidFill>
              <a:prstDash val="solid"/>
              <a:round/>
              <a:headEnd type="none" w="med" len="med"/>
              <a:tailEnd type="none" w="med" len="med"/>
            </a:ln>
          </p:spPr>
        </p:cxnSp>
      </p:grpSp>
      <p:grpSp>
        <p:nvGrpSpPr>
          <p:cNvPr id="33" name="Google Shape;103;p13">
            <a:extLst>
              <a:ext uri="{FF2B5EF4-FFF2-40B4-BE49-F238E27FC236}">
                <a16:creationId xmlns:a16="http://schemas.microsoft.com/office/drawing/2014/main" id="{53F2BFE4-B843-423F-B698-9CB1AF63F1CB}"/>
              </a:ext>
            </a:extLst>
          </p:cNvPr>
          <p:cNvGrpSpPr/>
          <p:nvPr/>
        </p:nvGrpSpPr>
        <p:grpSpPr>
          <a:xfrm>
            <a:off x="7346423" y="2410715"/>
            <a:ext cx="1596341" cy="1038673"/>
            <a:chOff x="7371175" y="2374290"/>
            <a:chExt cx="1596341" cy="1038673"/>
          </a:xfrm>
        </p:grpSpPr>
        <p:sp>
          <p:nvSpPr>
            <p:cNvPr id="93" name="Google Shape;104;p13">
              <a:extLst>
                <a:ext uri="{FF2B5EF4-FFF2-40B4-BE49-F238E27FC236}">
                  <a16:creationId xmlns:a16="http://schemas.microsoft.com/office/drawing/2014/main" id="{C97B353D-F143-463D-B674-B296CDF511C9}"/>
                </a:ext>
              </a:extLst>
            </p:cNvPr>
            <p:cNvSpPr/>
            <p:nvPr/>
          </p:nvSpPr>
          <p:spPr>
            <a:xfrm rot="-5400000">
              <a:off x="6998725" y="2766313"/>
              <a:ext cx="1019100" cy="274200"/>
            </a:xfrm>
            <a:prstGeom prst="rect">
              <a:avLst/>
            </a:prstGeom>
            <a:solidFill>
              <a:srgbClr val="000000"/>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200"/>
                <a:buFont typeface="Arial"/>
                <a:buNone/>
              </a:pPr>
              <a:r>
                <a:rPr lang="en" sz="1200">
                  <a:solidFill>
                    <a:srgbClr val="FFFFFF"/>
                  </a:solidFill>
                  <a:latin typeface="Calibri"/>
                  <a:ea typeface="Calibri"/>
                  <a:cs typeface="Calibri"/>
                  <a:sym typeface="Calibri"/>
                </a:rPr>
                <a:t>Privileged SC</a:t>
              </a:r>
              <a:endParaRPr sz="1200">
                <a:solidFill>
                  <a:srgbClr val="FFFFFF"/>
                </a:solidFill>
                <a:latin typeface="Calibri"/>
                <a:ea typeface="Calibri"/>
                <a:cs typeface="Calibri"/>
                <a:sym typeface="Calibri"/>
              </a:endParaRPr>
            </a:p>
          </p:txBody>
        </p:sp>
        <p:sp>
          <p:nvSpPr>
            <p:cNvPr id="94" name="Google Shape;105;p13">
              <a:extLst>
                <a:ext uri="{FF2B5EF4-FFF2-40B4-BE49-F238E27FC236}">
                  <a16:creationId xmlns:a16="http://schemas.microsoft.com/office/drawing/2014/main" id="{E6D356D5-F352-42F5-9B0E-46564BC57E03}"/>
                </a:ext>
              </a:extLst>
            </p:cNvPr>
            <p:cNvSpPr/>
            <p:nvPr/>
          </p:nvSpPr>
          <p:spPr>
            <a:xfrm>
              <a:off x="7886603" y="2516831"/>
              <a:ext cx="1077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Hypervisor TG</a:t>
              </a:r>
              <a:endParaRPr sz="800" b="0" i="0" u="none" strike="noStrike" cap="none">
                <a:solidFill>
                  <a:srgbClr val="000000"/>
                </a:solidFill>
                <a:latin typeface="Arial"/>
                <a:ea typeface="Arial"/>
                <a:cs typeface="Arial"/>
                <a:sym typeface="Arial"/>
              </a:endParaRPr>
            </a:p>
          </p:txBody>
        </p:sp>
        <p:sp>
          <p:nvSpPr>
            <p:cNvPr id="95" name="Google Shape;106;p13">
              <a:extLst>
                <a:ext uri="{FF2B5EF4-FFF2-40B4-BE49-F238E27FC236}">
                  <a16:creationId xmlns:a16="http://schemas.microsoft.com/office/drawing/2014/main" id="{82DB4354-7BE3-4163-A051-EF89289386B3}"/>
                </a:ext>
              </a:extLst>
            </p:cNvPr>
            <p:cNvSpPr/>
            <p:nvPr/>
          </p:nvSpPr>
          <p:spPr>
            <a:xfrm>
              <a:off x="7886603" y="2659373"/>
              <a:ext cx="1077900" cy="1293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a:solidFill>
                    <a:srgbClr val="FFFFFF"/>
                  </a:solidFill>
                  <a:latin typeface="Calibri"/>
                  <a:ea typeface="Calibri"/>
                  <a:cs typeface="Calibri"/>
                  <a:sym typeface="Calibri"/>
                </a:rPr>
                <a:t>Virtual Memory TG</a:t>
              </a:r>
              <a:endParaRPr sz="800" b="0" i="0" u="none" strike="noStrike" cap="none">
                <a:solidFill>
                  <a:srgbClr val="FFFFFF"/>
                </a:solidFill>
                <a:latin typeface="Arial"/>
                <a:ea typeface="Arial"/>
                <a:cs typeface="Arial"/>
                <a:sym typeface="Arial"/>
              </a:endParaRPr>
            </a:p>
          </p:txBody>
        </p:sp>
        <p:sp>
          <p:nvSpPr>
            <p:cNvPr id="96" name="Google Shape;107;p13">
              <a:extLst>
                <a:ext uri="{FF2B5EF4-FFF2-40B4-BE49-F238E27FC236}">
                  <a16:creationId xmlns:a16="http://schemas.microsoft.com/office/drawing/2014/main" id="{5A8EB657-398D-4ED6-A5A9-6A90F5157B3A}"/>
                </a:ext>
              </a:extLst>
            </p:cNvPr>
            <p:cNvSpPr/>
            <p:nvPr/>
          </p:nvSpPr>
          <p:spPr>
            <a:xfrm>
              <a:off x="7886603" y="2803115"/>
              <a:ext cx="1077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a:solidFill>
                    <a:srgbClr val="FFFFFF"/>
                  </a:solidFill>
                  <a:latin typeface="Calibri"/>
                  <a:ea typeface="Calibri"/>
                  <a:cs typeface="Calibri"/>
                  <a:sym typeface="Calibri"/>
                </a:rPr>
                <a:t>Fast Interrupts TG</a:t>
              </a:r>
              <a:endParaRPr sz="800" b="0" i="0" u="none" strike="noStrike" cap="none">
                <a:solidFill>
                  <a:srgbClr val="FFFFFF"/>
                </a:solidFill>
                <a:latin typeface="Arial"/>
                <a:ea typeface="Arial"/>
                <a:cs typeface="Arial"/>
                <a:sym typeface="Arial"/>
              </a:endParaRPr>
            </a:p>
          </p:txBody>
        </p:sp>
        <p:sp>
          <p:nvSpPr>
            <p:cNvPr id="97" name="Google Shape;108;p13">
              <a:extLst>
                <a:ext uri="{FF2B5EF4-FFF2-40B4-BE49-F238E27FC236}">
                  <a16:creationId xmlns:a16="http://schemas.microsoft.com/office/drawing/2014/main" id="{D5AB2A6F-AE16-455A-A670-3C36C4EA4B1C}"/>
                </a:ext>
              </a:extLst>
            </p:cNvPr>
            <p:cNvSpPr/>
            <p:nvPr/>
          </p:nvSpPr>
          <p:spPr>
            <a:xfrm>
              <a:off x="7886616" y="2945663"/>
              <a:ext cx="1080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dirty="0">
                  <a:solidFill>
                    <a:srgbClr val="FFFFFF"/>
                  </a:solidFill>
                  <a:latin typeface="Calibri"/>
                  <a:ea typeface="Calibri"/>
                  <a:cs typeface="Calibri"/>
                  <a:sym typeface="Calibri"/>
                </a:rPr>
                <a:t>Trusted Exec (TEE) </a:t>
              </a:r>
              <a:r>
                <a:rPr lang="en" sz="800" b="0" i="0" u="none" strike="noStrike" cap="none" dirty="0">
                  <a:solidFill>
                    <a:srgbClr val="FFFFFF"/>
                  </a:solidFill>
                  <a:latin typeface="Calibri"/>
                  <a:ea typeface="Calibri"/>
                  <a:cs typeface="Calibri"/>
                  <a:sym typeface="Calibri"/>
                </a:rPr>
                <a:t>TG</a:t>
              </a:r>
              <a:endParaRPr sz="800" b="0" i="0" u="none" strike="noStrike" cap="none" dirty="0">
                <a:solidFill>
                  <a:srgbClr val="000000"/>
                </a:solidFill>
                <a:latin typeface="Arial"/>
                <a:ea typeface="Arial"/>
                <a:cs typeface="Arial"/>
                <a:sym typeface="Arial"/>
              </a:endParaRPr>
            </a:p>
          </p:txBody>
        </p:sp>
        <p:sp>
          <p:nvSpPr>
            <p:cNvPr id="98" name="Google Shape;109;p13">
              <a:extLst>
                <a:ext uri="{FF2B5EF4-FFF2-40B4-BE49-F238E27FC236}">
                  <a16:creationId xmlns:a16="http://schemas.microsoft.com/office/drawing/2014/main" id="{8FDE9D8D-5CD4-4084-B332-E041A42285F5}"/>
                </a:ext>
              </a:extLst>
            </p:cNvPr>
            <p:cNvSpPr/>
            <p:nvPr/>
          </p:nvSpPr>
          <p:spPr>
            <a:xfrm>
              <a:off x="7886603" y="2374290"/>
              <a:ext cx="10791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700" dirty="0">
                  <a:solidFill>
                    <a:srgbClr val="FFFFFF"/>
                  </a:solidFill>
                  <a:latin typeface="Calibri"/>
                  <a:ea typeface="Calibri"/>
                  <a:cs typeface="Calibri"/>
                  <a:sym typeface="Calibri"/>
                </a:rPr>
                <a:t>Cache Mgmt (CMO) </a:t>
              </a:r>
              <a:r>
                <a:rPr lang="en" sz="700" b="0" i="0" u="none" strike="noStrike" cap="none" dirty="0">
                  <a:solidFill>
                    <a:srgbClr val="FFFFFF"/>
                  </a:solidFill>
                  <a:latin typeface="Calibri"/>
                  <a:ea typeface="Calibri"/>
                  <a:cs typeface="Calibri"/>
                  <a:sym typeface="Calibri"/>
                </a:rPr>
                <a:t>TG</a:t>
              </a:r>
              <a:endParaRPr sz="700" b="0" i="0" u="none" strike="noStrike" cap="none" dirty="0">
                <a:solidFill>
                  <a:srgbClr val="000000"/>
                </a:solidFill>
                <a:latin typeface="Arial"/>
                <a:ea typeface="Arial"/>
                <a:cs typeface="Arial"/>
                <a:sym typeface="Arial"/>
              </a:endParaRPr>
            </a:p>
          </p:txBody>
        </p:sp>
        <p:cxnSp>
          <p:nvCxnSpPr>
            <p:cNvPr id="99" name="Google Shape;110;p13">
              <a:extLst>
                <a:ext uri="{FF2B5EF4-FFF2-40B4-BE49-F238E27FC236}">
                  <a16:creationId xmlns:a16="http://schemas.microsoft.com/office/drawing/2014/main" id="{A73BCC91-EE81-47C2-B519-38010B343639}"/>
                </a:ext>
              </a:extLst>
            </p:cNvPr>
            <p:cNvCxnSpPr>
              <a:stCxn id="93" idx="2"/>
              <a:endCxn id="95" idx="1"/>
            </p:cNvCxnSpPr>
            <p:nvPr/>
          </p:nvCxnSpPr>
          <p:spPr>
            <a:xfrm rot="10800000" flipH="1">
              <a:off x="7645375" y="2724013"/>
              <a:ext cx="241200" cy="179400"/>
            </a:xfrm>
            <a:prstGeom prst="bentConnector3">
              <a:avLst>
                <a:gd name="adj1" fmla="val 50006"/>
              </a:avLst>
            </a:prstGeom>
            <a:noFill/>
            <a:ln w="9525" cap="flat" cmpd="sng">
              <a:solidFill>
                <a:schemeClr val="dk2"/>
              </a:solidFill>
              <a:prstDash val="solid"/>
              <a:round/>
              <a:headEnd type="none" w="med" len="med"/>
              <a:tailEnd type="none" w="med" len="med"/>
            </a:ln>
          </p:spPr>
        </p:cxnSp>
        <p:cxnSp>
          <p:nvCxnSpPr>
            <p:cNvPr id="100" name="Google Shape;111;p13">
              <a:extLst>
                <a:ext uri="{FF2B5EF4-FFF2-40B4-BE49-F238E27FC236}">
                  <a16:creationId xmlns:a16="http://schemas.microsoft.com/office/drawing/2014/main" id="{3700299E-EA6F-4F1F-9384-490ED4FB9F71}"/>
                </a:ext>
              </a:extLst>
            </p:cNvPr>
            <p:cNvCxnSpPr>
              <a:stCxn id="93" idx="2"/>
              <a:endCxn id="97" idx="1"/>
            </p:cNvCxnSpPr>
            <p:nvPr/>
          </p:nvCxnSpPr>
          <p:spPr>
            <a:xfrm>
              <a:off x="7645375" y="2903413"/>
              <a:ext cx="241200" cy="106200"/>
            </a:xfrm>
            <a:prstGeom prst="bentConnector3">
              <a:avLst>
                <a:gd name="adj1" fmla="val 50008"/>
              </a:avLst>
            </a:prstGeom>
            <a:noFill/>
            <a:ln w="9525" cap="flat" cmpd="sng">
              <a:solidFill>
                <a:schemeClr val="dk2"/>
              </a:solidFill>
              <a:prstDash val="solid"/>
              <a:round/>
              <a:headEnd type="none" w="med" len="med"/>
              <a:tailEnd type="none" w="med" len="med"/>
            </a:ln>
          </p:spPr>
        </p:cxnSp>
        <p:sp>
          <p:nvSpPr>
            <p:cNvPr id="101" name="Google Shape;112;p13">
              <a:extLst>
                <a:ext uri="{FF2B5EF4-FFF2-40B4-BE49-F238E27FC236}">
                  <a16:creationId xmlns:a16="http://schemas.microsoft.com/office/drawing/2014/main" id="{C59B24DD-844A-4AAB-9D66-4D2617F148CC}"/>
                </a:ext>
              </a:extLst>
            </p:cNvPr>
            <p:cNvSpPr/>
            <p:nvPr/>
          </p:nvSpPr>
          <p:spPr>
            <a:xfrm>
              <a:off x="7886634" y="3149499"/>
              <a:ext cx="1077900" cy="125700"/>
            </a:xfrm>
            <a:prstGeom prst="rect">
              <a:avLst/>
            </a:prstGeom>
            <a:solidFill>
              <a:srgbClr val="00B05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dirty="0">
                  <a:solidFill>
                    <a:srgbClr val="FFFFFF"/>
                  </a:solidFill>
                  <a:latin typeface="Calibri"/>
                  <a:ea typeface="Calibri"/>
                  <a:cs typeface="Calibri"/>
                  <a:sym typeface="Calibri"/>
                </a:rPr>
                <a:t>interrupts</a:t>
              </a:r>
              <a:endParaRPr sz="800" dirty="0">
                <a:solidFill>
                  <a:srgbClr val="FFFFFF"/>
                </a:solidFill>
                <a:latin typeface="Calibri"/>
                <a:ea typeface="Calibri"/>
                <a:cs typeface="Calibri"/>
                <a:sym typeface="Calibri"/>
              </a:endParaRPr>
            </a:p>
          </p:txBody>
        </p:sp>
        <p:sp>
          <p:nvSpPr>
            <p:cNvPr id="102" name="Google Shape;113;p13">
              <a:extLst>
                <a:ext uri="{FF2B5EF4-FFF2-40B4-BE49-F238E27FC236}">
                  <a16:creationId xmlns:a16="http://schemas.microsoft.com/office/drawing/2014/main" id="{19814B06-C7F0-4643-891B-EBCCD3AF0BBF}"/>
                </a:ext>
              </a:extLst>
            </p:cNvPr>
            <p:cNvSpPr/>
            <p:nvPr/>
          </p:nvSpPr>
          <p:spPr>
            <a:xfrm>
              <a:off x="7886619" y="3278849"/>
              <a:ext cx="1077900" cy="125700"/>
            </a:xfrm>
            <a:prstGeom prst="rect">
              <a:avLst/>
            </a:prstGeom>
            <a:solidFill>
              <a:srgbClr val="00B05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800" dirty="0">
                  <a:solidFill>
                    <a:srgbClr val="FFFFFF"/>
                  </a:solidFill>
                  <a:latin typeface="Calibri"/>
                  <a:ea typeface="Calibri"/>
                  <a:cs typeface="Calibri"/>
                  <a:sym typeface="Calibri"/>
                </a:rPr>
                <a:t>Privileged Spec 1.11</a:t>
              </a:r>
              <a:endParaRPr sz="800" dirty="0">
                <a:solidFill>
                  <a:srgbClr val="FFFFFF"/>
                </a:solidFill>
                <a:latin typeface="Calibri"/>
                <a:ea typeface="Calibri"/>
                <a:cs typeface="Calibri"/>
                <a:sym typeface="Calibri"/>
              </a:endParaRPr>
            </a:p>
          </p:txBody>
        </p:sp>
        <p:cxnSp>
          <p:nvCxnSpPr>
            <p:cNvPr id="103" name="Google Shape;114;p13">
              <a:extLst>
                <a:ext uri="{FF2B5EF4-FFF2-40B4-BE49-F238E27FC236}">
                  <a16:creationId xmlns:a16="http://schemas.microsoft.com/office/drawing/2014/main" id="{89E87609-5712-483A-AA49-A93AEFCC2205}"/>
                </a:ext>
              </a:extLst>
            </p:cNvPr>
            <p:cNvCxnSpPr>
              <a:stCxn id="93" idx="2"/>
              <a:endCxn id="98" idx="1"/>
            </p:cNvCxnSpPr>
            <p:nvPr/>
          </p:nvCxnSpPr>
          <p:spPr>
            <a:xfrm rot="10800000" flipH="1">
              <a:off x="7645375" y="2438413"/>
              <a:ext cx="241200" cy="465000"/>
            </a:xfrm>
            <a:prstGeom prst="bentConnector3">
              <a:avLst>
                <a:gd name="adj1" fmla="val 50006"/>
              </a:avLst>
            </a:prstGeom>
            <a:noFill/>
            <a:ln w="9525" cap="flat" cmpd="sng">
              <a:solidFill>
                <a:schemeClr val="dk2"/>
              </a:solidFill>
              <a:prstDash val="solid"/>
              <a:round/>
              <a:headEnd type="none" w="med" len="med"/>
              <a:tailEnd type="none" w="med" len="med"/>
            </a:ln>
          </p:spPr>
        </p:cxnSp>
        <p:cxnSp>
          <p:nvCxnSpPr>
            <p:cNvPr id="104" name="Google Shape;115;p13">
              <a:extLst>
                <a:ext uri="{FF2B5EF4-FFF2-40B4-BE49-F238E27FC236}">
                  <a16:creationId xmlns:a16="http://schemas.microsoft.com/office/drawing/2014/main" id="{BCEB18C8-8AA2-4C8D-96D1-FE1ADD4A4DCF}"/>
                </a:ext>
              </a:extLst>
            </p:cNvPr>
            <p:cNvCxnSpPr>
              <a:stCxn id="93" idx="2"/>
              <a:endCxn id="94" idx="1"/>
            </p:cNvCxnSpPr>
            <p:nvPr/>
          </p:nvCxnSpPr>
          <p:spPr>
            <a:xfrm rot="10800000" flipH="1">
              <a:off x="7645375" y="2580913"/>
              <a:ext cx="241200" cy="322500"/>
            </a:xfrm>
            <a:prstGeom prst="bentConnector3">
              <a:avLst>
                <a:gd name="adj1" fmla="val 50006"/>
              </a:avLst>
            </a:prstGeom>
            <a:noFill/>
            <a:ln w="9525" cap="flat" cmpd="sng">
              <a:solidFill>
                <a:schemeClr val="dk2"/>
              </a:solidFill>
              <a:prstDash val="solid"/>
              <a:round/>
              <a:headEnd type="none" w="med" len="med"/>
              <a:tailEnd type="none" w="med" len="med"/>
            </a:ln>
          </p:spPr>
        </p:cxnSp>
        <p:cxnSp>
          <p:nvCxnSpPr>
            <p:cNvPr id="105" name="Google Shape;116;p13">
              <a:extLst>
                <a:ext uri="{FF2B5EF4-FFF2-40B4-BE49-F238E27FC236}">
                  <a16:creationId xmlns:a16="http://schemas.microsoft.com/office/drawing/2014/main" id="{A4A85952-6770-4D3C-B347-FF6391B6E88C}"/>
                </a:ext>
              </a:extLst>
            </p:cNvPr>
            <p:cNvCxnSpPr>
              <a:stCxn id="93" idx="2"/>
              <a:endCxn id="96" idx="1"/>
            </p:cNvCxnSpPr>
            <p:nvPr/>
          </p:nvCxnSpPr>
          <p:spPr>
            <a:xfrm rot="10800000" flipH="1">
              <a:off x="7645375" y="2867113"/>
              <a:ext cx="241200" cy="36300"/>
            </a:xfrm>
            <a:prstGeom prst="bentConnector3">
              <a:avLst>
                <a:gd name="adj1" fmla="val 50006"/>
              </a:avLst>
            </a:prstGeom>
            <a:noFill/>
            <a:ln w="9525" cap="flat" cmpd="sng">
              <a:solidFill>
                <a:schemeClr val="dk2"/>
              </a:solidFill>
              <a:prstDash val="solid"/>
              <a:round/>
              <a:headEnd type="none" w="med" len="med"/>
              <a:tailEnd type="none" w="med" len="med"/>
            </a:ln>
          </p:spPr>
        </p:cxnSp>
        <p:cxnSp>
          <p:nvCxnSpPr>
            <p:cNvPr id="106" name="Google Shape;117;p13">
              <a:extLst>
                <a:ext uri="{FF2B5EF4-FFF2-40B4-BE49-F238E27FC236}">
                  <a16:creationId xmlns:a16="http://schemas.microsoft.com/office/drawing/2014/main" id="{55AB92E4-5743-4160-A123-4F1377D9F95E}"/>
                </a:ext>
              </a:extLst>
            </p:cNvPr>
            <p:cNvCxnSpPr>
              <a:stCxn id="93" idx="2"/>
              <a:endCxn id="101" idx="1"/>
            </p:cNvCxnSpPr>
            <p:nvPr/>
          </p:nvCxnSpPr>
          <p:spPr>
            <a:xfrm>
              <a:off x="7645375" y="2903413"/>
              <a:ext cx="241200" cy="3090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107" name="Google Shape;118;p13">
              <a:extLst>
                <a:ext uri="{FF2B5EF4-FFF2-40B4-BE49-F238E27FC236}">
                  <a16:creationId xmlns:a16="http://schemas.microsoft.com/office/drawing/2014/main" id="{D448CBDE-E79D-44C3-8E13-B7336B73F758}"/>
                </a:ext>
              </a:extLst>
            </p:cNvPr>
            <p:cNvCxnSpPr>
              <a:stCxn id="93" idx="2"/>
              <a:endCxn id="102" idx="1"/>
            </p:cNvCxnSpPr>
            <p:nvPr/>
          </p:nvCxnSpPr>
          <p:spPr>
            <a:xfrm>
              <a:off x="7645375" y="2903413"/>
              <a:ext cx="241200" cy="438300"/>
            </a:xfrm>
            <a:prstGeom prst="bentConnector3">
              <a:avLst>
                <a:gd name="adj1" fmla="val 50009"/>
              </a:avLst>
            </a:prstGeom>
            <a:noFill/>
            <a:ln w="9525" cap="flat" cmpd="sng">
              <a:solidFill>
                <a:schemeClr val="dk2"/>
              </a:solidFill>
              <a:prstDash val="solid"/>
              <a:round/>
              <a:headEnd type="none" w="med" len="med"/>
              <a:tailEnd type="none" w="med" len="med"/>
            </a:ln>
          </p:spPr>
        </p:cxnSp>
      </p:grpSp>
      <p:sp>
        <p:nvSpPr>
          <p:cNvPr id="34" name="Google Shape;119;p13">
            <a:extLst>
              <a:ext uri="{FF2B5EF4-FFF2-40B4-BE49-F238E27FC236}">
                <a16:creationId xmlns:a16="http://schemas.microsoft.com/office/drawing/2014/main" id="{3234B081-1D17-42A7-911C-1D6341BA6959}"/>
              </a:ext>
            </a:extLst>
          </p:cNvPr>
          <p:cNvSpPr/>
          <p:nvPr/>
        </p:nvSpPr>
        <p:spPr>
          <a:xfrm rot="-5400000">
            <a:off x="7030056" y="3906596"/>
            <a:ext cx="907808" cy="2697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dirty="0">
                <a:latin typeface="Calibri"/>
                <a:ea typeface="Calibri"/>
                <a:cs typeface="Calibri"/>
                <a:sym typeface="Calibri"/>
              </a:rPr>
              <a:t>Verticals </a:t>
            </a:r>
            <a:r>
              <a:rPr lang="en" sz="1200" dirty="0">
                <a:latin typeface="Calibri"/>
                <a:ea typeface="Calibri"/>
                <a:cs typeface="Calibri"/>
                <a:sym typeface="Calibri"/>
              </a:rPr>
              <a:t>SC</a:t>
            </a:r>
            <a:endParaRPr sz="700" dirty="0">
              <a:latin typeface="Calibri"/>
              <a:ea typeface="Calibri"/>
              <a:cs typeface="Calibri"/>
              <a:sym typeface="Calibri"/>
            </a:endParaRPr>
          </a:p>
        </p:txBody>
      </p:sp>
      <p:sp>
        <p:nvSpPr>
          <p:cNvPr id="35" name="Google Shape;120;p13">
            <a:extLst>
              <a:ext uri="{FF2B5EF4-FFF2-40B4-BE49-F238E27FC236}">
                <a16:creationId xmlns:a16="http://schemas.microsoft.com/office/drawing/2014/main" id="{D1F9E3B7-5CE1-4C1F-B4E7-E8FA6C545E6C}"/>
              </a:ext>
            </a:extLst>
          </p:cNvPr>
          <p:cNvSpPr/>
          <p:nvPr/>
        </p:nvSpPr>
        <p:spPr>
          <a:xfrm>
            <a:off x="7857086" y="3587542"/>
            <a:ext cx="1083000" cy="907808"/>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Automotive</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Consumer</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Datacenter</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Energy</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Finance</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Communications</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Defense</a:t>
            </a:r>
            <a:endParaRPr sz="700">
              <a:solidFill>
                <a:srgbClr val="FFFFFF"/>
              </a:solidFill>
              <a:latin typeface="Calibri"/>
              <a:ea typeface="Calibri"/>
              <a:cs typeface="Calibri"/>
              <a:sym typeface="Calibri"/>
            </a:endParaRPr>
          </a:p>
        </p:txBody>
      </p:sp>
      <p:cxnSp>
        <p:nvCxnSpPr>
          <p:cNvPr id="36" name="Google Shape;121;p13">
            <a:extLst>
              <a:ext uri="{FF2B5EF4-FFF2-40B4-BE49-F238E27FC236}">
                <a16:creationId xmlns:a16="http://schemas.microsoft.com/office/drawing/2014/main" id="{C4EDFFC8-A31D-4474-B024-1653F69ECF29}"/>
              </a:ext>
            </a:extLst>
          </p:cNvPr>
          <p:cNvCxnSpPr>
            <a:stCxn id="34" idx="2"/>
            <a:endCxn id="35" idx="1"/>
          </p:cNvCxnSpPr>
          <p:nvPr/>
        </p:nvCxnSpPr>
        <p:spPr>
          <a:xfrm>
            <a:off x="7618811" y="4041446"/>
            <a:ext cx="238200" cy="600"/>
          </a:xfrm>
          <a:prstGeom prst="bentConnector3">
            <a:avLst>
              <a:gd name="adj1" fmla="val 50016"/>
            </a:avLst>
          </a:prstGeom>
          <a:noFill/>
          <a:ln w="9525" cap="flat" cmpd="sng">
            <a:solidFill>
              <a:schemeClr val="dk2"/>
            </a:solidFill>
            <a:prstDash val="solid"/>
            <a:round/>
            <a:headEnd type="none" w="med" len="med"/>
            <a:tailEnd type="none" w="med" len="med"/>
          </a:ln>
        </p:spPr>
      </p:cxnSp>
      <p:sp>
        <p:nvSpPr>
          <p:cNvPr id="37" name="Google Shape;122;p13">
            <a:extLst>
              <a:ext uri="{FF2B5EF4-FFF2-40B4-BE49-F238E27FC236}">
                <a16:creationId xmlns:a16="http://schemas.microsoft.com/office/drawing/2014/main" id="{3A00BFA8-A49A-42D9-BBD6-19E12B750489}"/>
              </a:ext>
            </a:extLst>
          </p:cNvPr>
          <p:cNvSpPr/>
          <p:nvPr/>
        </p:nvSpPr>
        <p:spPr>
          <a:xfrm>
            <a:off x="654047" y="1195482"/>
            <a:ext cx="1079100" cy="6888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900" dirty="0">
                <a:latin typeface="Calibri"/>
                <a:ea typeface="Calibri"/>
                <a:cs typeface="Calibri"/>
                <a:sym typeface="Calibri"/>
              </a:rPr>
              <a:t>RASD (Recoverability,  Availability, Serviceability Dependability) TS</a:t>
            </a:r>
            <a:endParaRPr sz="900" dirty="0">
              <a:latin typeface="Calibri"/>
              <a:ea typeface="Calibri"/>
              <a:cs typeface="Calibri"/>
              <a:sym typeface="Calibri"/>
            </a:endParaRPr>
          </a:p>
        </p:txBody>
      </p:sp>
      <p:sp>
        <p:nvSpPr>
          <p:cNvPr id="38" name="Google Shape;123;p13">
            <a:extLst>
              <a:ext uri="{FF2B5EF4-FFF2-40B4-BE49-F238E27FC236}">
                <a16:creationId xmlns:a16="http://schemas.microsoft.com/office/drawing/2014/main" id="{A49B3523-6642-456E-87B0-9057BBF0BAB9}"/>
              </a:ext>
            </a:extLst>
          </p:cNvPr>
          <p:cNvSpPr/>
          <p:nvPr/>
        </p:nvSpPr>
        <p:spPr>
          <a:xfrm>
            <a:off x="1923348" y="1044675"/>
            <a:ext cx="1073700" cy="11493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Functional Safety</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E2E Data Integrity</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Diagnosability</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Recoverability</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PCIe error reporting</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Data poisoning containment</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Error recording</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Error reporting</a:t>
            </a:r>
            <a:endParaRPr sz="700">
              <a:solidFill>
                <a:srgbClr val="FFFFFF"/>
              </a:solidFill>
            </a:endParaRPr>
          </a:p>
          <a:p>
            <a:pPr marL="45720" lvl="0" indent="-90170" algn="l" rtl="0">
              <a:spcBef>
                <a:spcPts val="0"/>
              </a:spcBef>
              <a:spcAft>
                <a:spcPts val="0"/>
              </a:spcAft>
              <a:buClr>
                <a:srgbClr val="FFFFFF"/>
              </a:buClr>
              <a:buSzPts val="700"/>
              <a:buChar char="・"/>
            </a:pPr>
            <a:r>
              <a:rPr lang="en" sz="700">
                <a:solidFill>
                  <a:srgbClr val="FFFFFF"/>
                </a:solidFill>
                <a:latin typeface="Calibri"/>
                <a:ea typeface="Calibri"/>
                <a:cs typeface="Calibri"/>
                <a:sym typeface="Calibri"/>
              </a:rPr>
              <a:t>Error isolation</a:t>
            </a:r>
            <a:endParaRPr sz="700">
              <a:solidFill>
                <a:srgbClr val="FFFFFF"/>
              </a:solidFill>
              <a:latin typeface="Calibri"/>
              <a:ea typeface="Calibri"/>
              <a:cs typeface="Calibri"/>
              <a:sym typeface="Calibri"/>
            </a:endParaRPr>
          </a:p>
        </p:txBody>
      </p:sp>
      <p:cxnSp>
        <p:nvCxnSpPr>
          <p:cNvPr id="39" name="Google Shape;124;p13">
            <a:extLst>
              <a:ext uri="{FF2B5EF4-FFF2-40B4-BE49-F238E27FC236}">
                <a16:creationId xmlns:a16="http://schemas.microsoft.com/office/drawing/2014/main" id="{B0D51A76-F5D2-4390-8707-ED9AB37F01C4}"/>
              </a:ext>
            </a:extLst>
          </p:cNvPr>
          <p:cNvCxnSpPr>
            <a:stCxn id="38" idx="1"/>
            <a:endCxn id="37" idx="3"/>
          </p:cNvCxnSpPr>
          <p:nvPr/>
        </p:nvCxnSpPr>
        <p:spPr>
          <a:xfrm rot="10800000">
            <a:off x="1733148" y="1539825"/>
            <a:ext cx="190200" cy="79500"/>
          </a:xfrm>
          <a:prstGeom prst="bentConnector3">
            <a:avLst>
              <a:gd name="adj1" fmla="val 50000"/>
            </a:avLst>
          </a:prstGeom>
          <a:noFill/>
          <a:ln w="9525" cap="flat" cmpd="sng">
            <a:solidFill>
              <a:schemeClr val="dk2"/>
            </a:solidFill>
            <a:prstDash val="solid"/>
            <a:round/>
            <a:headEnd type="none" w="med" len="med"/>
            <a:tailEnd type="none" w="med" len="med"/>
          </a:ln>
        </p:spPr>
      </p:cxnSp>
      <p:grpSp>
        <p:nvGrpSpPr>
          <p:cNvPr id="40" name="Google Shape;125;p13">
            <a:extLst>
              <a:ext uri="{FF2B5EF4-FFF2-40B4-BE49-F238E27FC236}">
                <a16:creationId xmlns:a16="http://schemas.microsoft.com/office/drawing/2014/main" id="{7F8076D7-3392-45E9-AA13-195598EF2DCF}"/>
              </a:ext>
            </a:extLst>
          </p:cNvPr>
          <p:cNvGrpSpPr/>
          <p:nvPr/>
        </p:nvGrpSpPr>
        <p:grpSpPr>
          <a:xfrm>
            <a:off x="201220" y="165179"/>
            <a:ext cx="8741561" cy="431669"/>
            <a:chOff x="2178450" y="-1825"/>
            <a:chExt cx="4799100" cy="431669"/>
          </a:xfrm>
        </p:grpSpPr>
        <p:sp>
          <p:nvSpPr>
            <p:cNvPr id="90" name="Google Shape;126;p13">
              <a:extLst>
                <a:ext uri="{FF2B5EF4-FFF2-40B4-BE49-F238E27FC236}">
                  <a16:creationId xmlns:a16="http://schemas.microsoft.com/office/drawing/2014/main" id="{9ACC8382-CB8C-45DC-B105-58984F056025}"/>
                </a:ext>
              </a:extLst>
            </p:cNvPr>
            <p:cNvSpPr/>
            <p:nvPr/>
          </p:nvSpPr>
          <p:spPr>
            <a:xfrm>
              <a:off x="2178450" y="-1825"/>
              <a:ext cx="4799100" cy="200700"/>
            </a:xfrm>
            <a:prstGeom prst="rect">
              <a:avLst/>
            </a:prstGeom>
            <a:solidFill>
              <a:srgbClr val="FFFFFF"/>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r>
                <a:rPr lang="en" sz="1200" b="0" i="0" u="none" strike="noStrike" cap="none">
                  <a:latin typeface="Calibri"/>
                  <a:ea typeface="Calibri"/>
                  <a:cs typeface="Calibri"/>
                  <a:sym typeface="Calibri"/>
                </a:rPr>
                <a:t>Board of Directors (BOD)</a:t>
              </a:r>
              <a:endParaRPr sz="1200" b="0" i="0" u="none" strike="noStrike" cap="none">
                <a:latin typeface="Arial"/>
                <a:ea typeface="Arial"/>
                <a:cs typeface="Arial"/>
                <a:sym typeface="Arial"/>
              </a:endParaRPr>
            </a:p>
          </p:txBody>
        </p:sp>
        <p:sp>
          <p:nvSpPr>
            <p:cNvPr id="91" name="Google Shape;127;p13">
              <a:extLst>
                <a:ext uri="{FF2B5EF4-FFF2-40B4-BE49-F238E27FC236}">
                  <a16:creationId xmlns:a16="http://schemas.microsoft.com/office/drawing/2014/main" id="{488F9040-C67F-4A47-87A4-AD60361C43EA}"/>
                </a:ext>
              </a:extLst>
            </p:cNvPr>
            <p:cNvSpPr/>
            <p:nvPr/>
          </p:nvSpPr>
          <p:spPr>
            <a:xfrm>
              <a:off x="2178450" y="229144"/>
              <a:ext cx="2379300" cy="200700"/>
            </a:xfrm>
            <a:prstGeom prst="rect">
              <a:avLst/>
            </a:prstGeom>
            <a:solidFill>
              <a:srgbClr val="FFFFFF"/>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r>
                <a:rPr lang="en" sz="1200" b="0" i="0" u="none" strike="noStrike" cap="none">
                  <a:latin typeface="Calibri"/>
                  <a:ea typeface="Calibri"/>
                  <a:cs typeface="Calibri"/>
                  <a:sym typeface="Calibri"/>
                </a:rPr>
                <a:t>Technical Steering Committee (TSC)</a:t>
              </a:r>
              <a:endParaRPr sz="1200" b="0" i="0" u="none" strike="noStrike" cap="none">
                <a:latin typeface="Arial"/>
                <a:ea typeface="Arial"/>
                <a:cs typeface="Arial"/>
                <a:sym typeface="Arial"/>
              </a:endParaRPr>
            </a:p>
          </p:txBody>
        </p:sp>
        <p:sp>
          <p:nvSpPr>
            <p:cNvPr id="92" name="Google Shape;128;p13">
              <a:extLst>
                <a:ext uri="{FF2B5EF4-FFF2-40B4-BE49-F238E27FC236}">
                  <a16:creationId xmlns:a16="http://schemas.microsoft.com/office/drawing/2014/main" id="{9D0AD188-452B-493B-BEB5-67E767575E5E}"/>
                </a:ext>
              </a:extLst>
            </p:cNvPr>
            <p:cNvSpPr/>
            <p:nvPr/>
          </p:nvSpPr>
          <p:spPr>
            <a:xfrm>
              <a:off x="4598125" y="229144"/>
              <a:ext cx="2379300" cy="200700"/>
            </a:xfrm>
            <a:prstGeom prst="rect">
              <a:avLst/>
            </a:prstGeom>
            <a:solidFill>
              <a:srgbClr val="FFFFFF"/>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800"/>
                <a:buFont typeface="Arial"/>
                <a:buNone/>
              </a:pPr>
              <a:r>
                <a:rPr lang="en" sz="1200" b="0" i="0" u="none" strike="noStrike" cap="none">
                  <a:latin typeface="Calibri"/>
                  <a:ea typeface="Calibri"/>
                  <a:cs typeface="Calibri"/>
                  <a:sym typeface="Calibri"/>
                </a:rPr>
                <a:t>Chairs</a:t>
              </a:r>
              <a:endParaRPr sz="1200" b="0" i="0" u="none" strike="noStrike" cap="none">
                <a:latin typeface="Calibri"/>
                <a:ea typeface="Calibri"/>
                <a:cs typeface="Calibri"/>
                <a:sym typeface="Calibri"/>
              </a:endParaRPr>
            </a:p>
          </p:txBody>
        </p:sp>
      </p:grpSp>
      <p:cxnSp>
        <p:nvCxnSpPr>
          <p:cNvPr id="41" name="Google Shape;129;p13">
            <a:extLst>
              <a:ext uri="{FF2B5EF4-FFF2-40B4-BE49-F238E27FC236}">
                <a16:creationId xmlns:a16="http://schemas.microsoft.com/office/drawing/2014/main" id="{CAC1296E-6206-4894-9A5F-E4FF6F6A5E12}"/>
              </a:ext>
            </a:extLst>
          </p:cNvPr>
          <p:cNvCxnSpPr>
            <a:stCxn id="4" idx="2"/>
            <a:endCxn id="5" idx="1"/>
          </p:cNvCxnSpPr>
          <p:nvPr/>
        </p:nvCxnSpPr>
        <p:spPr>
          <a:xfrm rot="10800000" flipH="1">
            <a:off x="476848" y="862600"/>
            <a:ext cx="177300" cy="17736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42" name="Google Shape;130;p13">
            <a:extLst>
              <a:ext uri="{FF2B5EF4-FFF2-40B4-BE49-F238E27FC236}">
                <a16:creationId xmlns:a16="http://schemas.microsoft.com/office/drawing/2014/main" id="{7FCADD1C-370C-4B20-B718-5F1B0A2B322E}"/>
              </a:ext>
            </a:extLst>
          </p:cNvPr>
          <p:cNvCxnSpPr>
            <a:stCxn id="4" idx="2"/>
            <a:endCxn id="37" idx="1"/>
          </p:cNvCxnSpPr>
          <p:nvPr/>
        </p:nvCxnSpPr>
        <p:spPr>
          <a:xfrm rot="10800000" flipH="1">
            <a:off x="476848" y="1540000"/>
            <a:ext cx="177300" cy="10962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43" name="Google Shape;131;p13">
            <a:extLst>
              <a:ext uri="{FF2B5EF4-FFF2-40B4-BE49-F238E27FC236}">
                <a16:creationId xmlns:a16="http://schemas.microsoft.com/office/drawing/2014/main" id="{D372AD10-D40E-4626-B694-70495B748A20}"/>
              </a:ext>
            </a:extLst>
          </p:cNvPr>
          <p:cNvCxnSpPr>
            <a:stCxn id="4" idx="2"/>
            <a:endCxn id="6" idx="1"/>
          </p:cNvCxnSpPr>
          <p:nvPr/>
        </p:nvCxnSpPr>
        <p:spPr>
          <a:xfrm rot="10800000" flipH="1">
            <a:off x="476848" y="2150500"/>
            <a:ext cx="177300" cy="4857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44" name="Google Shape;132;p13">
            <a:extLst>
              <a:ext uri="{FF2B5EF4-FFF2-40B4-BE49-F238E27FC236}">
                <a16:creationId xmlns:a16="http://schemas.microsoft.com/office/drawing/2014/main" id="{17B81061-D141-4CCE-BEF0-0178FDE0FC31}"/>
              </a:ext>
            </a:extLst>
          </p:cNvPr>
          <p:cNvCxnSpPr>
            <a:stCxn id="4" idx="2"/>
            <a:endCxn id="14" idx="1"/>
          </p:cNvCxnSpPr>
          <p:nvPr/>
        </p:nvCxnSpPr>
        <p:spPr>
          <a:xfrm>
            <a:off x="476848" y="2636200"/>
            <a:ext cx="177300" cy="1170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45" name="Google Shape;133;p13">
            <a:extLst>
              <a:ext uri="{FF2B5EF4-FFF2-40B4-BE49-F238E27FC236}">
                <a16:creationId xmlns:a16="http://schemas.microsoft.com/office/drawing/2014/main" id="{B282CF66-671C-4D79-8DC4-6D3DFF00A67A}"/>
              </a:ext>
            </a:extLst>
          </p:cNvPr>
          <p:cNvCxnSpPr>
            <a:stCxn id="4" idx="2"/>
            <a:endCxn id="9" idx="1"/>
          </p:cNvCxnSpPr>
          <p:nvPr/>
        </p:nvCxnSpPr>
        <p:spPr>
          <a:xfrm>
            <a:off x="476848" y="2636200"/>
            <a:ext cx="177300" cy="1362900"/>
          </a:xfrm>
          <a:prstGeom prst="bentConnector3">
            <a:avLst>
              <a:gd name="adj1" fmla="val 49972"/>
            </a:avLst>
          </a:prstGeom>
          <a:noFill/>
          <a:ln w="9525" cap="flat" cmpd="sng">
            <a:solidFill>
              <a:schemeClr val="dk2"/>
            </a:solidFill>
            <a:prstDash val="solid"/>
            <a:round/>
            <a:headEnd type="none" w="med" len="med"/>
            <a:tailEnd type="none" w="med" len="med"/>
          </a:ln>
        </p:spPr>
      </p:cxnSp>
      <p:cxnSp>
        <p:nvCxnSpPr>
          <p:cNvPr id="46" name="Google Shape;134;p13">
            <a:extLst>
              <a:ext uri="{FF2B5EF4-FFF2-40B4-BE49-F238E27FC236}">
                <a16:creationId xmlns:a16="http://schemas.microsoft.com/office/drawing/2014/main" id="{F41DF973-E010-4744-802D-B00227BF057D}"/>
              </a:ext>
            </a:extLst>
          </p:cNvPr>
          <p:cNvCxnSpPr>
            <a:stCxn id="4" idx="2"/>
            <a:endCxn id="29" idx="1"/>
          </p:cNvCxnSpPr>
          <p:nvPr/>
        </p:nvCxnSpPr>
        <p:spPr>
          <a:xfrm>
            <a:off x="476848" y="2636200"/>
            <a:ext cx="177300" cy="1820700"/>
          </a:xfrm>
          <a:prstGeom prst="bentConnector3">
            <a:avLst>
              <a:gd name="adj1" fmla="val 49972"/>
            </a:avLst>
          </a:prstGeom>
          <a:noFill/>
          <a:ln w="9525" cap="flat" cmpd="sng">
            <a:solidFill>
              <a:schemeClr val="dk2"/>
            </a:solidFill>
            <a:prstDash val="solid"/>
            <a:round/>
            <a:headEnd type="none" w="med" len="med"/>
            <a:tailEnd type="none" w="med" len="med"/>
          </a:ln>
        </p:spPr>
      </p:cxnSp>
      <p:sp>
        <p:nvSpPr>
          <p:cNvPr id="47" name="Google Shape;135;p13">
            <a:extLst>
              <a:ext uri="{FF2B5EF4-FFF2-40B4-BE49-F238E27FC236}">
                <a16:creationId xmlns:a16="http://schemas.microsoft.com/office/drawing/2014/main" id="{23277ACA-8E6F-4FB0-AE49-FD9943894F25}"/>
              </a:ext>
            </a:extLst>
          </p:cNvPr>
          <p:cNvSpPr/>
          <p:nvPr/>
        </p:nvSpPr>
        <p:spPr>
          <a:xfrm rot="-5400000">
            <a:off x="1545573" y="2275625"/>
            <a:ext cx="3509700" cy="279600"/>
          </a:xfrm>
          <a:prstGeom prst="rect">
            <a:avLst/>
          </a:prstGeom>
          <a:solidFill>
            <a:srgbClr val="000000"/>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200"/>
              <a:buFont typeface="Arial"/>
              <a:buNone/>
            </a:pPr>
            <a:r>
              <a:rPr lang="en" sz="1200">
                <a:solidFill>
                  <a:srgbClr val="FFFFFF"/>
                </a:solidFill>
                <a:latin typeface="Calibri"/>
                <a:ea typeface="Calibri"/>
                <a:cs typeface="Calibri"/>
                <a:sym typeface="Calibri"/>
              </a:rPr>
              <a:t>Software Standing Committee</a:t>
            </a:r>
            <a:endParaRPr sz="1200">
              <a:solidFill>
                <a:srgbClr val="FFFFFF"/>
              </a:solidFill>
              <a:latin typeface="Calibri"/>
              <a:ea typeface="Calibri"/>
              <a:cs typeface="Calibri"/>
              <a:sym typeface="Calibri"/>
            </a:endParaRPr>
          </a:p>
        </p:txBody>
      </p:sp>
      <p:sp>
        <p:nvSpPr>
          <p:cNvPr id="48" name="Google Shape;136;p13">
            <a:extLst>
              <a:ext uri="{FF2B5EF4-FFF2-40B4-BE49-F238E27FC236}">
                <a16:creationId xmlns:a16="http://schemas.microsoft.com/office/drawing/2014/main" id="{5070E122-82E7-44C7-9D6E-AADA7273B4F4}"/>
              </a:ext>
            </a:extLst>
          </p:cNvPr>
          <p:cNvSpPr/>
          <p:nvPr/>
        </p:nvSpPr>
        <p:spPr>
          <a:xfrm>
            <a:off x="3668098" y="660475"/>
            <a:ext cx="1077900" cy="1569900"/>
          </a:xfrm>
          <a:prstGeom prst="rect">
            <a:avLst/>
          </a:prstGeom>
          <a:solidFill>
            <a:srgbClr val="4A86E8"/>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900">
                <a:solidFill>
                  <a:srgbClr val="FFFFFF"/>
                </a:solidFill>
                <a:latin typeface="Calibri"/>
                <a:ea typeface="Calibri"/>
                <a:cs typeface="Calibri"/>
                <a:sym typeface="Calibri"/>
              </a:rPr>
              <a:t>Profiles &amp; Platform Subcommittee</a:t>
            </a:r>
            <a:endParaRPr sz="90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sng">
              <a:solidFill>
                <a:srgbClr val="FFFFFF"/>
              </a:solidFill>
              <a:latin typeface="Calibri"/>
              <a:ea typeface="Calibri"/>
              <a:cs typeface="Calibri"/>
              <a:sym typeface="Calibri"/>
            </a:endParaRPr>
          </a:p>
        </p:txBody>
      </p:sp>
      <p:cxnSp>
        <p:nvCxnSpPr>
          <p:cNvPr id="49" name="Google Shape;137;p13">
            <a:extLst>
              <a:ext uri="{FF2B5EF4-FFF2-40B4-BE49-F238E27FC236}">
                <a16:creationId xmlns:a16="http://schemas.microsoft.com/office/drawing/2014/main" id="{5DC5C19D-EA23-4CA0-BA7C-12A47F10F7B0}"/>
              </a:ext>
            </a:extLst>
          </p:cNvPr>
          <p:cNvCxnSpPr>
            <a:stCxn id="47" idx="2"/>
            <a:endCxn id="48" idx="1"/>
          </p:cNvCxnSpPr>
          <p:nvPr/>
        </p:nvCxnSpPr>
        <p:spPr>
          <a:xfrm rot="10800000" flipH="1">
            <a:off x="3440223" y="1445525"/>
            <a:ext cx="228000" cy="969900"/>
          </a:xfrm>
          <a:prstGeom prst="bentConnector3">
            <a:avLst>
              <a:gd name="adj1" fmla="val 49973"/>
            </a:avLst>
          </a:prstGeom>
          <a:noFill/>
          <a:ln w="9525" cap="flat" cmpd="sng">
            <a:solidFill>
              <a:schemeClr val="dk2"/>
            </a:solidFill>
            <a:prstDash val="solid"/>
            <a:round/>
            <a:headEnd type="none" w="med" len="med"/>
            <a:tailEnd type="none" w="med" len="med"/>
          </a:ln>
        </p:spPr>
      </p:cxnSp>
      <p:sp>
        <p:nvSpPr>
          <p:cNvPr id="50" name="Google Shape;138;p13">
            <a:extLst>
              <a:ext uri="{FF2B5EF4-FFF2-40B4-BE49-F238E27FC236}">
                <a16:creationId xmlns:a16="http://schemas.microsoft.com/office/drawing/2014/main" id="{EF2591BA-08BC-4C78-A561-84C4356CE47B}"/>
              </a:ext>
            </a:extLst>
          </p:cNvPr>
          <p:cNvSpPr/>
          <p:nvPr/>
        </p:nvSpPr>
        <p:spPr>
          <a:xfrm>
            <a:off x="4953348" y="662849"/>
            <a:ext cx="1080900" cy="12150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Linux class OSs</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RTOSs</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DMA</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Multi-processing</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Hypervisors</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JITs</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Overlays</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IOMMU, Buses</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Bootloaders</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Distro coord/build/rel</a:t>
            </a:r>
            <a:endParaRPr sz="700">
              <a:solidFill>
                <a:srgbClr val="FFFFFF"/>
              </a:solidFill>
              <a:latin typeface="Calibri"/>
              <a:ea typeface="Calibri"/>
              <a:cs typeface="Calibri"/>
              <a:sym typeface="Calibri"/>
            </a:endParaRPr>
          </a:p>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*BIs</a:t>
            </a:r>
            <a:endParaRPr sz="700">
              <a:solidFill>
                <a:srgbClr val="FFFFFF"/>
              </a:solidFill>
              <a:latin typeface="Calibri"/>
              <a:ea typeface="Calibri"/>
              <a:cs typeface="Calibri"/>
              <a:sym typeface="Calibri"/>
            </a:endParaRPr>
          </a:p>
        </p:txBody>
      </p:sp>
      <p:cxnSp>
        <p:nvCxnSpPr>
          <p:cNvPr id="51" name="Google Shape;139;p13">
            <a:extLst>
              <a:ext uri="{FF2B5EF4-FFF2-40B4-BE49-F238E27FC236}">
                <a16:creationId xmlns:a16="http://schemas.microsoft.com/office/drawing/2014/main" id="{A823FE61-E95C-43A8-BBA7-B54326F4B626}"/>
              </a:ext>
            </a:extLst>
          </p:cNvPr>
          <p:cNvCxnSpPr>
            <a:stCxn id="50" idx="1"/>
            <a:endCxn id="48" idx="3"/>
          </p:cNvCxnSpPr>
          <p:nvPr/>
        </p:nvCxnSpPr>
        <p:spPr>
          <a:xfrm flipH="1">
            <a:off x="4746048" y="1270349"/>
            <a:ext cx="207300" cy="175200"/>
          </a:xfrm>
          <a:prstGeom prst="bentConnector3">
            <a:avLst>
              <a:gd name="adj1" fmla="val 50012"/>
            </a:avLst>
          </a:prstGeom>
          <a:noFill/>
          <a:ln w="9525" cap="flat" cmpd="sng">
            <a:solidFill>
              <a:schemeClr val="dk2"/>
            </a:solidFill>
            <a:prstDash val="solid"/>
            <a:round/>
            <a:headEnd type="none" w="med" len="med"/>
            <a:tailEnd type="none" w="med" len="med"/>
          </a:ln>
        </p:spPr>
      </p:cxnSp>
      <p:sp>
        <p:nvSpPr>
          <p:cNvPr id="52" name="Google Shape;140;p13">
            <a:extLst>
              <a:ext uri="{FF2B5EF4-FFF2-40B4-BE49-F238E27FC236}">
                <a16:creationId xmlns:a16="http://schemas.microsoft.com/office/drawing/2014/main" id="{7E5F2260-CD1D-4BBF-BE36-F6F70DBCDF45}"/>
              </a:ext>
            </a:extLst>
          </p:cNvPr>
          <p:cNvSpPr/>
          <p:nvPr/>
        </p:nvSpPr>
        <p:spPr>
          <a:xfrm>
            <a:off x="3668098" y="2598775"/>
            <a:ext cx="1080900" cy="15699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900" b="0" i="0" strike="noStrike" cap="none">
                <a:latin typeface="Calibri"/>
                <a:ea typeface="Calibri"/>
                <a:cs typeface="Calibri"/>
                <a:sym typeface="Calibri"/>
              </a:rPr>
              <a:t>Tool Chain &amp; Runtimes </a:t>
            </a:r>
            <a:r>
              <a:rPr lang="en" sz="900">
                <a:latin typeface="Calibri"/>
                <a:ea typeface="Calibri"/>
                <a:cs typeface="Calibri"/>
                <a:sym typeface="Calibri"/>
              </a:rPr>
              <a:t>Subcommittee</a:t>
            </a:r>
            <a:endParaRPr sz="9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9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a:latin typeface="Calibri"/>
              <a:ea typeface="Calibri"/>
              <a:cs typeface="Calibri"/>
              <a:sym typeface="Calibri"/>
            </a:endParaRPr>
          </a:p>
        </p:txBody>
      </p:sp>
      <p:sp>
        <p:nvSpPr>
          <p:cNvPr id="53" name="Google Shape;141;p13">
            <a:extLst>
              <a:ext uri="{FF2B5EF4-FFF2-40B4-BE49-F238E27FC236}">
                <a16:creationId xmlns:a16="http://schemas.microsoft.com/office/drawing/2014/main" id="{EDA0F8F8-4197-4373-ADE7-99F97DBD4D11}"/>
              </a:ext>
            </a:extLst>
          </p:cNvPr>
          <p:cNvSpPr/>
          <p:nvPr/>
        </p:nvSpPr>
        <p:spPr>
          <a:xfrm>
            <a:off x="4954248" y="2883925"/>
            <a:ext cx="10791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b="0" i="0" u="none" strike="noStrike" cap="none">
                <a:solidFill>
                  <a:srgbClr val="FFFFFF"/>
                </a:solidFill>
                <a:latin typeface="Calibri"/>
                <a:ea typeface="Calibri"/>
                <a:cs typeface="Calibri"/>
                <a:sym typeface="Calibri"/>
              </a:rPr>
              <a:t>HPC SIG</a:t>
            </a:r>
            <a:endParaRPr sz="700">
              <a:solidFill>
                <a:srgbClr val="FFFFFF"/>
              </a:solidFill>
              <a:latin typeface="Calibri"/>
              <a:ea typeface="Calibri"/>
              <a:cs typeface="Calibri"/>
              <a:sym typeface="Calibri"/>
            </a:endParaRPr>
          </a:p>
        </p:txBody>
      </p:sp>
      <p:sp>
        <p:nvSpPr>
          <p:cNvPr id="54" name="Google Shape;142;p13">
            <a:extLst>
              <a:ext uri="{FF2B5EF4-FFF2-40B4-BE49-F238E27FC236}">
                <a16:creationId xmlns:a16="http://schemas.microsoft.com/office/drawing/2014/main" id="{15CA09F8-D1B0-4BEB-9519-BC5AFAD068F8}"/>
              </a:ext>
            </a:extLst>
          </p:cNvPr>
          <p:cNvSpPr/>
          <p:nvPr/>
        </p:nvSpPr>
        <p:spPr>
          <a:xfrm>
            <a:off x="4954248" y="2740688"/>
            <a:ext cx="1079100" cy="1281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dirty="0">
                <a:latin typeface="Calibri"/>
                <a:ea typeface="Calibri"/>
                <a:cs typeface="Calibri"/>
                <a:sym typeface="Calibri"/>
              </a:rPr>
              <a:t>Code Speed SIG</a:t>
            </a:r>
            <a:endParaRPr sz="800" b="0" i="0" u="none" strike="noStrike" cap="none" dirty="0">
              <a:latin typeface="Arial"/>
              <a:ea typeface="Arial"/>
              <a:cs typeface="Arial"/>
              <a:sym typeface="Arial"/>
            </a:endParaRPr>
          </a:p>
        </p:txBody>
      </p:sp>
      <p:sp>
        <p:nvSpPr>
          <p:cNvPr id="55" name="Google Shape;143;p13">
            <a:extLst>
              <a:ext uri="{FF2B5EF4-FFF2-40B4-BE49-F238E27FC236}">
                <a16:creationId xmlns:a16="http://schemas.microsoft.com/office/drawing/2014/main" id="{3462A1F4-6F7E-40EA-B1A7-FAA67EDB443C}"/>
              </a:ext>
            </a:extLst>
          </p:cNvPr>
          <p:cNvSpPr/>
          <p:nvPr/>
        </p:nvSpPr>
        <p:spPr>
          <a:xfrm>
            <a:off x="4954248" y="2593775"/>
            <a:ext cx="1077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a:solidFill>
                  <a:srgbClr val="FFFFFF"/>
                </a:solidFill>
                <a:latin typeface="Calibri"/>
                <a:ea typeface="Calibri"/>
                <a:cs typeface="Calibri"/>
                <a:sym typeface="Calibri"/>
              </a:rPr>
              <a:t>EABI TG</a:t>
            </a:r>
            <a:endParaRPr sz="800" b="0" i="0" u="none" strike="noStrike" cap="none">
              <a:solidFill>
                <a:srgbClr val="FFFFFF"/>
              </a:solidFill>
              <a:latin typeface="Arial"/>
              <a:ea typeface="Arial"/>
              <a:cs typeface="Arial"/>
              <a:sym typeface="Arial"/>
            </a:endParaRPr>
          </a:p>
        </p:txBody>
      </p:sp>
      <p:sp>
        <p:nvSpPr>
          <p:cNvPr id="56" name="Google Shape;144;p13">
            <a:extLst>
              <a:ext uri="{FF2B5EF4-FFF2-40B4-BE49-F238E27FC236}">
                <a16:creationId xmlns:a16="http://schemas.microsoft.com/office/drawing/2014/main" id="{6CE8D7CF-9DC9-4C92-AD5F-478A4A7A9653}"/>
              </a:ext>
            </a:extLst>
          </p:cNvPr>
          <p:cNvSpPr/>
          <p:nvPr/>
        </p:nvSpPr>
        <p:spPr>
          <a:xfrm>
            <a:off x="4954248" y="3325388"/>
            <a:ext cx="1079100" cy="1281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750" dirty="0">
                <a:latin typeface="Calibri"/>
                <a:ea typeface="Calibri"/>
                <a:cs typeface="Calibri"/>
                <a:sym typeface="Calibri"/>
              </a:rPr>
              <a:t>Managed Runtime TG</a:t>
            </a:r>
            <a:endParaRPr sz="700" dirty="0">
              <a:latin typeface="Calibri"/>
              <a:ea typeface="Calibri"/>
              <a:cs typeface="Calibri"/>
              <a:sym typeface="Calibri"/>
            </a:endParaRPr>
          </a:p>
        </p:txBody>
      </p:sp>
      <p:sp>
        <p:nvSpPr>
          <p:cNvPr id="57" name="Google Shape;145;p13">
            <a:extLst>
              <a:ext uri="{FF2B5EF4-FFF2-40B4-BE49-F238E27FC236}">
                <a16:creationId xmlns:a16="http://schemas.microsoft.com/office/drawing/2014/main" id="{358C5A09-F756-4E17-BFCA-B9C6DB52E849}"/>
              </a:ext>
            </a:extLst>
          </p:cNvPr>
          <p:cNvSpPr/>
          <p:nvPr/>
        </p:nvSpPr>
        <p:spPr>
          <a:xfrm>
            <a:off x="4954248" y="3178113"/>
            <a:ext cx="1079100" cy="1281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dirty="0">
                <a:latin typeface="Calibri"/>
                <a:ea typeface="Calibri"/>
                <a:cs typeface="Calibri"/>
                <a:sym typeface="Calibri"/>
              </a:rPr>
              <a:t>DB/App TG</a:t>
            </a:r>
            <a:endParaRPr sz="700" dirty="0">
              <a:latin typeface="Calibri"/>
              <a:ea typeface="Calibri"/>
              <a:cs typeface="Calibri"/>
              <a:sym typeface="Calibri"/>
            </a:endParaRPr>
          </a:p>
        </p:txBody>
      </p:sp>
      <p:sp>
        <p:nvSpPr>
          <p:cNvPr id="58" name="Google Shape;146;p13">
            <a:extLst>
              <a:ext uri="{FF2B5EF4-FFF2-40B4-BE49-F238E27FC236}">
                <a16:creationId xmlns:a16="http://schemas.microsoft.com/office/drawing/2014/main" id="{2A220B50-5EA4-4C5B-B7BA-3D9659C5784E}"/>
              </a:ext>
            </a:extLst>
          </p:cNvPr>
          <p:cNvSpPr/>
          <p:nvPr/>
        </p:nvSpPr>
        <p:spPr>
          <a:xfrm>
            <a:off x="4954248" y="3030838"/>
            <a:ext cx="1080900" cy="1281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dirty="0">
                <a:latin typeface="Calibri"/>
                <a:ea typeface="Calibri"/>
                <a:cs typeface="Calibri"/>
                <a:sym typeface="Calibri"/>
              </a:rPr>
              <a:t>AI/ML/NLP TG</a:t>
            </a:r>
            <a:endParaRPr sz="700" dirty="0">
              <a:latin typeface="Calibri"/>
              <a:ea typeface="Calibri"/>
              <a:cs typeface="Calibri"/>
              <a:sym typeface="Calibri"/>
            </a:endParaRPr>
          </a:p>
        </p:txBody>
      </p:sp>
      <p:sp>
        <p:nvSpPr>
          <p:cNvPr id="59" name="Google Shape;147;p13">
            <a:extLst>
              <a:ext uri="{FF2B5EF4-FFF2-40B4-BE49-F238E27FC236}">
                <a16:creationId xmlns:a16="http://schemas.microsoft.com/office/drawing/2014/main" id="{9A7FF977-E933-4451-8CC6-744FFA6BF252}"/>
              </a:ext>
            </a:extLst>
          </p:cNvPr>
          <p:cNvSpPr/>
          <p:nvPr/>
        </p:nvSpPr>
        <p:spPr>
          <a:xfrm>
            <a:off x="4954248" y="3477019"/>
            <a:ext cx="1077900" cy="6840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Native code</a:t>
            </a:r>
            <a:endParaRPr sz="700">
              <a:solidFill>
                <a:srgbClr val="FFFFFF"/>
              </a:solidFill>
              <a:latin typeface="Calibri"/>
              <a:ea typeface="Calibri"/>
              <a:cs typeface="Calibri"/>
              <a:sym typeface="Calibri"/>
            </a:endParaRPr>
          </a:p>
          <a:p>
            <a:pPr marL="13716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GCC</a:t>
            </a:r>
            <a:endParaRPr sz="700">
              <a:solidFill>
                <a:srgbClr val="FFFFFF"/>
              </a:solidFill>
              <a:latin typeface="Calibri"/>
              <a:ea typeface="Calibri"/>
              <a:cs typeface="Calibri"/>
              <a:sym typeface="Calibri"/>
            </a:endParaRPr>
          </a:p>
          <a:p>
            <a:pPr marL="13716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LLVM</a:t>
            </a:r>
            <a:endParaRPr sz="700">
              <a:solidFill>
                <a:srgbClr val="FFFFFF"/>
              </a:solidFill>
              <a:latin typeface="Calibri"/>
              <a:ea typeface="Calibri"/>
              <a:cs typeface="Calibri"/>
              <a:sym typeface="Calibri"/>
            </a:endParaRPr>
          </a:p>
          <a:p>
            <a:pPr marL="13716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Optimizer</a:t>
            </a:r>
            <a:endParaRPr sz="700">
              <a:solidFill>
                <a:srgbClr val="FFFFFF"/>
              </a:solidFill>
              <a:latin typeface="Calibri"/>
              <a:ea typeface="Calibri"/>
              <a:cs typeface="Calibri"/>
              <a:sym typeface="Calibri"/>
            </a:endParaRPr>
          </a:p>
          <a:p>
            <a:pPr marL="13716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Profiler</a:t>
            </a:r>
            <a:endParaRPr sz="700">
              <a:solidFill>
                <a:srgbClr val="FFFFFF"/>
              </a:solidFill>
              <a:latin typeface="Calibri"/>
              <a:ea typeface="Calibri"/>
              <a:cs typeface="Calibri"/>
              <a:sym typeface="Calibri"/>
            </a:endParaRPr>
          </a:p>
          <a:p>
            <a:pPr marL="13716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gdb</a:t>
            </a:r>
            <a:endParaRPr sz="700">
              <a:solidFill>
                <a:srgbClr val="FFFFFF"/>
              </a:solidFill>
              <a:latin typeface="Calibri"/>
              <a:ea typeface="Calibri"/>
              <a:cs typeface="Calibri"/>
              <a:sym typeface="Calibri"/>
            </a:endParaRPr>
          </a:p>
        </p:txBody>
      </p:sp>
      <p:cxnSp>
        <p:nvCxnSpPr>
          <p:cNvPr id="60" name="Google Shape;148;p13">
            <a:extLst>
              <a:ext uri="{FF2B5EF4-FFF2-40B4-BE49-F238E27FC236}">
                <a16:creationId xmlns:a16="http://schemas.microsoft.com/office/drawing/2014/main" id="{D69006C0-0FB7-44CA-B79E-22127AA2DE83}"/>
              </a:ext>
            </a:extLst>
          </p:cNvPr>
          <p:cNvCxnSpPr>
            <a:stCxn id="59" idx="1"/>
            <a:endCxn id="52" idx="3"/>
          </p:cNvCxnSpPr>
          <p:nvPr/>
        </p:nvCxnSpPr>
        <p:spPr>
          <a:xfrm rot="10800000">
            <a:off x="4749048" y="3383719"/>
            <a:ext cx="205200" cy="4353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61" name="Google Shape;149;p13">
            <a:extLst>
              <a:ext uri="{FF2B5EF4-FFF2-40B4-BE49-F238E27FC236}">
                <a16:creationId xmlns:a16="http://schemas.microsoft.com/office/drawing/2014/main" id="{BDD8088D-BD12-46AB-8519-20913FD575FD}"/>
              </a:ext>
            </a:extLst>
          </p:cNvPr>
          <p:cNvCxnSpPr>
            <a:stCxn id="55" idx="1"/>
            <a:endCxn id="52" idx="3"/>
          </p:cNvCxnSpPr>
          <p:nvPr/>
        </p:nvCxnSpPr>
        <p:spPr>
          <a:xfrm flipH="1">
            <a:off x="4749048" y="2657825"/>
            <a:ext cx="205200" cy="7260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62" name="Google Shape;150;p13">
            <a:extLst>
              <a:ext uri="{FF2B5EF4-FFF2-40B4-BE49-F238E27FC236}">
                <a16:creationId xmlns:a16="http://schemas.microsoft.com/office/drawing/2014/main" id="{E616609C-D604-4517-9729-2993522F5E82}"/>
              </a:ext>
            </a:extLst>
          </p:cNvPr>
          <p:cNvCxnSpPr>
            <a:stCxn id="53" idx="1"/>
            <a:endCxn id="52" idx="3"/>
          </p:cNvCxnSpPr>
          <p:nvPr/>
        </p:nvCxnSpPr>
        <p:spPr>
          <a:xfrm flipH="1">
            <a:off x="4749048" y="2947975"/>
            <a:ext cx="205200" cy="4359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63" name="Google Shape;151;p13">
            <a:extLst>
              <a:ext uri="{FF2B5EF4-FFF2-40B4-BE49-F238E27FC236}">
                <a16:creationId xmlns:a16="http://schemas.microsoft.com/office/drawing/2014/main" id="{77D3F8C7-3E7A-4638-A8E9-07B9E4D8DB6C}"/>
              </a:ext>
            </a:extLst>
          </p:cNvPr>
          <p:cNvCxnSpPr>
            <a:stCxn id="54" idx="1"/>
            <a:endCxn id="52" idx="3"/>
          </p:cNvCxnSpPr>
          <p:nvPr/>
        </p:nvCxnSpPr>
        <p:spPr>
          <a:xfrm flipH="1">
            <a:off x="4749048" y="2804738"/>
            <a:ext cx="205200" cy="5790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64" name="Google Shape;152;p13">
            <a:extLst>
              <a:ext uri="{FF2B5EF4-FFF2-40B4-BE49-F238E27FC236}">
                <a16:creationId xmlns:a16="http://schemas.microsoft.com/office/drawing/2014/main" id="{DC728ED0-B4F6-4E8F-B1CA-9A145CEF9CA8}"/>
              </a:ext>
            </a:extLst>
          </p:cNvPr>
          <p:cNvCxnSpPr>
            <a:stCxn id="58" idx="1"/>
            <a:endCxn id="52" idx="3"/>
          </p:cNvCxnSpPr>
          <p:nvPr/>
        </p:nvCxnSpPr>
        <p:spPr>
          <a:xfrm flipH="1">
            <a:off x="4749048" y="3094888"/>
            <a:ext cx="205200" cy="2889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65" name="Google Shape;153;p13">
            <a:extLst>
              <a:ext uri="{FF2B5EF4-FFF2-40B4-BE49-F238E27FC236}">
                <a16:creationId xmlns:a16="http://schemas.microsoft.com/office/drawing/2014/main" id="{C92B7372-E199-4682-9F89-5623FD0AD044}"/>
              </a:ext>
            </a:extLst>
          </p:cNvPr>
          <p:cNvCxnSpPr>
            <a:stCxn id="57" idx="1"/>
            <a:endCxn id="52" idx="3"/>
          </p:cNvCxnSpPr>
          <p:nvPr/>
        </p:nvCxnSpPr>
        <p:spPr>
          <a:xfrm flipH="1">
            <a:off x="4749048" y="3242163"/>
            <a:ext cx="205200" cy="1416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66" name="Google Shape;154;p13">
            <a:extLst>
              <a:ext uri="{FF2B5EF4-FFF2-40B4-BE49-F238E27FC236}">
                <a16:creationId xmlns:a16="http://schemas.microsoft.com/office/drawing/2014/main" id="{3B9C41B5-F3E5-4568-BD44-251426CA7025}"/>
              </a:ext>
            </a:extLst>
          </p:cNvPr>
          <p:cNvCxnSpPr>
            <a:stCxn id="56" idx="1"/>
            <a:endCxn id="52" idx="3"/>
          </p:cNvCxnSpPr>
          <p:nvPr/>
        </p:nvCxnSpPr>
        <p:spPr>
          <a:xfrm rot="10800000">
            <a:off x="4749048" y="3383738"/>
            <a:ext cx="205200" cy="5700"/>
          </a:xfrm>
          <a:prstGeom prst="bentConnector3">
            <a:avLst>
              <a:gd name="adj1" fmla="val 50012"/>
            </a:avLst>
          </a:prstGeom>
          <a:noFill/>
          <a:ln w="9525" cap="flat" cmpd="sng">
            <a:solidFill>
              <a:schemeClr val="dk2"/>
            </a:solidFill>
            <a:prstDash val="solid"/>
            <a:round/>
            <a:headEnd type="none" w="med" len="med"/>
            <a:tailEnd type="none" w="med" len="med"/>
          </a:ln>
        </p:spPr>
      </p:cxnSp>
      <p:sp>
        <p:nvSpPr>
          <p:cNvPr id="67" name="Google Shape;155;p13">
            <a:extLst>
              <a:ext uri="{FF2B5EF4-FFF2-40B4-BE49-F238E27FC236}">
                <a16:creationId xmlns:a16="http://schemas.microsoft.com/office/drawing/2014/main" id="{B09444B1-63A9-4D7E-8DC8-F536BE693A0A}"/>
              </a:ext>
            </a:extLst>
          </p:cNvPr>
          <p:cNvSpPr/>
          <p:nvPr/>
        </p:nvSpPr>
        <p:spPr>
          <a:xfrm>
            <a:off x="4953348" y="1934402"/>
            <a:ext cx="1080900" cy="2961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Profiles</a:t>
            </a:r>
            <a:endParaRPr sz="700">
              <a:solidFill>
                <a:srgbClr val="FFFFFF"/>
              </a:solidFill>
              <a:latin typeface="Calibri"/>
              <a:ea typeface="Calibri"/>
              <a:cs typeface="Calibri"/>
              <a:sym typeface="Calibri"/>
            </a:endParaRPr>
          </a:p>
          <a:p>
            <a:pPr marL="137160" marR="0" lvl="0" indent="-90170" algn="l" rtl="0">
              <a:lnSpc>
                <a:spcPct val="100000"/>
              </a:lnSpc>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MCU profile</a:t>
            </a:r>
            <a:endParaRPr sz="700">
              <a:solidFill>
                <a:srgbClr val="FFFFFF"/>
              </a:solidFill>
              <a:latin typeface="Calibri"/>
              <a:ea typeface="Calibri"/>
              <a:cs typeface="Calibri"/>
              <a:sym typeface="Calibri"/>
            </a:endParaRPr>
          </a:p>
        </p:txBody>
      </p:sp>
      <p:cxnSp>
        <p:nvCxnSpPr>
          <p:cNvPr id="68" name="Google Shape;156;p13">
            <a:extLst>
              <a:ext uri="{FF2B5EF4-FFF2-40B4-BE49-F238E27FC236}">
                <a16:creationId xmlns:a16="http://schemas.microsoft.com/office/drawing/2014/main" id="{A3CAA5DC-6A0D-4B18-BED8-6D8231F2DBB4}"/>
              </a:ext>
            </a:extLst>
          </p:cNvPr>
          <p:cNvCxnSpPr>
            <a:stCxn id="67" idx="1"/>
            <a:endCxn id="48" idx="3"/>
          </p:cNvCxnSpPr>
          <p:nvPr/>
        </p:nvCxnSpPr>
        <p:spPr>
          <a:xfrm rot="10800000">
            <a:off x="4746048" y="1445552"/>
            <a:ext cx="207300" cy="636900"/>
          </a:xfrm>
          <a:prstGeom prst="bentConnector3">
            <a:avLst>
              <a:gd name="adj1" fmla="val 50012"/>
            </a:avLst>
          </a:prstGeom>
          <a:noFill/>
          <a:ln w="9525" cap="flat" cmpd="sng">
            <a:solidFill>
              <a:schemeClr val="dk2"/>
            </a:solidFill>
            <a:prstDash val="solid"/>
            <a:round/>
            <a:headEnd type="none" w="med" len="med"/>
            <a:tailEnd type="none" w="med" len="med"/>
          </a:ln>
        </p:spPr>
      </p:cxnSp>
      <p:cxnSp>
        <p:nvCxnSpPr>
          <p:cNvPr id="69" name="Google Shape;157;p13">
            <a:extLst>
              <a:ext uri="{FF2B5EF4-FFF2-40B4-BE49-F238E27FC236}">
                <a16:creationId xmlns:a16="http://schemas.microsoft.com/office/drawing/2014/main" id="{5D202BED-C761-4B42-B643-A1D138102816}"/>
              </a:ext>
            </a:extLst>
          </p:cNvPr>
          <p:cNvCxnSpPr>
            <a:stCxn id="47" idx="2"/>
            <a:endCxn id="52" idx="1"/>
          </p:cNvCxnSpPr>
          <p:nvPr/>
        </p:nvCxnSpPr>
        <p:spPr>
          <a:xfrm>
            <a:off x="3440223" y="2415425"/>
            <a:ext cx="228000" cy="968400"/>
          </a:xfrm>
          <a:prstGeom prst="bentConnector3">
            <a:avLst>
              <a:gd name="adj1" fmla="val 49973"/>
            </a:avLst>
          </a:prstGeom>
          <a:noFill/>
          <a:ln w="9525" cap="flat" cmpd="sng">
            <a:solidFill>
              <a:schemeClr val="dk2"/>
            </a:solidFill>
            <a:prstDash val="solid"/>
            <a:round/>
            <a:headEnd type="none" w="med" len="med"/>
            <a:tailEnd type="none" w="med" len="med"/>
          </a:ln>
        </p:spPr>
      </p:cxnSp>
      <p:sp>
        <p:nvSpPr>
          <p:cNvPr id="70" name="Google Shape;158;p13">
            <a:extLst>
              <a:ext uri="{FF2B5EF4-FFF2-40B4-BE49-F238E27FC236}">
                <a16:creationId xmlns:a16="http://schemas.microsoft.com/office/drawing/2014/main" id="{B3D40E5D-D3EC-4839-A6B9-1A0EA3BC62D1}"/>
              </a:ext>
            </a:extLst>
          </p:cNvPr>
          <p:cNvSpPr/>
          <p:nvPr/>
        </p:nvSpPr>
        <p:spPr>
          <a:xfrm>
            <a:off x="6253711" y="3682773"/>
            <a:ext cx="856800" cy="3285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Virtual machines</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Interpreters</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JITs</a:t>
            </a:r>
            <a:endParaRPr sz="700">
              <a:solidFill>
                <a:srgbClr val="FFFFFF"/>
              </a:solidFill>
              <a:latin typeface="Calibri"/>
              <a:ea typeface="Calibri"/>
              <a:cs typeface="Calibri"/>
              <a:sym typeface="Calibri"/>
            </a:endParaRPr>
          </a:p>
        </p:txBody>
      </p:sp>
      <p:sp>
        <p:nvSpPr>
          <p:cNvPr id="71" name="Google Shape;159;p13">
            <a:extLst>
              <a:ext uri="{FF2B5EF4-FFF2-40B4-BE49-F238E27FC236}">
                <a16:creationId xmlns:a16="http://schemas.microsoft.com/office/drawing/2014/main" id="{43689553-CBC6-4716-B18B-68EF57988144}"/>
              </a:ext>
            </a:extLst>
          </p:cNvPr>
          <p:cNvSpPr/>
          <p:nvPr/>
        </p:nvSpPr>
        <p:spPr>
          <a:xfrm>
            <a:off x="6250073" y="3141876"/>
            <a:ext cx="864300" cy="4359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Frameworks (Spark, Hadoop, etc.)</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Benchmarks</a:t>
            </a:r>
            <a:endParaRPr sz="700">
              <a:solidFill>
                <a:srgbClr val="FFFFFF"/>
              </a:solidFill>
              <a:latin typeface="Calibri"/>
              <a:ea typeface="Calibri"/>
              <a:cs typeface="Calibri"/>
              <a:sym typeface="Calibri"/>
            </a:endParaRPr>
          </a:p>
        </p:txBody>
      </p:sp>
      <p:sp>
        <p:nvSpPr>
          <p:cNvPr id="72" name="Google Shape;160;p13">
            <a:extLst>
              <a:ext uri="{FF2B5EF4-FFF2-40B4-BE49-F238E27FC236}">
                <a16:creationId xmlns:a16="http://schemas.microsoft.com/office/drawing/2014/main" id="{78B40E2A-473C-46C4-800A-CDF5ED3961CF}"/>
              </a:ext>
            </a:extLst>
          </p:cNvPr>
          <p:cNvSpPr/>
          <p:nvPr/>
        </p:nvSpPr>
        <p:spPr>
          <a:xfrm>
            <a:off x="6246681" y="2870068"/>
            <a:ext cx="864300" cy="2421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marR="0" lvl="0" indent="-90170" algn="l" rtl="0">
              <a:lnSpc>
                <a:spcPct val="100000"/>
              </a:lnSpc>
              <a:spcBef>
                <a:spcPts val="0"/>
              </a:spcBef>
              <a:spcAft>
                <a:spcPts val="0"/>
              </a:spcAft>
              <a:buClr>
                <a:srgbClr val="FFFFFF"/>
              </a:buClr>
              <a:buSzPts val="700"/>
              <a:buChar char="・"/>
            </a:pPr>
            <a:r>
              <a:rPr lang="en" sz="700">
                <a:solidFill>
                  <a:srgbClr val="FFFFFF"/>
                </a:solidFill>
                <a:latin typeface="Calibri"/>
                <a:ea typeface="Calibri"/>
                <a:cs typeface="Calibri"/>
                <a:sym typeface="Calibri"/>
              </a:rPr>
              <a:t>Libraries</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Benchmarks</a:t>
            </a:r>
            <a:endParaRPr sz="700">
              <a:solidFill>
                <a:srgbClr val="FFFFFF"/>
              </a:solidFill>
              <a:latin typeface="Calibri"/>
              <a:ea typeface="Calibri"/>
              <a:cs typeface="Calibri"/>
              <a:sym typeface="Calibri"/>
            </a:endParaRPr>
          </a:p>
        </p:txBody>
      </p:sp>
      <p:sp>
        <p:nvSpPr>
          <p:cNvPr id="73" name="Google Shape;161;p13">
            <a:extLst>
              <a:ext uri="{FF2B5EF4-FFF2-40B4-BE49-F238E27FC236}">
                <a16:creationId xmlns:a16="http://schemas.microsoft.com/office/drawing/2014/main" id="{2FF30A2E-9CCB-407D-B388-1B12AD6E37C6}"/>
              </a:ext>
            </a:extLst>
          </p:cNvPr>
          <p:cNvSpPr/>
          <p:nvPr/>
        </p:nvSpPr>
        <p:spPr>
          <a:xfrm>
            <a:off x="6245873" y="2588525"/>
            <a:ext cx="864300" cy="2421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Libraries</a:t>
            </a:r>
            <a:endParaRPr sz="700">
              <a:solidFill>
                <a:srgbClr val="FFFFFF"/>
              </a:solidFill>
              <a:latin typeface="Calibri"/>
              <a:ea typeface="Calibri"/>
              <a:cs typeface="Calibri"/>
              <a:sym typeface="Calibri"/>
            </a:endParaRPr>
          </a:p>
          <a:p>
            <a:pPr marL="45720" lvl="0" indent="-90170" algn="l" rtl="0">
              <a:spcBef>
                <a:spcPts val="0"/>
              </a:spcBef>
              <a:spcAft>
                <a:spcPts val="0"/>
              </a:spcAft>
              <a:buClr>
                <a:srgbClr val="FFFFFF"/>
              </a:buClr>
              <a:buSzPts val="700"/>
              <a:buFont typeface="Calibri"/>
              <a:buChar char="・"/>
            </a:pPr>
            <a:r>
              <a:rPr lang="en" sz="700">
                <a:solidFill>
                  <a:srgbClr val="FFFFFF"/>
                </a:solidFill>
                <a:latin typeface="Calibri"/>
                <a:ea typeface="Calibri"/>
                <a:cs typeface="Calibri"/>
                <a:sym typeface="Calibri"/>
              </a:rPr>
              <a:t>Benchmarks</a:t>
            </a:r>
            <a:endParaRPr sz="700">
              <a:solidFill>
                <a:srgbClr val="FFFFFF"/>
              </a:solidFill>
              <a:latin typeface="Calibri"/>
              <a:ea typeface="Calibri"/>
              <a:cs typeface="Calibri"/>
              <a:sym typeface="Calibri"/>
            </a:endParaRPr>
          </a:p>
        </p:txBody>
      </p:sp>
      <p:cxnSp>
        <p:nvCxnSpPr>
          <p:cNvPr id="74" name="Google Shape;162;p13">
            <a:extLst>
              <a:ext uri="{FF2B5EF4-FFF2-40B4-BE49-F238E27FC236}">
                <a16:creationId xmlns:a16="http://schemas.microsoft.com/office/drawing/2014/main" id="{DDCF0118-172A-4F89-857F-BDC712EEB89B}"/>
              </a:ext>
            </a:extLst>
          </p:cNvPr>
          <p:cNvCxnSpPr>
            <a:stCxn id="73" idx="1"/>
            <a:endCxn id="53" idx="3"/>
          </p:cNvCxnSpPr>
          <p:nvPr/>
        </p:nvCxnSpPr>
        <p:spPr>
          <a:xfrm flipH="1">
            <a:off x="6033473" y="2709575"/>
            <a:ext cx="212400" cy="238500"/>
          </a:xfrm>
          <a:prstGeom prst="bentConnector3">
            <a:avLst>
              <a:gd name="adj1" fmla="val 50029"/>
            </a:avLst>
          </a:prstGeom>
          <a:noFill/>
          <a:ln w="9525" cap="flat" cmpd="sng">
            <a:solidFill>
              <a:schemeClr val="dk2"/>
            </a:solidFill>
            <a:prstDash val="solid"/>
            <a:round/>
            <a:headEnd type="none" w="med" len="med"/>
            <a:tailEnd type="none" w="med" len="med"/>
          </a:ln>
        </p:spPr>
      </p:cxnSp>
      <p:cxnSp>
        <p:nvCxnSpPr>
          <p:cNvPr id="75" name="Google Shape;163;p13">
            <a:extLst>
              <a:ext uri="{FF2B5EF4-FFF2-40B4-BE49-F238E27FC236}">
                <a16:creationId xmlns:a16="http://schemas.microsoft.com/office/drawing/2014/main" id="{2631782B-D687-4603-B6DE-594DE7781F31}"/>
              </a:ext>
            </a:extLst>
          </p:cNvPr>
          <p:cNvCxnSpPr>
            <a:stCxn id="72" idx="1"/>
            <a:endCxn id="58" idx="3"/>
          </p:cNvCxnSpPr>
          <p:nvPr/>
        </p:nvCxnSpPr>
        <p:spPr>
          <a:xfrm flipH="1">
            <a:off x="6035181" y="2991118"/>
            <a:ext cx="211500" cy="103800"/>
          </a:xfrm>
          <a:prstGeom prst="bentConnector3">
            <a:avLst>
              <a:gd name="adj1" fmla="val 50008"/>
            </a:avLst>
          </a:prstGeom>
          <a:noFill/>
          <a:ln w="9525" cap="flat" cmpd="sng">
            <a:solidFill>
              <a:schemeClr val="dk2"/>
            </a:solidFill>
            <a:prstDash val="solid"/>
            <a:round/>
            <a:headEnd type="none" w="med" len="med"/>
            <a:tailEnd type="none" w="med" len="med"/>
          </a:ln>
        </p:spPr>
      </p:cxnSp>
      <p:cxnSp>
        <p:nvCxnSpPr>
          <p:cNvPr id="76" name="Google Shape;164;p13">
            <a:extLst>
              <a:ext uri="{FF2B5EF4-FFF2-40B4-BE49-F238E27FC236}">
                <a16:creationId xmlns:a16="http://schemas.microsoft.com/office/drawing/2014/main" id="{9CB9A7A3-8B2B-4FB0-9421-C1A3DD90F096}"/>
              </a:ext>
            </a:extLst>
          </p:cNvPr>
          <p:cNvCxnSpPr>
            <a:stCxn id="71" idx="1"/>
            <a:endCxn id="57" idx="3"/>
          </p:cNvCxnSpPr>
          <p:nvPr/>
        </p:nvCxnSpPr>
        <p:spPr>
          <a:xfrm rot="10800000">
            <a:off x="6033473" y="3242226"/>
            <a:ext cx="216600" cy="117600"/>
          </a:xfrm>
          <a:prstGeom prst="bentConnector3">
            <a:avLst>
              <a:gd name="adj1" fmla="val 50029"/>
            </a:avLst>
          </a:prstGeom>
          <a:noFill/>
          <a:ln w="9525" cap="flat" cmpd="sng">
            <a:solidFill>
              <a:schemeClr val="dk2"/>
            </a:solidFill>
            <a:prstDash val="solid"/>
            <a:round/>
            <a:headEnd type="none" w="med" len="med"/>
            <a:tailEnd type="none" w="med" len="med"/>
          </a:ln>
        </p:spPr>
      </p:cxnSp>
      <p:cxnSp>
        <p:nvCxnSpPr>
          <p:cNvPr id="77" name="Google Shape;165;p13">
            <a:extLst>
              <a:ext uri="{FF2B5EF4-FFF2-40B4-BE49-F238E27FC236}">
                <a16:creationId xmlns:a16="http://schemas.microsoft.com/office/drawing/2014/main" id="{324BA5B6-B8F2-4B1F-AAA2-33DBC7CEA2A6}"/>
              </a:ext>
            </a:extLst>
          </p:cNvPr>
          <p:cNvCxnSpPr>
            <a:stCxn id="70" idx="1"/>
            <a:endCxn id="56" idx="3"/>
          </p:cNvCxnSpPr>
          <p:nvPr/>
        </p:nvCxnSpPr>
        <p:spPr>
          <a:xfrm rot="10800000">
            <a:off x="6033211" y="3389523"/>
            <a:ext cx="220500" cy="457500"/>
          </a:xfrm>
          <a:prstGeom prst="bentConnector3">
            <a:avLst>
              <a:gd name="adj1" fmla="val 49969"/>
            </a:avLst>
          </a:prstGeom>
          <a:noFill/>
          <a:ln w="9525" cap="flat" cmpd="sng">
            <a:solidFill>
              <a:schemeClr val="dk2"/>
            </a:solidFill>
            <a:prstDash val="solid"/>
            <a:round/>
            <a:headEnd type="none" w="med" len="med"/>
            <a:tailEnd type="none" w="med" len="med"/>
          </a:ln>
        </p:spPr>
      </p:cxnSp>
      <p:grpSp>
        <p:nvGrpSpPr>
          <p:cNvPr id="78" name="Google Shape;166;p13">
            <a:extLst>
              <a:ext uri="{FF2B5EF4-FFF2-40B4-BE49-F238E27FC236}">
                <a16:creationId xmlns:a16="http://schemas.microsoft.com/office/drawing/2014/main" id="{9F5B1752-ECA7-4D32-B061-12D5A7A966AE}"/>
              </a:ext>
            </a:extLst>
          </p:cNvPr>
          <p:cNvGrpSpPr/>
          <p:nvPr/>
        </p:nvGrpSpPr>
        <p:grpSpPr>
          <a:xfrm>
            <a:off x="5988348" y="4633520"/>
            <a:ext cx="2947482" cy="407068"/>
            <a:chOff x="3199032" y="4248175"/>
            <a:chExt cx="2372313" cy="484200"/>
          </a:xfrm>
        </p:grpSpPr>
        <p:sp>
          <p:nvSpPr>
            <p:cNvPr id="84" name="Google Shape;167;p13">
              <a:extLst>
                <a:ext uri="{FF2B5EF4-FFF2-40B4-BE49-F238E27FC236}">
                  <a16:creationId xmlns:a16="http://schemas.microsoft.com/office/drawing/2014/main" id="{57BA97C0-F482-4276-9EE1-708686644850}"/>
                </a:ext>
              </a:extLst>
            </p:cNvPr>
            <p:cNvSpPr/>
            <p:nvPr/>
          </p:nvSpPr>
          <p:spPr>
            <a:xfrm>
              <a:off x="3199068" y="4248175"/>
              <a:ext cx="790733" cy="242100"/>
            </a:xfrm>
            <a:prstGeom prst="rect">
              <a:avLst/>
            </a:prstGeom>
            <a:solidFill>
              <a:srgbClr val="00000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800"/>
                <a:buFont typeface="Arial"/>
                <a:buNone/>
              </a:pPr>
              <a:r>
                <a:rPr lang="en" sz="600">
                  <a:solidFill>
                    <a:srgbClr val="FFFFFF"/>
                  </a:solidFill>
                  <a:latin typeface="Calibri"/>
                  <a:ea typeface="Calibri"/>
                  <a:cs typeface="Calibri"/>
                  <a:sym typeface="Calibri"/>
                </a:rPr>
                <a:t>SC: Standing Committee</a:t>
              </a:r>
              <a:endParaRPr sz="600">
                <a:solidFill>
                  <a:srgbClr val="FFFFFF"/>
                </a:solidFill>
                <a:latin typeface="Calibri"/>
                <a:ea typeface="Calibri"/>
                <a:cs typeface="Calibri"/>
                <a:sym typeface="Calibri"/>
              </a:endParaRPr>
            </a:p>
          </p:txBody>
        </p:sp>
        <p:sp>
          <p:nvSpPr>
            <p:cNvPr id="85" name="Google Shape;168;p13">
              <a:extLst>
                <a:ext uri="{FF2B5EF4-FFF2-40B4-BE49-F238E27FC236}">
                  <a16:creationId xmlns:a16="http://schemas.microsoft.com/office/drawing/2014/main" id="{6CB9D0EF-0970-4C07-ABD6-23CE9781E1C9}"/>
                </a:ext>
              </a:extLst>
            </p:cNvPr>
            <p:cNvSpPr/>
            <p:nvPr/>
          </p:nvSpPr>
          <p:spPr>
            <a:xfrm>
              <a:off x="3989806" y="4248175"/>
              <a:ext cx="790800" cy="242100"/>
            </a:xfrm>
            <a:prstGeom prst="rect">
              <a:avLst/>
            </a:prstGeom>
            <a:solidFill>
              <a:srgbClr val="4472C4"/>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800"/>
                <a:buFont typeface="Arial"/>
                <a:buNone/>
              </a:pPr>
              <a:r>
                <a:rPr lang="en" sz="600">
                  <a:solidFill>
                    <a:srgbClr val="FFFFFF"/>
                  </a:solidFill>
                  <a:latin typeface="Calibri"/>
                  <a:ea typeface="Calibri"/>
                  <a:cs typeface="Calibri"/>
                  <a:sym typeface="Calibri"/>
                </a:rPr>
                <a:t>TS: Technical Subcommittee</a:t>
              </a:r>
              <a:endParaRPr sz="600">
                <a:solidFill>
                  <a:srgbClr val="FFFFFF"/>
                </a:solidFill>
                <a:latin typeface="Calibri"/>
                <a:ea typeface="Calibri"/>
                <a:cs typeface="Calibri"/>
                <a:sym typeface="Calibri"/>
              </a:endParaRPr>
            </a:p>
          </p:txBody>
        </p:sp>
        <p:sp>
          <p:nvSpPr>
            <p:cNvPr id="86" name="Google Shape;169;p13">
              <a:extLst>
                <a:ext uri="{FF2B5EF4-FFF2-40B4-BE49-F238E27FC236}">
                  <a16:creationId xmlns:a16="http://schemas.microsoft.com/office/drawing/2014/main" id="{17750C94-6F86-4C41-AAD6-FB503C774079}"/>
                </a:ext>
              </a:extLst>
            </p:cNvPr>
            <p:cNvSpPr/>
            <p:nvPr/>
          </p:nvSpPr>
          <p:spPr>
            <a:xfrm>
              <a:off x="4780544" y="4248175"/>
              <a:ext cx="790733" cy="242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800"/>
                <a:buFont typeface="Arial"/>
                <a:buNone/>
              </a:pPr>
              <a:r>
                <a:rPr lang="en" sz="600" dirty="0">
                  <a:solidFill>
                    <a:srgbClr val="FFFFFF"/>
                  </a:solidFill>
                  <a:latin typeface="Calibri"/>
                  <a:ea typeface="Calibri"/>
                  <a:cs typeface="Calibri"/>
                  <a:sym typeface="Calibri"/>
                </a:rPr>
                <a:t>TG: Task Group</a:t>
              </a:r>
              <a:br>
                <a:rPr lang="en" sz="600" dirty="0">
                  <a:solidFill>
                    <a:srgbClr val="FFFFFF"/>
                  </a:solidFill>
                  <a:latin typeface="Calibri"/>
                  <a:ea typeface="Calibri"/>
                  <a:cs typeface="Calibri"/>
                  <a:sym typeface="Calibri"/>
                </a:rPr>
              </a:br>
              <a:r>
                <a:rPr lang="en" sz="600" dirty="0">
                  <a:solidFill>
                    <a:srgbClr val="FFFFFF"/>
                  </a:solidFill>
                  <a:latin typeface="Calibri"/>
                  <a:ea typeface="Calibri"/>
                  <a:cs typeface="Calibri"/>
                  <a:sym typeface="Calibri"/>
                </a:rPr>
                <a:t>SIG: Special Interest</a:t>
              </a:r>
              <a:endParaRPr sz="600" dirty="0">
                <a:solidFill>
                  <a:srgbClr val="FFFFFF"/>
                </a:solidFill>
                <a:latin typeface="Calibri"/>
                <a:ea typeface="Calibri"/>
                <a:cs typeface="Calibri"/>
                <a:sym typeface="Calibri"/>
              </a:endParaRPr>
            </a:p>
          </p:txBody>
        </p:sp>
        <p:sp>
          <p:nvSpPr>
            <p:cNvPr id="87" name="Google Shape;170;p13">
              <a:extLst>
                <a:ext uri="{FF2B5EF4-FFF2-40B4-BE49-F238E27FC236}">
                  <a16:creationId xmlns:a16="http://schemas.microsoft.com/office/drawing/2014/main" id="{54B0B823-3350-4320-B15F-FC9FB181562D}"/>
                </a:ext>
              </a:extLst>
            </p:cNvPr>
            <p:cNvSpPr/>
            <p:nvPr/>
          </p:nvSpPr>
          <p:spPr>
            <a:xfrm>
              <a:off x="3989807" y="4490275"/>
              <a:ext cx="790800" cy="242100"/>
            </a:xfrm>
            <a:prstGeom prst="rect">
              <a:avLst/>
            </a:prstGeom>
            <a:solidFill>
              <a:srgbClr val="00B050"/>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800"/>
                <a:buFont typeface="Arial"/>
                <a:buNone/>
              </a:pPr>
              <a:r>
                <a:rPr lang="en" sz="600">
                  <a:solidFill>
                    <a:srgbClr val="FFFFFF"/>
                  </a:solidFill>
                  <a:latin typeface="Calibri"/>
                  <a:ea typeface="Calibri"/>
                  <a:cs typeface="Calibri"/>
                  <a:sym typeface="Calibri"/>
                </a:rPr>
                <a:t>Completed</a:t>
              </a:r>
              <a:endParaRPr sz="600">
                <a:solidFill>
                  <a:srgbClr val="FFFFFF"/>
                </a:solidFill>
                <a:latin typeface="Calibri"/>
                <a:ea typeface="Calibri"/>
                <a:cs typeface="Calibri"/>
                <a:sym typeface="Calibri"/>
              </a:endParaRPr>
            </a:p>
          </p:txBody>
        </p:sp>
        <p:sp>
          <p:nvSpPr>
            <p:cNvPr id="88" name="Google Shape;171;p13">
              <a:extLst>
                <a:ext uri="{FF2B5EF4-FFF2-40B4-BE49-F238E27FC236}">
                  <a16:creationId xmlns:a16="http://schemas.microsoft.com/office/drawing/2014/main" id="{522DCA81-9A8A-488C-A807-DF40A4A7EE47}"/>
                </a:ext>
              </a:extLst>
            </p:cNvPr>
            <p:cNvSpPr/>
            <p:nvPr/>
          </p:nvSpPr>
          <p:spPr>
            <a:xfrm>
              <a:off x="4780545" y="4490275"/>
              <a:ext cx="790800" cy="242100"/>
            </a:xfrm>
            <a:prstGeom prst="rect">
              <a:avLst/>
            </a:prstGeom>
            <a:solidFill>
              <a:srgbClr val="999999"/>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800"/>
                <a:buFont typeface="Arial"/>
                <a:buNone/>
              </a:pPr>
              <a:r>
                <a:rPr lang="en" sz="600">
                  <a:solidFill>
                    <a:srgbClr val="FFFFFF"/>
                  </a:solidFill>
                  <a:latin typeface="Calibri"/>
                  <a:ea typeface="Calibri"/>
                  <a:cs typeface="Calibri"/>
                  <a:sym typeface="Calibri"/>
                </a:rPr>
                <a:t>Area of Responsibility</a:t>
              </a:r>
              <a:endParaRPr sz="600">
                <a:solidFill>
                  <a:srgbClr val="FFFFFF"/>
                </a:solidFill>
                <a:latin typeface="Calibri"/>
                <a:ea typeface="Calibri"/>
                <a:cs typeface="Calibri"/>
                <a:sym typeface="Calibri"/>
              </a:endParaRPr>
            </a:p>
          </p:txBody>
        </p:sp>
        <p:sp>
          <p:nvSpPr>
            <p:cNvPr id="89" name="Google Shape;172;p13">
              <a:extLst>
                <a:ext uri="{FF2B5EF4-FFF2-40B4-BE49-F238E27FC236}">
                  <a16:creationId xmlns:a16="http://schemas.microsoft.com/office/drawing/2014/main" id="{03D7AF8D-9B67-4897-A509-97C4404F7E8B}"/>
                </a:ext>
              </a:extLst>
            </p:cNvPr>
            <p:cNvSpPr/>
            <p:nvPr/>
          </p:nvSpPr>
          <p:spPr>
            <a:xfrm>
              <a:off x="3199032" y="4490275"/>
              <a:ext cx="790800" cy="242100"/>
            </a:xfrm>
            <a:prstGeom prst="rect">
              <a:avLst/>
            </a:prstGeom>
            <a:solidFill>
              <a:schemeClr val="accent6"/>
            </a:solid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800"/>
                <a:buFont typeface="Arial"/>
                <a:buNone/>
              </a:pPr>
              <a:r>
                <a:rPr lang="en" sz="600" dirty="0">
                  <a:latin typeface="Calibri"/>
                  <a:ea typeface="Calibri"/>
                  <a:cs typeface="Calibri"/>
                  <a:sym typeface="Calibri"/>
                </a:rPr>
                <a:t>Proposed</a:t>
              </a:r>
              <a:endParaRPr sz="600" dirty="0">
                <a:latin typeface="Calibri"/>
                <a:ea typeface="Calibri"/>
                <a:cs typeface="Calibri"/>
                <a:sym typeface="Calibri"/>
              </a:endParaRPr>
            </a:p>
          </p:txBody>
        </p:sp>
      </p:grpSp>
      <p:sp>
        <p:nvSpPr>
          <p:cNvPr id="79" name="Google Shape;74;p13">
            <a:extLst>
              <a:ext uri="{FF2B5EF4-FFF2-40B4-BE49-F238E27FC236}">
                <a16:creationId xmlns:a16="http://schemas.microsoft.com/office/drawing/2014/main" id="{D9E6D910-F10B-49D8-86AD-B5DB1091C13C}"/>
              </a:ext>
            </a:extLst>
          </p:cNvPr>
          <p:cNvSpPr/>
          <p:nvPr/>
        </p:nvSpPr>
        <p:spPr>
          <a:xfrm>
            <a:off x="658148" y="3233252"/>
            <a:ext cx="1079100" cy="457500"/>
          </a:xfrm>
          <a:prstGeom prst="rect">
            <a:avLst/>
          </a:prstGeom>
          <a:solidFill>
            <a:srgbClr val="4A86E8"/>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900">
                <a:solidFill>
                  <a:srgbClr val="FFFFFF"/>
                </a:solidFill>
                <a:latin typeface="Calibri"/>
                <a:ea typeface="Calibri"/>
                <a:cs typeface="Calibri"/>
                <a:sym typeface="Calibri"/>
              </a:rPr>
              <a:t>SOC Infrastructure Subcommittee</a:t>
            </a:r>
            <a:endParaRPr sz="900" b="0" i="0" strike="noStrike" cap="none">
              <a:solidFill>
                <a:srgbClr val="FFFFFF"/>
              </a:solidFill>
              <a:latin typeface="Arial"/>
              <a:ea typeface="Arial"/>
              <a:cs typeface="Arial"/>
              <a:sym typeface="Arial"/>
            </a:endParaRPr>
          </a:p>
        </p:txBody>
      </p:sp>
      <p:sp>
        <p:nvSpPr>
          <p:cNvPr id="80" name="Google Shape;173;p13">
            <a:extLst>
              <a:ext uri="{FF2B5EF4-FFF2-40B4-BE49-F238E27FC236}">
                <a16:creationId xmlns:a16="http://schemas.microsoft.com/office/drawing/2014/main" id="{EE4F583D-6862-43FA-AE73-F03C9E62E287}"/>
              </a:ext>
            </a:extLst>
          </p:cNvPr>
          <p:cNvSpPr/>
          <p:nvPr/>
        </p:nvSpPr>
        <p:spPr>
          <a:xfrm>
            <a:off x="4953098" y="2282625"/>
            <a:ext cx="1077900" cy="128100"/>
          </a:xfrm>
          <a:prstGeom prst="rect">
            <a:avLst/>
          </a:prstGeom>
          <a:solidFill>
            <a:srgbClr val="00B0F0"/>
          </a:solidFill>
          <a:ln w="9525" cap="flat" cmpd="sng">
            <a:solidFill>
              <a:srgbClr val="31538F"/>
            </a:solidFill>
            <a:prstDash val="solid"/>
            <a:miter lim="800000"/>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900"/>
              <a:buFont typeface="Arial"/>
              <a:buNone/>
            </a:pPr>
            <a:r>
              <a:rPr lang="en" sz="800">
                <a:solidFill>
                  <a:srgbClr val="FFFFFF"/>
                </a:solidFill>
                <a:latin typeface="Calibri"/>
                <a:ea typeface="Calibri"/>
                <a:cs typeface="Calibri"/>
                <a:sym typeface="Calibri"/>
              </a:rPr>
              <a:t>Config TG</a:t>
            </a:r>
            <a:endParaRPr sz="800" b="0" i="0" u="none" strike="noStrike" cap="none">
              <a:solidFill>
                <a:srgbClr val="FFFFFF"/>
              </a:solidFill>
              <a:latin typeface="Arial"/>
              <a:ea typeface="Arial"/>
              <a:cs typeface="Arial"/>
              <a:sym typeface="Arial"/>
            </a:endParaRPr>
          </a:p>
        </p:txBody>
      </p:sp>
      <p:cxnSp>
        <p:nvCxnSpPr>
          <p:cNvPr id="81" name="Google Shape;174;p13">
            <a:extLst>
              <a:ext uri="{FF2B5EF4-FFF2-40B4-BE49-F238E27FC236}">
                <a16:creationId xmlns:a16="http://schemas.microsoft.com/office/drawing/2014/main" id="{B58BD3F6-FEAF-4965-915F-6692602F6770}"/>
              </a:ext>
            </a:extLst>
          </p:cNvPr>
          <p:cNvCxnSpPr>
            <a:stCxn id="80" idx="1"/>
            <a:endCxn id="48" idx="3"/>
          </p:cNvCxnSpPr>
          <p:nvPr/>
        </p:nvCxnSpPr>
        <p:spPr>
          <a:xfrm rot="10800000">
            <a:off x="4746098" y="1445475"/>
            <a:ext cx="207000" cy="901200"/>
          </a:xfrm>
          <a:prstGeom prst="bentConnector3">
            <a:avLst>
              <a:gd name="adj1" fmla="val 50024"/>
            </a:avLst>
          </a:prstGeom>
          <a:noFill/>
          <a:ln w="9525" cap="flat" cmpd="sng">
            <a:solidFill>
              <a:schemeClr val="dk2"/>
            </a:solidFill>
            <a:prstDash val="solid"/>
            <a:round/>
            <a:headEnd type="none" w="med" len="med"/>
            <a:tailEnd type="none" w="med" len="med"/>
          </a:ln>
        </p:spPr>
      </p:cxnSp>
      <p:sp>
        <p:nvSpPr>
          <p:cNvPr id="82" name="Google Shape;175;p13">
            <a:extLst>
              <a:ext uri="{FF2B5EF4-FFF2-40B4-BE49-F238E27FC236}">
                <a16:creationId xmlns:a16="http://schemas.microsoft.com/office/drawing/2014/main" id="{E50BC8FE-17D2-4390-8E25-CEC587FA4800}"/>
              </a:ext>
            </a:extLst>
          </p:cNvPr>
          <p:cNvSpPr/>
          <p:nvPr/>
        </p:nvSpPr>
        <p:spPr>
          <a:xfrm>
            <a:off x="1918698" y="4367388"/>
            <a:ext cx="1083000" cy="296620"/>
          </a:xfrm>
          <a:prstGeom prst="rect">
            <a:avLst/>
          </a:prstGeom>
          <a:solidFill>
            <a:srgbClr val="999999"/>
          </a:solidFill>
          <a:ln w="9525" cap="flat" cmpd="sng">
            <a:solidFill>
              <a:srgbClr val="31538F"/>
            </a:solidFill>
            <a:prstDash val="solid"/>
            <a:round/>
            <a:headEnd type="none" w="sm" len="sm"/>
            <a:tailEnd type="none" w="sm" len="sm"/>
          </a:ln>
        </p:spPr>
        <p:txBody>
          <a:bodyPr spcFirstLastPara="1" wrap="square" lIns="91425" tIns="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 marR="0" lvl="0" indent="-86995" algn="l" rtl="0">
              <a:lnSpc>
                <a:spcPct val="100000"/>
              </a:lnSpc>
              <a:spcBef>
                <a:spcPts val="0"/>
              </a:spcBef>
              <a:spcAft>
                <a:spcPts val="0"/>
              </a:spcAft>
              <a:buClr>
                <a:srgbClr val="FFFFFF"/>
              </a:buClr>
              <a:buSzPts val="650"/>
              <a:buChar char="•"/>
            </a:pPr>
            <a:r>
              <a:rPr lang="en" sz="650">
                <a:solidFill>
                  <a:srgbClr val="FFFFFF"/>
                </a:solidFill>
                <a:latin typeface="Calibri"/>
                <a:ea typeface="Calibri"/>
                <a:cs typeface="Calibri"/>
                <a:sym typeface="Calibri"/>
              </a:rPr>
              <a:t>Toolchain improvements</a:t>
            </a:r>
            <a:endParaRPr sz="650">
              <a:solidFill>
                <a:srgbClr val="FFFFFF"/>
              </a:solidFill>
              <a:latin typeface="Calibri"/>
              <a:ea typeface="Calibri"/>
              <a:cs typeface="Calibri"/>
              <a:sym typeface="Calibri"/>
            </a:endParaRPr>
          </a:p>
          <a:p>
            <a:pPr marL="45720" marR="0" lvl="0" indent="-86995" algn="l" rtl="0">
              <a:lnSpc>
                <a:spcPct val="100000"/>
              </a:lnSpc>
              <a:spcBef>
                <a:spcPts val="0"/>
              </a:spcBef>
              <a:spcAft>
                <a:spcPts val="0"/>
              </a:spcAft>
              <a:buClr>
                <a:srgbClr val="FFFFFF"/>
              </a:buClr>
              <a:buSzPts val="650"/>
              <a:buChar char="•"/>
            </a:pPr>
            <a:r>
              <a:rPr lang="en" sz="650">
                <a:solidFill>
                  <a:srgbClr val="FFFFFF"/>
                </a:solidFill>
                <a:latin typeface="Calibri"/>
                <a:ea typeface="Calibri"/>
                <a:cs typeface="Calibri"/>
                <a:sym typeface="Calibri"/>
              </a:rPr>
              <a:t>Further extensions</a:t>
            </a:r>
            <a:endParaRPr sz="650">
              <a:solidFill>
                <a:srgbClr val="FFFFFF"/>
              </a:solidFill>
              <a:latin typeface="Calibri"/>
              <a:ea typeface="Calibri"/>
              <a:cs typeface="Calibri"/>
              <a:sym typeface="Calibri"/>
            </a:endParaRPr>
          </a:p>
        </p:txBody>
      </p:sp>
      <p:cxnSp>
        <p:nvCxnSpPr>
          <p:cNvPr id="83" name="Google Shape;176;p13">
            <a:extLst>
              <a:ext uri="{FF2B5EF4-FFF2-40B4-BE49-F238E27FC236}">
                <a16:creationId xmlns:a16="http://schemas.microsoft.com/office/drawing/2014/main" id="{1A8D1FC1-FBF2-4EF4-9043-5DACC9FAA595}"/>
              </a:ext>
            </a:extLst>
          </p:cNvPr>
          <p:cNvCxnSpPr>
            <a:cxnSpLocks/>
            <a:stCxn id="82" idx="0"/>
            <a:endCxn id="30" idx="2"/>
          </p:cNvCxnSpPr>
          <p:nvPr/>
        </p:nvCxnSpPr>
        <p:spPr>
          <a:xfrm flipH="1" flipV="1">
            <a:off x="2459648" y="4311563"/>
            <a:ext cx="550" cy="55825"/>
          </a:xfrm>
          <a:prstGeom prst="straightConnector1">
            <a:avLst/>
          </a:prstGeom>
          <a:noFill/>
          <a:ln w="9525" cap="flat" cmpd="sng">
            <a:solidFill>
              <a:schemeClr val="dk2"/>
            </a:solidFill>
            <a:prstDash val="solid"/>
            <a:round/>
            <a:headEnd type="none" w="med" len="med"/>
            <a:tailEnd type="none" w="med" len="med"/>
          </a:ln>
        </p:spPr>
      </p:cxnSp>
      <p:sp>
        <p:nvSpPr>
          <p:cNvPr id="283" name="Title 1">
            <a:extLst>
              <a:ext uri="{FF2B5EF4-FFF2-40B4-BE49-F238E27FC236}">
                <a16:creationId xmlns:a16="http://schemas.microsoft.com/office/drawing/2014/main" id="{9088AB3C-9A25-4C04-A73F-44BA85BDC6F2}"/>
              </a:ext>
            </a:extLst>
          </p:cNvPr>
          <p:cNvSpPr>
            <a:spLocks noGrp="1"/>
          </p:cNvSpPr>
          <p:nvPr>
            <p:ph type="title"/>
          </p:nvPr>
        </p:nvSpPr>
        <p:spPr>
          <a:xfrm>
            <a:off x="3132035" y="4460698"/>
            <a:ext cx="2873190" cy="451800"/>
          </a:xfrm>
        </p:spPr>
        <p:txBody>
          <a:bodyPr/>
          <a:lstStyle/>
          <a:p>
            <a:pPr algn="ctr"/>
            <a:r>
              <a:rPr lang="en-US" sz="2400" dirty="0"/>
              <a:t>Technical Groups</a:t>
            </a:r>
          </a:p>
        </p:txBody>
      </p:sp>
    </p:spTree>
    <p:extLst>
      <p:ext uri="{BB962C8B-B14F-4D97-AF65-F5344CB8AC3E}">
        <p14:creationId xmlns:p14="http://schemas.microsoft.com/office/powerpoint/2010/main" val="2074066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6EA526-0588-4CAB-8672-426E2BB44FEE}"/>
              </a:ext>
            </a:extLst>
          </p:cNvPr>
          <p:cNvSpPr>
            <a:spLocks noGrp="1"/>
          </p:cNvSpPr>
          <p:nvPr>
            <p:ph type="title"/>
          </p:nvPr>
        </p:nvSpPr>
        <p:spPr>
          <a:xfrm>
            <a:off x="4636112" y="356850"/>
            <a:ext cx="4056196" cy="4429800"/>
          </a:xfrm>
        </p:spPr>
        <p:txBody>
          <a:bodyPr/>
          <a:lstStyle/>
          <a:p>
            <a:r>
              <a:rPr lang="en-US" dirty="0">
                <a:solidFill>
                  <a:schemeClr val="bg1"/>
                </a:solidFill>
              </a:rPr>
              <a:t>RISC-V launched new programs to support member success</a:t>
            </a:r>
          </a:p>
        </p:txBody>
      </p:sp>
      <p:sp>
        <p:nvSpPr>
          <p:cNvPr id="8" name="TextBox 7">
            <a:extLst>
              <a:ext uri="{FF2B5EF4-FFF2-40B4-BE49-F238E27FC236}">
                <a16:creationId xmlns:a16="http://schemas.microsoft.com/office/drawing/2014/main" id="{5294F861-AF05-4810-9D84-4D737D1F1B93}"/>
              </a:ext>
            </a:extLst>
          </p:cNvPr>
          <p:cNvSpPr txBox="1"/>
          <p:nvPr/>
        </p:nvSpPr>
        <p:spPr>
          <a:xfrm>
            <a:off x="172720" y="198120"/>
            <a:ext cx="3784600" cy="4478149"/>
          </a:xfrm>
          <a:prstGeom prst="rect">
            <a:avLst/>
          </a:prstGeom>
          <a:noFill/>
        </p:spPr>
        <p:txBody>
          <a:bodyPr wrap="square" rtlCol="0">
            <a:spAutoFit/>
          </a:bodyPr>
          <a:lstStyle/>
          <a:p>
            <a:pPr marL="285750" indent="-285750">
              <a:spcBef>
                <a:spcPts val="600"/>
              </a:spcBef>
              <a:spcAft>
                <a:spcPts val="600"/>
              </a:spcAft>
              <a:buClr>
                <a:schemeClr val="accent1"/>
              </a:buClr>
              <a:buSzPct val="150000"/>
              <a:buFont typeface="Wingdings" panose="05000000000000000000" pitchFamily="2" charset="2"/>
              <a:buChar char="ü"/>
            </a:pPr>
            <a:r>
              <a:rPr lang="en-US" sz="1500" b="1" dirty="0">
                <a:latin typeface="Open Sans" panose="020B0604020202020204" charset="0"/>
                <a:ea typeface="Open Sans" panose="020B0604020202020204" charset="0"/>
                <a:cs typeface="Open Sans" panose="020B0604020202020204" charset="0"/>
              </a:rPr>
              <a:t>RISC-V Technical Steering Committee </a:t>
            </a:r>
            <a:r>
              <a:rPr lang="en-US" sz="1500" dirty="0">
                <a:latin typeface="Open Sans" panose="020B0604020202020204" charset="0"/>
                <a:ea typeface="Open Sans" panose="020B0604020202020204" charset="0"/>
                <a:cs typeface="Open Sans" panose="020B0604020202020204" charset="0"/>
              </a:rPr>
              <a:t>to govern technical strategy, build technical leadership and best practice decision-making</a:t>
            </a:r>
            <a:br>
              <a:rPr lang="en-US" sz="1500" dirty="0">
                <a:latin typeface="Open Sans" panose="020B0604020202020204" charset="0"/>
                <a:ea typeface="Open Sans" panose="020B0604020202020204" charset="0"/>
                <a:cs typeface="Open Sans" panose="020B0604020202020204" charset="0"/>
              </a:rPr>
            </a:br>
            <a:endParaRPr lang="en-US" sz="1500" dirty="0">
              <a:latin typeface="Open Sans" panose="020B0604020202020204" charset="0"/>
              <a:ea typeface="Open Sans" panose="020B0604020202020204" charset="0"/>
              <a:cs typeface="Open Sans" panose="020B0604020202020204" charset="0"/>
            </a:endParaRPr>
          </a:p>
          <a:p>
            <a:pPr marL="285750" indent="-285750">
              <a:spcBef>
                <a:spcPts val="600"/>
              </a:spcBef>
              <a:spcAft>
                <a:spcPts val="600"/>
              </a:spcAft>
              <a:buClr>
                <a:schemeClr val="accent1"/>
              </a:buClr>
              <a:buSzPct val="150000"/>
              <a:buFont typeface="Wingdings" panose="05000000000000000000" pitchFamily="2" charset="2"/>
              <a:buChar char="ü"/>
            </a:pPr>
            <a:r>
              <a:rPr lang="en-US" sz="1500" b="1" dirty="0">
                <a:latin typeface="Open Sans" panose="020B0604020202020204" charset="0"/>
                <a:ea typeface="Open Sans" panose="020B0604020202020204" charset="0"/>
                <a:cs typeface="Open Sans" panose="020B0604020202020204" charset="0"/>
              </a:rPr>
              <a:t>RISC-V Learn </a:t>
            </a:r>
            <a:r>
              <a:rPr lang="en-US" sz="1500" dirty="0">
                <a:latin typeface="Open Sans" panose="020B0604020202020204" charset="0"/>
                <a:ea typeface="Open Sans" panose="020B0604020202020204" charset="0"/>
                <a:cs typeface="Open Sans" panose="020B0604020202020204" charset="0"/>
              </a:rPr>
              <a:t>encompassing university curricula, online learning and Training Partners</a:t>
            </a:r>
            <a:br>
              <a:rPr lang="en-US" sz="1500" dirty="0">
                <a:latin typeface="Open Sans" panose="020B0604020202020204" charset="0"/>
                <a:ea typeface="Open Sans" panose="020B0604020202020204" charset="0"/>
                <a:cs typeface="Open Sans" panose="020B0604020202020204" charset="0"/>
              </a:rPr>
            </a:br>
            <a:endParaRPr lang="en-US" sz="1500" dirty="0">
              <a:latin typeface="Open Sans" panose="020B0604020202020204" charset="0"/>
              <a:ea typeface="Open Sans" panose="020B0604020202020204" charset="0"/>
              <a:cs typeface="Open Sans" panose="020B0604020202020204" charset="0"/>
            </a:endParaRPr>
          </a:p>
          <a:p>
            <a:pPr marL="285750" indent="-285750">
              <a:spcBef>
                <a:spcPts val="600"/>
              </a:spcBef>
              <a:spcAft>
                <a:spcPts val="600"/>
              </a:spcAft>
              <a:buClr>
                <a:schemeClr val="accent1"/>
              </a:buClr>
              <a:buSzPct val="150000"/>
              <a:buFont typeface="Wingdings" panose="05000000000000000000" pitchFamily="2" charset="2"/>
              <a:buChar char="ü"/>
            </a:pPr>
            <a:r>
              <a:rPr lang="en-US" sz="1500" b="1" dirty="0">
                <a:latin typeface="Open Sans" panose="020B0604020202020204" charset="0"/>
                <a:ea typeface="Open Sans" panose="020B0604020202020204" charset="0"/>
                <a:cs typeface="Open Sans" panose="020B0604020202020204" charset="0"/>
              </a:rPr>
              <a:t>RISC-V Ambassadors and Alliances </a:t>
            </a:r>
            <a:r>
              <a:rPr lang="en-US" sz="1500" dirty="0">
                <a:latin typeface="Open Sans" panose="020B0604020202020204" charset="0"/>
                <a:ea typeface="Open Sans" panose="020B0604020202020204" charset="0"/>
                <a:cs typeface="Open Sans" panose="020B0604020202020204" charset="0"/>
              </a:rPr>
              <a:t>to reach beyond our community for industry collaboration, leadership, and technical engagement.</a:t>
            </a:r>
            <a:br>
              <a:rPr lang="en-US" sz="1500" dirty="0">
                <a:latin typeface="Open Sans" panose="020B0604020202020204" charset="0"/>
                <a:ea typeface="Open Sans" panose="020B0604020202020204" charset="0"/>
                <a:cs typeface="Open Sans" panose="020B0604020202020204" charset="0"/>
              </a:rPr>
            </a:br>
            <a:endParaRPr lang="en-US" sz="1500" dirty="0">
              <a:latin typeface="Open Sans" panose="020B0604020202020204" charset="0"/>
              <a:ea typeface="Open Sans" panose="020B0604020202020204" charset="0"/>
              <a:cs typeface="Open Sans" panose="020B0604020202020204" charset="0"/>
            </a:endParaRPr>
          </a:p>
          <a:p>
            <a:pPr marL="285750" indent="-285750">
              <a:spcBef>
                <a:spcPts val="600"/>
              </a:spcBef>
              <a:spcAft>
                <a:spcPts val="600"/>
              </a:spcAft>
              <a:buClr>
                <a:schemeClr val="accent1"/>
              </a:buClr>
              <a:buSzPct val="150000"/>
              <a:buFont typeface="Wingdings" panose="05000000000000000000" pitchFamily="2" charset="2"/>
              <a:buChar char="ü"/>
            </a:pPr>
            <a:r>
              <a:rPr lang="en-US" sz="1500" b="1" dirty="0">
                <a:latin typeface="Open Sans" panose="020B0604020202020204" charset="0"/>
                <a:ea typeface="Open Sans" panose="020B0604020202020204" charset="0"/>
                <a:cs typeface="Open Sans" panose="020B0604020202020204" charset="0"/>
              </a:rPr>
              <a:t>RISC-V Exchange </a:t>
            </a:r>
            <a:r>
              <a:rPr lang="en-US" sz="1500" dirty="0">
                <a:latin typeface="Open Sans" panose="020B0604020202020204" charset="0"/>
                <a:ea typeface="Open Sans" panose="020B0604020202020204" charset="0"/>
                <a:cs typeface="Open Sans" panose="020B0604020202020204" charset="0"/>
              </a:rPr>
              <a:t>to showcase RISC-V cores, SoCs, developer boards, software, tools and other resources.</a:t>
            </a:r>
          </a:p>
        </p:txBody>
      </p:sp>
    </p:spTree>
    <p:extLst>
      <p:ext uri="{BB962C8B-B14F-4D97-AF65-F5344CB8AC3E}">
        <p14:creationId xmlns:p14="http://schemas.microsoft.com/office/powerpoint/2010/main" val="2018870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001DC-7036-44AC-BA0D-B0AEB90300A5}"/>
              </a:ext>
            </a:extLst>
          </p:cNvPr>
          <p:cNvSpPr>
            <a:spLocks noGrp="1"/>
          </p:cNvSpPr>
          <p:nvPr>
            <p:ph type="title"/>
          </p:nvPr>
        </p:nvSpPr>
        <p:spPr/>
        <p:txBody>
          <a:bodyPr/>
          <a:lstStyle/>
          <a:p>
            <a:r>
              <a:rPr lang="en-US" dirty="0"/>
              <a:t>From Embedded to Enterprise</a:t>
            </a:r>
          </a:p>
        </p:txBody>
      </p:sp>
      <p:sp>
        <p:nvSpPr>
          <p:cNvPr id="3" name="Text Placeholder 2">
            <a:extLst>
              <a:ext uri="{FF2B5EF4-FFF2-40B4-BE49-F238E27FC236}">
                <a16:creationId xmlns:a16="http://schemas.microsoft.com/office/drawing/2014/main" id="{6B4109F3-BC84-44F3-8032-48BFF41FFEC4}"/>
              </a:ext>
            </a:extLst>
          </p:cNvPr>
          <p:cNvSpPr>
            <a:spLocks noGrp="1"/>
          </p:cNvSpPr>
          <p:nvPr>
            <p:ph type="body" idx="1"/>
          </p:nvPr>
        </p:nvSpPr>
        <p:spPr>
          <a:xfrm>
            <a:off x="311700" y="1228677"/>
            <a:ext cx="4260300" cy="3416400"/>
          </a:xfrm>
        </p:spPr>
        <p:txBody>
          <a:bodyPr/>
          <a:lstStyle/>
          <a:p>
            <a:pPr>
              <a:lnSpc>
                <a:spcPct val="100000"/>
              </a:lnSpc>
              <a:spcBef>
                <a:spcPts val="600"/>
              </a:spcBef>
              <a:spcAft>
                <a:spcPts val="600"/>
              </a:spcAft>
              <a:buSzPct val="100000"/>
              <a:buFont typeface="Arial" panose="020B0604020202020204" pitchFamily="34" charset="0"/>
              <a:buChar char="•"/>
            </a:pPr>
            <a:r>
              <a:rPr lang="en-US" sz="1600" dirty="0"/>
              <a:t>The EU Horizon 2020 </a:t>
            </a:r>
            <a:r>
              <a:rPr lang="en-US" sz="1600" b="1" dirty="0"/>
              <a:t>De-RISC platform for aerospace </a:t>
            </a:r>
            <a:r>
              <a:rPr lang="en-US" sz="1600" dirty="0"/>
              <a:t>has achieved several hardware and software milestones since it began a year ago. </a:t>
            </a:r>
          </a:p>
          <a:p>
            <a:pPr>
              <a:lnSpc>
                <a:spcPct val="100000"/>
              </a:lnSpc>
              <a:spcBef>
                <a:spcPts val="600"/>
              </a:spcBef>
              <a:spcAft>
                <a:spcPts val="600"/>
              </a:spcAft>
              <a:buSzPct val="100000"/>
              <a:buFont typeface="Arial" panose="020B0604020202020204" pitchFamily="34" charset="0"/>
              <a:buChar char="•"/>
            </a:pPr>
            <a:r>
              <a:rPr lang="en-US" sz="1600" dirty="0"/>
              <a:t>The School of Computing at the Tokyo Institute of Technology developed a portable Linux </a:t>
            </a:r>
            <a:r>
              <a:rPr lang="en-US" sz="1600" b="1" dirty="0"/>
              <a:t>RISC-V SoC design in just 5,000 lines of Verilog</a:t>
            </a:r>
            <a:r>
              <a:rPr lang="en-US" sz="1600" dirty="0"/>
              <a:t>. </a:t>
            </a:r>
          </a:p>
          <a:p>
            <a:pPr>
              <a:lnSpc>
                <a:spcPct val="100000"/>
              </a:lnSpc>
              <a:spcBef>
                <a:spcPts val="600"/>
              </a:spcBef>
              <a:spcAft>
                <a:spcPts val="600"/>
              </a:spcAft>
              <a:buSzPct val="100000"/>
              <a:buFont typeface="Arial" panose="020B0604020202020204" pitchFamily="34" charset="0"/>
              <a:buChar char="•"/>
            </a:pPr>
            <a:r>
              <a:rPr lang="en-US" sz="1600" dirty="0" err="1"/>
              <a:t>Huami</a:t>
            </a:r>
            <a:r>
              <a:rPr lang="en-US" sz="1600" dirty="0"/>
              <a:t> released a new RISC-V based </a:t>
            </a:r>
            <a:r>
              <a:rPr lang="en-US" sz="1600" b="1" dirty="0"/>
              <a:t>AI chip for biometric wearables</a:t>
            </a:r>
            <a:endParaRPr lang="en-US" sz="1600" dirty="0"/>
          </a:p>
        </p:txBody>
      </p:sp>
      <p:sp>
        <p:nvSpPr>
          <p:cNvPr id="4" name="Text Placeholder 2">
            <a:extLst>
              <a:ext uri="{FF2B5EF4-FFF2-40B4-BE49-F238E27FC236}">
                <a16:creationId xmlns:a16="http://schemas.microsoft.com/office/drawing/2014/main" id="{B8E463BE-8130-4319-B638-FCF252ED8AE8}"/>
              </a:ext>
            </a:extLst>
          </p:cNvPr>
          <p:cNvSpPr txBox="1">
            <a:spLocks/>
          </p:cNvSpPr>
          <p:nvPr/>
        </p:nvSpPr>
        <p:spPr>
          <a:xfrm>
            <a:off x="4725857" y="1228677"/>
            <a:ext cx="42603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434343"/>
              </a:buClr>
              <a:buSzPts val="1800"/>
              <a:buFont typeface="Open Sans"/>
              <a:buChar char="●"/>
              <a:defRPr sz="1800" b="0" i="0" u="none" strike="noStrike" cap="none">
                <a:solidFill>
                  <a:srgbClr val="434343"/>
                </a:solidFill>
                <a:latin typeface="Open Sans"/>
                <a:ea typeface="Open Sans"/>
                <a:cs typeface="Open Sans"/>
                <a:sym typeface="Open Sans"/>
              </a:defRPr>
            </a:lvl1pPr>
            <a:lvl2pPr marL="914400" marR="0" lvl="1"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2pPr>
            <a:lvl3pPr marL="1371600" marR="0" lvl="2"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3pPr>
            <a:lvl4pPr marL="1828800" marR="0" lvl="3"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4pPr>
            <a:lvl5pPr marL="2286000" marR="0" lvl="4"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5pPr>
            <a:lvl6pPr marL="2743200" marR="0" lvl="5"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6pPr>
            <a:lvl7pPr marL="3200400" marR="0" lvl="6"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7pPr>
            <a:lvl8pPr marL="3657600" marR="0" lvl="7"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8pPr>
            <a:lvl9pPr marL="4114800" marR="0" lvl="8"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9pPr>
          </a:lstStyle>
          <a:p>
            <a:pPr>
              <a:lnSpc>
                <a:spcPct val="100000"/>
              </a:lnSpc>
              <a:spcBef>
                <a:spcPts val="600"/>
              </a:spcBef>
              <a:spcAft>
                <a:spcPts val="600"/>
              </a:spcAft>
              <a:buSzPct val="100000"/>
              <a:buFont typeface="Arial" panose="020B0604020202020204" pitchFamily="34" charset="0"/>
              <a:buChar char="•"/>
            </a:pPr>
            <a:r>
              <a:rPr lang="en-US" sz="1600" dirty="0"/>
              <a:t>CHIPS Alliance announced enhancements to the RISC-V </a:t>
            </a:r>
            <a:r>
              <a:rPr lang="en-US" sz="1600" dirty="0" err="1"/>
              <a:t>SweRV</a:t>
            </a:r>
            <a:r>
              <a:rPr lang="en-US" sz="1600" dirty="0"/>
              <a:t> Core EH2, the world’s first </a:t>
            </a:r>
            <a:r>
              <a:rPr lang="en-US" sz="1600" b="1" dirty="0"/>
              <a:t>dual-threaded, commercial, embedded RISC-V core</a:t>
            </a:r>
            <a:r>
              <a:rPr lang="en-US" sz="1600" dirty="0"/>
              <a:t> and </a:t>
            </a:r>
            <a:r>
              <a:rPr lang="en-US" sz="1600" dirty="0" err="1"/>
              <a:t>SweRV</a:t>
            </a:r>
            <a:r>
              <a:rPr lang="en-US" sz="1600" dirty="0"/>
              <a:t> Core EL2, an </a:t>
            </a:r>
            <a:r>
              <a:rPr lang="en-US" sz="1600" b="1" dirty="0"/>
              <a:t>ultra-small, ultra-low-power RISC-V core</a:t>
            </a:r>
            <a:r>
              <a:rPr lang="en-US" sz="1600" dirty="0"/>
              <a:t>. </a:t>
            </a:r>
          </a:p>
          <a:p>
            <a:pPr>
              <a:lnSpc>
                <a:spcPct val="100000"/>
              </a:lnSpc>
              <a:spcBef>
                <a:spcPts val="600"/>
              </a:spcBef>
              <a:spcAft>
                <a:spcPts val="600"/>
              </a:spcAft>
              <a:buSzPct val="100000"/>
              <a:buFont typeface="Arial" panose="020B0604020202020204" pitchFamily="34" charset="0"/>
              <a:buChar char="•"/>
            </a:pPr>
            <a:r>
              <a:rPr lang="en-US" sz="1600" dirty="0"/>
              <a:t>Alibaba unveiled its RISC-V RV64GCV core that will be used for its </a:t>
            </a:r>
            <a:r>
              <a:rPr lang="en-US" sz="1600" dirty="0" err="1"/>
              <a:t>Xuantie</a:t>
            </a:r>
            <a:r>
              <a:rPr lang="en-US" sz="1600" dirty="0"/>
              <a:t> 910 processor aimed at </a:t>
            </a:r>
            <a:r>
              <a:rPr lang="en-US" sz="1600" b="1" dirty="0"/>
              <a:t>cloud and edge servers</a:t>
            </a:r>
            <a:r>
              <a:rPr lang="en-US" sz="1600" dirty="0"/>
              <a:t>.</a:t>
            </a:r>
          </a:p>
        </p:txBody>
      </p:sp>
    </p:spTree>
    <p:extLst>
      <p:ext uri="{BB962C8B-B14F-4D97-AF65-F5344CB8AC3E}">
        <p14:creationId xmlns:p14="http://schemas.microsoft.com/office/powerpoint/2010/main" val="411499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7"/>
          <p:cNvSpPr txBox="1">
            <a:spLocks noGrp="1"/>
          </p:cNvSpPr>
          <p:nvPr>
            <p:ph type="title"/>
          </p:nvPr>
        </p:nvSpPr>
        <p:spPr>
          <a:xfrm>
            <a:off x="652094" y="1133208"/>
            <a:ext cx="7839812" cy="264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Reshaping history </a:t>
            </a:r>
            <a:br>
              <a:rPr lang="en-US" dirty="0"/>
            </a:br>
            <a:r>
              <a:rPr lang="en-US" dirty="0"/>
              <a:t>is about </a:t>
            </a:r>
            <a:r>
              <a:rPr lang="en-US" dirty="0">
                <a:solidFill>
                  <a:schemeClr val="accent1"/>
                </a:solidFill>
              </a:rPr>
              <a:t>removing barriers</a:t>
            </a:r>
            <a:r>
              <a:rPr lang="en-US" dirty="0"/>
              <a:t>, coming together, and </a:t>
            </a:r>
            <a:br>
              <a:rPr lang="en-US" dirty="0"/>
            </a:br>
            <a:r>
              <a:rPr lang="en-US" dirty="0"/>
              <a:t>taking </a:t>
            </a:r>
            <a:r>
              <a:rPr lang="en-US" dirty="0">
                <a:solidFill>
                  <a:schemeClr val="accent1"/>
                </a:solidFill>
              </a:rPr>
              <a:t>a united approach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C6CCF0-77B3-4347-8BBF-91037179BEDB}"/>
              </a:ext>
            </a:extLst>
          </p:cNvPr>
          <p:cNvSpPr>
            <a:spLocks noGrp="1"/>
          </p:cNvSpPr>
          <p:nvPr>
            <p:ph type="body" idx="1"/>
          </p:nvPr>
        </p:nvSpPr>
        <p:spPr>
          <a:xfrm>
            <a:off x="5335800" y="219601"/>
            <a:ext cx="3119100" cy="1335599"/>
          </a:xfrm>
        </p:spPr>
        <p:txBody>
          <a:bodyPr/>
          <a:lstStyle/>
          <a:p>
            <a:pPr marL="114300" indent="0" algn="ctr">
              <a:buNone/>
            </a:pPr>
            <a:r>
              <a:rPr lang="en-US" sz="1200" dirty="0">
                <a:solidFill>
                  <a:srgbClr val="6C6C6C"/>
                </a:solidFill>
                <a:latin typeface="Verdana" panose="020B0604030504040204" pitchFamily="34" charset="0"/>
                <a:ea typeface="Calibri" panose="020F0502020204030204" pitchFamily="34" charset="0"/>
              </a:rPr>
              <a:t>April 22-23, 2021 </a:t>
            </a:r>
          </a:p>
          <a:p>
            <a:pPr marL="114300" indent="0" algn="ctr">
              <a:buNone/>
            </a:pPr>
            <a:r>
              <a:rPr lang="en-US" sz="1200" dirty="0">
                <a:solidFill>
                  <a:srgbClr val="6C6C6C"/>
                </a:solidFill>
                <a:latin typeface="Verdana" panose="020B0604030504040204" pitchFamily="34" charset="0"/>
                <a:ea typeface="Calibri" panose="020F0502020204030204" pitchFamily="34" charset="0"/>
              </a:rPr>
              <a:t>9am - 17pm Japan Standard Time</a:t>
            </a:r>
            <a:br>
              <a:rPr lang="en-US" sz="1200" dirty="0">
                <a:solidFill>
                  <a:srgbClr val="6C6C6C"/>
                </a:solidFill>
                <a:effectLst/>
                <a:latin typeface="Verdana" panose="020B0604030504040204" pitchFamily="34" charset="0"/>
                <a:ea typeface="Calibri" panose="020F0502020204030204" pitchFamily="34" charset="0"/>
              </a:rPr>
            </a:br>
            <a:endParaRPr lang="en-US" sz="1200" dirty="0">
              <a:solidFill>
                <a:srgbClr val="6C6C6C"/>
              </a:solidFill>
              <a:effectLst/>
              <a:latin typeface="Verdana" panose="020B0604030504040204" pitchFamily="34" charset="0"/>
              <a:ea typeface="Calibri" panose="020F0502020204030204" pitchFamily="34" charset="0"/>
            </a:endParaRPr>
          </a:p>
          <a:p>
            <a:pPr marL="114300" indent="0" algn="ctr">
              <a:buNone/>
            </a:pPr>
            <a:r>
              <a:rPr lang="en-US" sz="1200" dirty="0">
                <a:solidFill>
                  <a:srgbClr val="6C6C6C"/>
                </a:solidFill>
                <a:effectLst/>
                <a:latin typeface="Verdana" panose="020B0604030504040204" pitchFamily="34" charset="0"/>
                <a:ea typeface="Calibri" panose="020F0502020204030204" pitchFamily="34" charset="0"/>
                <a:hlinkClick r:id="rId2"/>
              </a:rPr>
              <a:t>Free Registration</a:t>
            </a:r>
            <a:r>
              <a:rPr lang="en-US" sz="1200" dirty="0">
                <a:solidFill>
                  <a:srgbClr val="6C6C6C"/>
                </a:solidFill>
                <a:effectLst/>
                <a:latin typeface="Verdana" panose="020B0604030504040204" pitchFamily="34" charset="0"/>
                <a:ea typeface="Calibri" panose="020F0502020204030204" pitchFamily="34" charset="0"/>
              </a:rPr>
              <a:t>    </a:t>
            </a:r>
            <a:br>
              <a:rPr lang="en-US" sz="1200" dirty="0">
                <a:solidFill>
                  <a:srgbClr val="6C6C6C"/>
                </a:solidFill>
                <a:effectLst/>
                <a:latin typeface="Verdana" panose="020B0604030504040204" pitchFamily="34" charset="0"/>
                <a:ea typeface="Calibri" panose="020F0502020204030204" pitchFamily="34" charset="0"/>
              </a:rPr>
            </a:br>
            <a:r>
              <a:rPr lang="en-US" sz="1200" dirty="0">
                <a:solidFill>
                  <a:srgbClr val="6C6C6C"/>
                </a:solidFill>
                <a:effectLst/>
                <a:latin typeface="Verdana" panose="020B0604030504040204" pitchFamily="34" charset="0"/>
                <a:ea typeface="Calibri" panose="020F0502020204030204" pitchFamily="34" charset="0"/>
                <a:hlinkClick r:id="rId3"/>
              </a:rPr>
              <a:t>Program</a:t>
            </a:r>
            <a:br>
              <a:rPr lang="en-US" sz="1200" dirty="0">
                <a:solidFill>
                  <a:srgbClr val="6C6C6C"/>
                </a:solidFill>
                <a:effectLst/>
                <a:latin typeface="Verdana" panose="020B0604030504040204" pitchFamily="34" charset="0"/>
                <a:ea typeface="Calibri" panose="020F0502020204030204" pitchFamily="34" charset="0"/>
              </a:rPr>
            </a:br>
            <a:r>
              <a:rPr lang="en-US" sz="1200" dirty="0">
                <a:solidFill>
                  <a:srgbClr val="6C6C6C"/>
                </a:solidFill>
                <a:effectLst/>
                <a:latin typeface="Verdana" panose="020B0604030504040204" pitchFamily="34" charset="0"/>
                <a:ea typeface="Calibri" panose="020F0502020204030204" pitchFamily="34" charset="0"/>
              </a:rPr>
              <a:t>Slack: risc-v-association.slack.com</a:t>
            </a:r>
            <a:br>
              <a:rPr lang="en-US" sz="1200" dirty="0">
                <a:solidFill>
                  <a:srgbClr val="6C6C6C"/>
                </a:solidFill>
                <a:effectLst/>
                <a:latin typeface="Verdana" panose="020B0604030504040204" pitchFamily="34" charset="0"/>
                <a:ea typeface="Calibri" panose="020F0502020204030204" pitchFamily="34" charset="0"/>
              </a:rPr>
            </a:br>
            <a:br>
              <a:rPr lang="en-US" sz="1200" dirty="0">
                <a:solidFill>
                  <a:srgbClr val="6C6C6C"/>
                </a:solidFill>
                <a:effectLst/>
                <a:latin typeface="Verdana" panose="020B0604030504040204" pitchFamily="34" charset="0"/>
                <a:ea typeface="Calibri" panose="020F0502020204030204" pitchFamily="34" charset="0"/>
              </a:rPr>
            </a:br>
            <a:endParaRPr lang="en-US" sz="1200" dirty="0">
              <a:solidFill>
                <a:srgbClr val="6C6C6C"/>
              </a:solidFill>
              <a:effectLst/>
              <a:latin typeface="Calibri" panose="020F0502020204030204" pitchFamily="34" charset="0"/>
              <a:ea typeface="Calibri" panose="020F0502020204030204" pitchFamily="34" charset="0"/>
            </a:endParaRPr>
          </a:p>
        </p:txBody>
      </p:sp>
      <p:sp>
        <p:nvSpPr>
          <p:cNvPr id="4" name="Text Placeholder 2">
            <a:extLst>
              <a:ext uri="{FF2B5EF4-FFF2-40B4-BE49-F238E27FC236}">
                <a16:creationId xmlns:a16="http://schemas.microsoft.com/office/drawing/2014/main" id="{70337822-D5F3-4E85-9CE0-523374FC6658}"/>
              </a:ext>
            </a:extLst>
          </p:cNvPr>
          <p:cNvSpPr txBox="1">
            <a:spLocks/>
          </p:cNvSpPr>
          <p:nvPr/>
        </p:nvSpPr>
        <p:spPr>
          <a:xfrm>
            <a:off x="204050" y="1857600"/>
            <a:ext cx="8613850" cy="28802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434343"/>
              </a:buClr>
              <a:buSzPts val="1800"/>
              <a:buFont typeface="Open Sans"/>
              <a:buChar char="●"/>
              <a:defRPr sz="1800" b="0" i="0" u="none" strike="noStrike" cap="none">
                <a:solidFill>
                  <a:srgbClr val="434343"/>
                </a:solidFill>
                <a:latin typeface="Open Sans"/>
                <a:ea typeface="Open Sans"/>
                <a:cs typeface="Open Sans"/>
                <a:sym typeface="Open Sans"/>
              </a:defRPr>
            </a:lvl1pPr>
            <a:lvl2pPr marL="914400" marR="0" lvl="1"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2pPr>
            <a:lvl3pPr marL="1371600" marR="0" lvl="2"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3pPr>
            <a:lvl4pPr marL="1828800" marR="0" lvl="3"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4pPr>
            <a:lvl5pPr marL="2286000" marR="0" lvl="4"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5pPr>
            <a:lvl6pPr marL="2743200" marR="0" lvl="5"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6pPr>
            <a:lvl7pPr marL="3200400" marR="0" lvl="6"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7pPr>
            <a:lvl8pPr marL="3657600" marR="0" lvl="7"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8pPr>
            <a:lvl9pPr marL="4114800" marR="0" lvl="8" indent="-317500" algn="l" rtl="0">
              <a:lnSpc>
                <a:spcPct val="115000"/>
              </a:lnSpc>
              <a:spcBef>
                <a:spcPts val="0"/>
              </a:spcBef>
              <a:spcAft>
                <a:spcPts val="0"/>
              </a:spcAft>
              <a:buClr>
                <a:srgbClr val="434343"/>
              </a:buClr>
              <a:buSzPts val="1400"/>
              <a:buFont typeface="Open Sans"/>
              <a:buChar char="■"/>
              <a:defRPr sz="1400" b="0" i="0" u="none" strike="noStrike" cap="none">
                <a:solidFill>
                  <a:srgbClr val="434343"/>
                </a:solidFill>
                <a:latin typeface="Open Sans"/>
                <a:ea typeface="Open Sans"/>
                <a:cs typeface="Open Sans"/>
                <a:sym typeface="Open Sans"/>
              </a:defRPr>
            </a:lvl9pPr>
          </a:lstStyle>
          <a:p>
            <a:pPr marL="114300" indent="0">
              <a:buFont typeface="Open Sans"/>
              <a:buNone/>
            </a:pPr>
            <a:r>
              <a:rPr lang="en-US" sz="1200" dirty="0" err="1">
                <a:solidFill>
                  <a:srgbClr val="6C6C6C"/>
                </a:solidFill>
                <a:latin typeface="+mn-lt"/>
                <a:ea typeface="Calibri" panose="020F0502020204030204" pitchFamily="34" charset="0"/>
              </a:rPr>
              <a:t>SiFive</a:t>
            </a:r>
            <a:r>
              <a:rPr lang="en-US" sz="1200" dirty="0">
                <a:solidFill>
                  <a:srgbClr val="6C6C6C"/>
                </a:solidFill>
                <a:latin typeface="+mn-lt"/>
                <a:ea typeface="Calibri" panose="020F0502020204030204" pitchFamily="34" charset="0"/>
              </a:rPr>
              <a:t> and Andes who are leading RISC-V IP products. DTS-Insight, a descendent of a part of Yokokawa Electric, is presenting their RISC-V system solution capabilities both in hardware and software. </a:t>
            </a:r>
            <a:r>
              <a:rPr lang="en-US" sz="1200" dirty="0" err="1">
                <a:solidFill>
                  <a:srgbClr val="6C6C6C"/>
                </a:solidFill>
                <a:latin typeface="+mn-lt"/>
                <a:ea typeface="Calibri" panose="020F0502020204030204" pitchFamily="34" charset="0"/>
              </a:rPr>
              <a:t>Espressif</a:t>
            </a:r>
            <a:r>
              <a:rPr lang="en-US" sz="1200" dirty="0">
                <a:solidFill>
                  <a:srgbClr val="6C6C6C"/>
                </a:solidFill>
                <a:latin typeface="+mn-lt"/>
                <a:ea typeface="Calibri" panose="020F0502020204030204" pitchFamily="34" charset="0"/>
              </a:rPr>
              <a:t>, presents their new RISC-V based </a:t>
            </a:r>
            <a:r>
              <a:rPr lang="en-US" sz="1200" dirty="0" err="1">
                <a:solidFill>
                  <a:srgbClr val="6C6C6C"/>
                </a:solidFill>
                <a:latin typeface="+mn-lt"/>
                <a:ea typeface="Calibri" panose="020F0502020204030204" pitchFamily="34" charset="0"/>
              </a:rPr>
              <a:t>WiFi</a:t>
            </a:r>
            <a:r>
              <a:rPr lang="en-US" sz="1200" dirty="0">
                <a:solidFill>
                  <a:srgbClr val="6C6C6C"/>
                </a:solidFill>
                <a:latin typeface="+mn-lt"/>
                <a:ea typeface="Calibri" panose="020F0502020204030204" pitchFamily="34" charset="0"/>
              </a:rPr>
              <a:t> BTLE chip. Synopsis presents RISC-V based AI accelerator. </a:t>
            </a:r>
            <a:r>
              <a:rPr lang="en-US" sz="1200" dirty="0" err="1">
                <a:solidFill>
                  <a:srgbClr val="6C6C6C"/>
                </a:solidFill>
                <a:latin typeface="+mn-lt"/>
                <a:ea typeface="Calibri" panose="020F0502020204030204" pitchFamily="34" charset="0"/>
              </a:rPr>
              <a:t>Effinix</a:t>
            </a:r>
            <a:r>
              <a:rPr lang="en-US" sz="1200" dirty="0">
                <a:solidFill>
                  <a:srgbClr val="6C6C6C"/>
                </a:solidFill>
                <a:latin typeface="+mn-lt"/>
                <a:ea typeface="Calibri" panose="020F0502020204030204" pitchFamily="34" charset="0"/>
              </a:rPr>
              <a:t>, an FPGA startup, is presenting their RISC-V solutions in their FPGA product. </a:t>
            </a:r>
            <a:r>
              <a:rPr lang="en-US" sz="1200" dirty="0" err="1">
                <a:solidFill>
                  <a:srgbClr val="6C6C6C"/>
                </a:solidFill>
                <a:latin typeface="+mn-lt"/>
                <a:ea typeface="Calibri" panose="020F0502020204030204" pitchFamily="34" charset="0"/>
              </a:rPr>
              <a:t>GigaDevice</a:t>
            </a:r>
            <a:r>
              <a:rPr lang="en-US" sz="1200" dirty="0">
                <a:solidFill>
                  <a:srgbClr val="6C6C6C"/>
                </a:solidFill>
                <a:latin typeface="+mn-lt"/>
                <a:ea typeface="Calibri" panose="020F0502020204030204" pitchFamily="34" charset="0"/>
              </a:rPr>
              <a:t> is presenting their award-winning flash microcontrollers. </a:t>
            </a:r>
            <a:r>
              <a:rPr lang="en-US" sz="1200" dirty="0" err="1">
                <a:solidFill>
                  <a:srgbClr val="6C6C6C"/>
                </a:solidFill>
                <a:latin typeface="+mn-lt"/>
                <a:ea typeface="Calibri" panose="020F0502020204030204" pitchFamily="34" charset="0"/>
              </a:rPr>
              <a:t>Syntacore</a:t>
            </a:r>
            <a:r>
              <a:rPr lang="en-US" sz="1200" dirty="0">
                <a:solidFill>
                  <a:srgbClr val="6C6C6C"/>
                </a:solidFill>
                <a:latin typeface="+mn-lt"/>
                <a:ea typeface="Calibri" panose="020F0502020204030204" pitchFamily="34" charset="0"/>
              </a:rPr>
              <a:t> is presenting their open-source and commercial RISC-V solutions. </a:t>
            </a:r>
            <a:r>
              <a:rPr lang="en-US" sz="1200" dirty="0" err="1">
                <a:solidFill>
                  <a:srgbClr val="6C6C6C"/>
                </a:solidFill>
                <a:latin typeface="+mn-lt"/>
                <a:ea typeface="Calibri" panose="020F0502020204030204" pitchFamily="34" charset="0"/>
              </a:rPr>
              <a:t>Cloudbear</a:t>
            </a:r>
            <a:r>
              <a:rPr lang="en-US" sz="1200" dirty="0">
                <a:solidFill>
                  <a:srgbClr val="6C6C6C"/>
                </a:solidFill>
                <a:latin typeface="+mn-lt"/>
                <a:ea typeface="Calibri" panose="020F0502020204030204" pitchFamily="34" charset="0"/>
              </a:rPr>
              <a:t> is presenting the use case of their RISC-V processor IP. </a:t>
            </a:r>
            <a:br>
              <a:rPr lang="en-US" sz="1200" dirty="0">
                <a:solidFill>
                  <a:srgbClr val="6C6C6C"/>
                </a:solidFill>
                <a:latin typeface="+mn-lt"/>
                <a:ea typeface="Calibri" panose="020F0502020204030204" pitchFamily="34" charset="0"/>
              </a:rPr>
            </a:br>
            <a:br>
              <a:rPr lang="en-US" sz="1200" dirty="0">
                <a:solidFill>
                  <a:srgbClr val="6C6C6C"/>
                </a:solidFill>
                <a:latin typeface="+mn-lt"/>
                <a:ea typeface="Calibri" panose="020F0502020204030204" pitchFamily="34" charset="0"/>
              </a:rPr>
            </a:br>
            <a:r>
              <a:rPr lang="en-US" sz="1200" dirty="0">
                <a:solidFill>
                  <a:srgbClr val="6C6C6C"/>
                </a:solidFill>
                <a:latin typeface="+mn-lt"/>
                <a:ea typeface="Calibri" panose="020F0502020204030204" pitchFamily="34" charset="0"/>
              </a:rPr>
              <a:t>In the meanwhile, here in Japan, Renesas Electronics Corporation announced the adoption of RISC-V. Japanese researchers and companies are beginning to lead in software and hardware architectural research in RISC-V security. </a:t>
            </a:r>
            <a:br>
              <a:rPr lang="en-US" sz="1200" dirty="0">
                <a:solidFill>
                  <a:srgbClr val="6C6C6C"/>
                </a:solidFill>
                <a:latin typeface="+mn-lt"/>
                <a:ea typeface="Calibri" panose="020F0502020204030204" pitchFamily="34" charset="0"/>
              </a:rPr>
            </a:br>
            <a:br>
              <a:rPr lang="en-US" sz="1200" dirty="0">
                <a:solidFill>
                  <a:srgbClr val="6C6C6C"/>
                </a:solidFill>
                <a:latin typeface="+mn-lt"/>
                <a:ea typeface="Calibri" panose="020F0502020204030204" pitchFamily="34" charset="0"/>
              </a:rPr>
            </a:br>
            <a:r>
              <a:rPr lang="en-US" sz="1200" dirty="0">
                <a:solidFill>
                  <a:srgbClr val="6C6C6C"/>
                </a:solidFill>
                <a:latin typeface="+mn-lt"/>
                <a:ea typeface="Calibri" panose="020F0502020204030204" pitchFamily="34" charset="0"/>
              </a:rPr>
              <a:t>Google is promoting open source EDA tools, open source process development kits (PDK), open source free shuttles. We see corresponding contributors in Japan who are presenting. </a:t>
            </a:r>
          </a:p>
        </p:txBody>
      </p:sp>
      <p:pic>
        <p:nvPicPr>
          <p:cNvPr id="6" name="Picture 5" descr="A picture containing text, tableware, dishware, clipart&#10;&#10;Description automatically generated">
            <a:extLst>
              <a:ext uri="{FF2B5EF4-FFF2-40B4-BE49-F238E27FC236}">
                <a16:creationId xmlns:a16="http://schemas.microsoft.com/office/drawing/2014/main" id="{702748EB-84EF-4593-8C23-1A6B1E33CE22}"/>
              </a:ext>
            </a:extLst>
          </p:cNvPr>
          <p:cNvPicPr>
            <a:picLocks noChangeAspect="1"/>
          </p:cNvPicPr>
          <p:nvPr/>
        </p:nvPicPr>
        <p:blipFill>
          <a:blip r:embed="rId4"/>
          <a:stretch>
            <a:fillRect/>
          </a:stretch>
        </p:blipFill>
        <p:spPr>
          <a:xfrm>
            <a:off x="497085" y="450277"/>
            <a:ext cx="4751715" cy="1238123"/>
          </a:xfrm>
          <a:prstGeom prst="rect">
            <a:avLst/>
          </a:prstGeom>
        </p:spPr>
      </p:pic>
    </p:spTree>
    <p:extLst>
      <p:ext uri="{BB962C8B-B14F-4D97-AF65-F5344CB8AC3E}">
        <p14:creationId xmlns:p14="http://schemas.microsoft.com/office/powerpoint/2010/main" val="90559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3"/>
          <p:cNvSpPr txBox="1">
            <a:spLocks noGrp="1"/>
          </p:cNvSpPr>
          <p:nvPr>
            <p:ph type="title"/>
          </p:nvPr>
        </p:nvSpPr>
        <p:spPr>
          <a:xfrm>
            <a:off x="181200" y="165750"/>
            <a:ext cx="4464600" cy="481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Welcome to the open era of computing.</a:t>
            </a:r>
            <a:endParaRPr dirty="0"/>
          </a:p>
        </p:txBody>
      </p:sp>
      <p:sp>
        <p:nvSpPr>
          <p:cNvPr id="347" name="Google Shape;347;p53"/>
          <p:cNvSpPr txBox="1">
            <a:spLocks noGrp="1"/>
          </p:cNvSpPr>
          <p:nvPr>
            <p:ph type="body" idx="1"/>
          </p:nvPr>
        </p:nvSpPr>
        <p:spPr>
          <a:xfrm>
            <a:off x="5083022" y="165750"/>
            <a:ext cx="3954482" cy="4760100"/>
          </a:xfrm>
          <a:prstGeom prst="rect">
            <a:avLst/>
          </a:prstGeom>
        </p:spPr>
        <p:txBody>
          <a:bodyPr spcFirstLastPara="1" wrap="square" lIns="91425" tIns="91425" rIns="91425" bIns="91425" anchor="ctr" anchorCtr="0">
            <a:noAutofit/>
          </a:bodyPr>
          <a:lstStyle/>
          <a:p>
            <a:pPr marL="0" lvl="0" indent="0" algn="ctr" rtl="0">
              <a:spcBef>
                <a:spcPts val="1200"/>
              </a:spcBef>
              <a:spcAft>
                <a:spcPts val="0"/>
              </a:spcAft>
              <a:buClr>
                <a:schemeClr val="dk1"/>
              </a:buClr>
              <a:buSzPts val="1100"/>
              <a:buFont typeface="Arial"/>
              <a:buNone/>
            </a:pPr>
            <a:r>
              <a:rPr lang="en" sz="2000" b="1" dirty="0">
                <a:solidFill>
                  <a:srgbClr val="434343"/>
                </a:solidFill>
              </a:rPr>
              <a:t>RISC-V is the free and open Instruction Set Architecture… </a:t>
            </a:r>
            <a:endParaRPr sz="2000" b="1" dirty="0">
              <a:solidFill>
                <a:srgbClr val="434343"/>
              </a:solidFill>
            </a:endParaRPr>
          </a:p>
          <a:p>
            <a:pPr marL="628650" lvl="1" indent="-171450">
              <a:spcBef>
                <a:spcPts val="1200"/>
              </a:spcBef>
              <a:buClr>
                <a:schemeClr val="dk1"/>
              </a:buClr>
              <a:buSzPts val="1100"/>
              <a:buFont typeface="Open Sans" panose="020B0604020202020204" charset="0"/>
              <a:buChar char="…"/>
            </a:pPr>
            <a:r>
              <a:rPr lang="en" sz="1600" dirty="0">
                <a:solidFill>
                  <a:srgbClr val="434343"/>
                </a:solidFill>
              </a:rPr>
              <a:t>Driven through open collaboration</a:t>
            </a:r>
            <a:endParaRPr sz="1600" dirty="0">
              <a:solidFill>
                <a:srgbClr val="434343"/>
              </a:solidFill>
            </a:endParaRPr>
          </a:p>
          <a:p>
            <a:pPr marL="628650" lvl="1" indent="-171450">
              <a:spcBef>
                <a:spcPts val="1200"/>
              </a:spcBef>
              <a:buClr>
                <a:schemeClr val="dk1"/>
              </a:buClr>
              <a:buSzPts val="1100"/>
              <a:buFont typeface="Open Sans" panose="020B0604020202020204" charset="0"/>
              <a:buChar char="…"/>
            </a:pPr>
            <a:r>
              <a:rPr lang="en" sz="1600" dirty="0">
                <a:solidFill>
                  <a:srgbClr val="434343"/>
                </a:solidFill>
              </a:rPr>
              <a:t>Enabling freedom of design across all domains and industries</a:t>
            </a:r>
            <a:endParaRPr sz="1600" dirty="0">
              <a:solidFill>
                <a:srgbClr val="434343"/>
              </a:solidFill>
            </a:endParaRPr>
          </a:p>
          <a:p>
            <a:pPr marL="628650" lvl="1" indent="-171450">
              <a:spcBef>
                <a:spcPts val="1200"/>
              </a:spcBef>
              <a:buClr>
                <a:schemeClr val="dk1"/>
              </a:buClr>
              <a:buSzPts val="1100"/>
              <a:buFont typeface="Open Sans" panose="020B0604020202020204" charset="0"/>
              <a:buChar char="…"/>
            </a:pPr>
            <a:r>
              <a:rPr lang="en" sz="1600" dirty="0">
                <a:solidFill>
                  <a:srgbClr val="434343"/>
                </a:solidFill>
              </a:rPr>
              <a:t>Cementing the strategic foundation of semiconductors</a:t>
            </a:r>
            <a:endParaRPr sz="1600" dirty="0">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5"/>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dirty="0">
                <a:latin typeface="Open Sans" panose="020B0604020202020204" charset="0"/>
                <a:ea typeface="Open Sans" panose="020B0604020202020204" charset="0"/>
                <a:cs typeface="Open Sans" panose="020B0604020202020204" charset="0"/>
              </a:rPr>
              <a:t>Disruptive </a:t>
            </a:r>
            <a:r>
              <a:rPr lang="en" sz="3800" b="1" dirty="0">
                <a:latin typeface="Open Sans" panose="020B0604020202020204" charset="0"/>
                <a:ea typeface="Open Sans" panose="020B0604020202020204" charset="0"/>
                <a:cs typeface="Open Sans" panose="020B0604020202020204" charset="0"/>
              </a:rPr>
              <a:t>Technology</a:t>
            </a:r>
            <a:endParaRPr sz="3800" b="1" dirty="0">
              <a:latin typeface="Open Sans" panose="020B0604020202020204" charset="0"/>
              <a:ea typeface="Open Sans" panose="020B0604020202020204" charset="0"/>
              <a:cs typeface="Open Sans" panose="020B0604020202020204" charset="0"/>
            </a:endParaRPr>
          </a:p>
        </p:txBody>
      </p:sp>
      <p:graphicFrame>
        <p:nvGraphicFramePr>
          <p:cNvPr id="351" name="Google Shape;351;p55"/>
          <p:cNvGraphicFramePr/>
          <p:nvPr/>
        </p:nvGraphicFramePr>
        <p:xfrm>
          <a:off x="453390" y="1261982"/>
          <a:ext cx="8416290" cy="3197292"/>
        </p:xfrm>
        <a:graphic>
          <a:graphicData uri="http://schemas.openxmlformats.org/drawingml/2006/table">
            <a:tbl>
              <a:tblPr firstRow="1" bandRow="1">
                <a:noFill/>
                <a:tableStyleId>{B87BAEA9-6DA3-43AB-93FE-A62356C5D4F6}</a:tableStyleId>
              </a:tblPr>
              <a:tblGrid>
                <a:gridCol w="2653228">
                  <a:extLst>
                    <a:ext uri="{9D8B030D-6E8A-4147-A177-3AD203B41FA5}">
                      <a16:colId xmlns:a16="http://schemas.microsoft.com/office/drawing/2014/main" val="20000"/>
                    </a:ext>
                  </a:extLst>
                </a:gridCol>
                <a:gridCol w="2711919">
                  <a:extLst>
                    <a:ext uri="{9D8B030D-6E8A-4147-A177-3AD203B41FA5}">
                      <a16:colId xmlns:a16="http://schemas.microsoft.com/office/drawing/2014/main" val="20001"/>
                    </a:ext>
                  </a:extLst>
                </a:gridCol>
                <a:gridCol w="3051143">
                  <a:extLst>
                    <a:ext uri="{9D8B030D-6E8A-4147-A177-3AD203B41FA5}">
                      <a16:colId xmlns:a16="http://schemas.microsoft.com/office/drawing/2014/main" val="20002"/>
                    </a:ext>
                  </a:extLst>
                </a:gridCol>
              </a:tblGrid>
              <a:tr h="459242">
                <a:tc>
                  <a:txBody>
                    <a:bodyPr/>
                    <a:lstStyle/>
                    <a:p>
                      <a:pPr marL="0" marR="0" lvl="0" indent="0" algn="l" rtl="0">
                        <a:lnSpc>
                          <a:spcPct val="100000"/>
                        </a:lnSpc>
                        <a:spcBef>
                          <a:spcPts val="0"/>
                        </a:spcBef>
                        <a:spcAft>
                          <a:spcPts val="0"/>
                        </a:spcAft>
                        <a:buNone/>
                      </a:pPr>
                      <a:r>
                        <a:rPr lang="en-US" sz="2000" b="1" u="none" strike="noStrike" cap="none" dirty="0">
                          <a:solidFill>
                            <a:schemeClr val="bg2"/>
                          </a:solidFill>
                          <a:latin typeface="Open Sans" panose="020B0604020202020204" charset="0"/>
                          <a:ea typeface="Open Sans" panose="020B0604020202020204" charset="0"/>
                          <a:cs typeface="Open Sans" panose="020B0604020202020204" charset="0"/>
                          <a:sym typeface="Century Gothic"/>
                        </a:rPr>
                        <a:t>Barriers</a:t>
                      </a:r>
                      <a:endParaRPr sz="2000" b="1" u="none" strike="noStrike" cap="none" dirty="0">
                        <a:solidFill>
                          <a:schemeClr val="bg2"/>
                        </a:solidFill>
                        <a:latin typeface="Open Sans" panose="020B0604020202020204" charset="0"/>
                        <a:ea typeface="Open Sans" panose="020B0604020202020204" charset="0"/>
                        <a:cs typeface="Open Sans" panose="020B0604020202020204" charset="0"/>
                        <a:sym typeface="Century Gothic"/>
                      </a:endParaRPr>
                    </a:p>
                  </a:txBody>
                  <a:tcPr marL="68600" marR="68600" marT="34300" marB="3430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 sz="2000" b="1" u="none" strike="noStrike" cap="none" dirty="0">
                          <a:solidFill>
                            <a:schemeClr val="bg2"/>
                          </a:solidFill>
                          <a:latin typeface="Open Sans" panose="020B0604020202020204" charset="0"/>
                          <a:ea typeface="Open Sans" panose="020B0604020202020204" charset="0"/>
                          <a:cs typeface="Open Sans" panose="020B0604020202020204" charset="0"/>
                          <a:sym typeface="Open Sans"/>
                        </a:rPr>
                        <a:t>Legacy ISA</a:t>
                      </a:r>
                      <a:endParaRPr sz="1600" dirty="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 sz="2000" b="1" u="none" strike="noStrike" cap="none" dirty="0">
                          <a:solidFill>
                            <a:schemeClr val="accent1"/>
                          </a:solidFill>
                          <a:latin typeface="Open Sans" panose="020B0604020202020204" charset="0"/>
                          <a:ea typeface="Open Sans" panose="020B0604020202020204" charset="0"/>
                          <a:cs typeface="Open Sans" panose="020B0604020202020204" charset="0"/>
                          <a:sym typeface="Open Sans"/>
                        </a:rPr>
                        <a:t>RISC-V ISA</a:t>
                      </a:r>
                      <a:endParaRPr sz="1600" dirty="0">
                        <a:solidFill>
                          <a:schemeClr val="accent1"/>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4800">
                <a:tc>
                  <a:txBody>
                    <a:bodyPr/>
                    <a:lstStyle/>
                    <a:p>
                      <a:pPr marL="0" marR="0" lvl="0" indent="0" algn="l" rtl="0">
                        <a:lnSpc>
                          <a:spcPct val="100000"/>
                        </a:lnSpc>
                        <a:spcBef>
                          <a:spcPts val="0"/>
                        </a:spcBef>
                        <a:spcAft>
                          <a:spcPts val="0"/>
                        </a:spcAft>
                        <a:buNone/>
                      </a:pPr>
                      <a:r>
                        <a:rPr lang="en" sz="1500" u="none" strike="noStrike" cap="none" dirty="0">
                          <a:solidFill>
                            <a:schemeClr val="bg2"/>
                          </a:solidFill>
                          <a:latin typeface="Open Sans" panose="020B0604020202020204" charset="0"/>
                          <a:ea typeface="Open Sans" panose="020B0604020202020204" charset="0"/>
                          <a:cs typeface="Open Sans" panose="020B0604020202020204" charset="0"/>
                          <a:sym typeface="Open Sans"/>
                        </a:rPr>
                        <a:t>Complexity</a:t>
                      </a:r>
                      <a:endParaRPr sz="1100" dirty="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no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 sz="1500" u="none" strike="noStrike" cap="none" dirty="0">
                          <a:solidFill>
                            <a:schemeClr val="bg2"/>
                          </a:solidFill>
                          <a:latin typeface="Open Sans" panose="020B0604020202020204" charset="0"/>
                          <a:ea typeface="Open Sans" panose="020B0604020202020204" charset="0"/>
                          <a:cs typeface="Open Sans" panose="020B0604020202020204" charset="0"/>
                          <a:sym typeface="Open Sans"/>
                        </a:rPr>
                        <a:t>1500+ base instructions</a:t>
                      </a:r>
                      <a:br>
                        <a:rPr lang="en" sz="1500" u="none" strike="noStrike" cap="none" dirty="0">
                          <a:solidFill>
                            <a:schemeClr val="bg2"/>
                          </a:solidFill>
                          <a:latin typeface="Open Sans" panose="020B0604020202020204" charset="0"/>
                          <a:ea typeface="Open Sans" panose="020B0604020202020204" charset="0"/>
                          <a:cs typeface="Open Sans" panose="020B0604020202020204" charset="0"/>
                          <a:sym typeface="Open Sans"/>
                        </a:rPr>
                      </a:br>
                      <a:r>
                        <a:rPr lang="en-US" sz="1500" u="none" strike="noStrike" cap="none" dirty="0">
                          <a:solidFill>
                            <a:schemeClr val="bg2"/>
                          </a:solidFill>
                          <a:latin typeface="Open Sans" panose="020B0604020202020204" charset="0"/>
                          <a:ea typeface="Open Sans" panose="020B0604020202020204" charset="0"/>
                          <a:cs typeface="Open Sans" panose="020B0604020202020204" charset="0"/>
                          <a:sym typeface="Open Sans"/>
                        </a:rPr>
                        <a:t>Incremental ISA</a:t>
                      </a:r>
                      <a:endParaRPr sz="1100" dirty="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no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 sz="1500" u="none" strike="noStrike" cap="none" dirty="0">
                          <a:solidFill>
                            <a:schemeClr val="bg2"/>
                          </a:solidFill>
                          <a:latin typeface="Open Sans" panose="020B0604020202020204" charset="0"/>
                          <a:ea typeface="Open Sans" panose="020B0604020202020204" charset="0"/>
                          <a:cs typeface="Open Sans" panose="020B0604020202020204" charset="0"/>
                          <a:sym typeface="Open Sans"/>
                        </a:rPr>
                        <a:t>47 base instructions</a:t>
                      </a:r>
                      <a:br>
                        <a:rPr lang="en" sz="1500" u="none" strike="noStrike" cap="none" dirty="0">
                          <a:solidFill>
                            <a:schemeClr val="bg2"/>
                          </a:solidFill>
                          <a:latin typeface="Open Sans" panose="020B0604020202020204" charset="0"/>
                          <a:ea typeface="Open Sans" panose="020B0604020202020204" charset="0"/>
                          <a:cs typeface="Open Sans" panose="020B0604020202020204" charset="0"/>
                          <a:sym typeface="Open Sans"/>
                        </a:rPr>
                      </a:br>
                      <a:r>
                        <a:rPr lang="en-US" sz="1500" u="none" strike="noStrike" cap="none" dirty="0">
                          <a:solidFill>
                            <a:schemeClr val="bg2"/>
                          </a:solidFill>
                          <a:latin typeface="Open Sans" panose="020B0604020202020204" charset="0"/>
                          <a:ea typeface="Open Sans" panose="020B0604020202020204" charset="0"/>
                          <a:cs typeface="Open Sans" panose="020B0604020202020204" charset="0"/>
                          <a:sym typeface="Open Sans"/>
                        </a:rPr>
                        <a:t>Modular ISA</a:t>
                      </a:r>
                      <a:r>
                        <a:rPr lang="en" sz="1500" u="none" strike="noStrike" cap="none" dirty="0">
                          <a:solidFill>
                            <a:schemeClr val="bg2"/>
                          </a:solidFill>
                          <a:latin typeface="Open Sans" panose="020B0604020202020204" charset="0"/>
                          <a:ea typeface="Open Sans" panose="020B0604020202020204" charset="0"/>
                          <a:cs typeface="Open Sans" panose="020B0604020202020204" charset="0"/>
                          <a:sym typeface="Open Sans"/>
                        </a:rPr>
                        <a:t> </a:t>
                      </a:r>
                      <a:endParaRPr sz="1100" dirty="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no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1"/>
                  </a:ext>
                </a:extLst>
              </a:tr>
              <a:tr h="394800">
                <a:tc>
                  <a:txBody>
                    <a:bodyPr/>
                    <a:lstStyle/>
                    <a:p>
                      <a:pPr marL="0" marR="0" lvl="0" indent="0" algn="l" rtl="0">
                        <a:lnSpc>
                          <a:spcPct val="100000"/>
                        </a:lnSpc>
                        <a:spcBef>
                          <a:spcPts val="0"/>
                        </a:spcBef>
                        <a:spcAft>
                          <a:spcPts val="0"/>
                        </a:spcAft>
                        <a:buNone/>
                      </a:pPr>
                      <a:r>
                        <a:rPr lang="en" sz="1500" u="none" strike="noStrike" cap="none">
                          <a:solidFill>
                            <a:schemeClr val="bg2"/>
                          </a:solidFill>
                          <a:latin typeface="Open Sans" panose="020B0604020202020204" charset="0"/>
                          <a:ea typeface="Open Sans" panose="020B0604020202020204" charset="0"/>
                          <a:cs typeface="Open Sans" panose="020B0604020202020204" charset="0"/>
                          <a:sym typeface="Open Sans"/>
                        </a:rPr>
                        <a:t>Design freedom</a:t>
                      </a:r>
                      <a:endParaRPr sz="110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 sz="1500" u="none" strike="noStrike" cap="none">
                          <a:solidFill>
                            <a:schemeClr val="bg2"/>
                          </a:solidFill>
                          <a:latin typeface="Open Sans" panose="020B0604020202020204" charset="0"/>
                          <a:ea typeface="Open Sans" panose="020B0604020202020204" charset="0"/>
                          <a:cs typeface="Open Sans" panose="020B0604020202020204" charset="0"/>
                          <a:sym typeface="Open Sans"/>
                        </a:rPr>
                        <a:t>$$$ – Limited</a:t>
                      </a:r>
                      <a:endParaRPr sz="110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 sz="1500" u="none" strike="noStrike" cap="none">
                          <a:solidFill>
                            <a:schemeClr val="bg2"/>
                          </a:solidFill>
                          <a:latin typeface="Open Sans" panose="020B0604020202020204" charset="0"/>
                          <a:ea typeface="Open Sans" panose="020B0604020202020204" charset="0"/>
                          <a:cs typeface="Open Sans" panose="020B0604020202020204" charset="0"/>
                          <a:sym typeface="Open Sans"/>
                        </a:rPr>
                        <a:t>Free – Unlimited </a:t>
                      </a:r>
                      <a:endParaRPr sz="110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2"/>
                  </a:ext>
                </a:extLst>
              </a:tr>
              <a:tr h="545400">
                <a:tc>
                  <a:txBody>
                    <a:bodyPr/>
                    <a:lstStyle/>
                    <a:p>
                      <a:pPr marL="0" marR="0" lvl="0" indent="0" algn="l" rtl="0">
                        <a:lnSpc>
                          <a:spcPct val="100000"/>
                        </a:lnSpc>
                        <a:spcBef>
                          <a:spcPts val="0"/>
                        </a:spcBef>
                        <a:spcAft>
                          <a:spcPts val="0"/>
                        </a:spcAft>
                        <a:buNone/>
                      </a:pPr>
                      <a:r>
                        <a:rPr lang="en" sz="1500" u="none" strike="noStrike" cap="none" dirty="0">
                          <a:solidFill>
                            <a:schemeClr val="bg2"/>
                          </a:solidFill>
                          <a:latin typeface="Open Sans" panose="020B0604020202020204" charset="0"/>
                          <a:ea typeface="Open Sans" panose="020B0604020202020204" charset="0"/>
                          <a:cs typeface="Open Sans" panose="020B0604020202020204" charset="0"/>
                          <a:sym typeface="Open Sans"/>
                        </a:rPr>
                        <a:t>License and Royalty fees</a:t>
                      </a:r>
                      <a:endParaRPr sz="1100" dirty="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 sz="1500" u="none" strike="noStrike" cap="none">
                          <a:solidFill>
                            <a:schemeClr val="bg2"/>
                          </a:solidFill>
                          <a:latin typeface="Open Sans" panose="020B0604020202020204" charset="0"/>
                          <a:ea typeface="Open Sans" panose="020B0604020202020204" charset="0"/>
                          <a:cs typeface="Open Sans" panose="020B0604020202020204" charset="0"/>
                          <a:sym typeface="Open Sans"/>
                        </a:rPr>
                        <a:t>$$$</a:t>
                      </a:r>
                      <a:endParaRPr sz="110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 sz="1500" u="none" strike="noStrike" cap="none">
                          <a:solidFill>
                            <a:schemeClr val="bg2"/>
                          </a:solidFill>
                          <a:latin typeface="Open Sans" panose="020B0604020202020204" charset="0"/>
                          <a:ea typeface="Open Sans" panose="020B0604020202020204" charset="0"/>
                          <a:cs typeface="Open Sans" panose="020B0604020202020204" charset="0"/>
                          <a:sym typeface="Open Sans"/>
                        </a:rPr>
                        <a:t>Free</a:t>
                      </a:r>
                      <a:endParaRPr sz="110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3"/>
                  </a:ext>
                </a:extLst>
              </a:tr>
              <a:tr h="877250">
                <a:tc>
                  <a:txBody>
                    <a:bodyPr/>
                    <a:lstStyle/>
                    <a:p>
                      <a:pPr marL="0" marR="0" lvl="0" indent="0" algn="l" rtl="0">
                        <a:lnSpc>
                          <a:spcPct val="100000"/>
                        </a:lnSpc>
                        <a:spcBef>
                          <a:spcPts val="0"/>
                        </a:spcBef>
                        <a:spcAft>
                          <a:spcPts val="0"/>
                        </a:spcAft>
                        <a:buNone/>
                      </a:pPr>
                      <a:r>
                        <a:rPr lang="en" sz="1500" u="none" strike="noStrike" cap="none">
                          <a:solidFill>
                            <a:schemeClr val="bg2"/>
                          </a:solidFill>
                          <a:latin typeface="Open Sans" panose="020B0604020202020204" charset="0"/>
                          <a:ea typeface="Open Sans" panose="020B0604020202020204" charset="0"/>
                          <a:cs typeface="Open Sans" panose="020B0604020202020204" charset="0"/>
                          <a:sym typeface="Open Sans"/>
                        </a:rPr>
                        <a:t>Design ecosystem</a:t>
                      </a:r>
                      <a:endParaRPr sz="110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 sz="1500" u="none" strike="noStrike" cap="none">
                          <a:solidFill>
                            <a:schemeClr val="bg2"/>
                          </a:solidFill>
                          <a:latin typeface="Open Sans" panose="020B0604020202020204" charset="0"/>
                          <a:ea typeface="Open Sans" panose="020B0604020202020204" charset="0"/>
                          <a:cs typeface="Open Sans" panose="020B0604020202020204" charset="0"/>
                          <a:sym typeface="Open Sans"/>
                        </a:rPr>
                        <a:t>Moderate</a:t>
                      </a:r>
                      <a:endParaRPr sz="110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 sz="1500" u="none" strike="noStrike" cap="none">
                          <a:solidFill>
                            <a:schemeClr val="bg2"/>
                          </a:solidFill>
                          <a:latin typeface="Open Sans" panose="020B0604020202020204" charset="0"/>
                          <a:ea typeface="Open Sans" panose="020B0604020202020204" charset="0"/>
                          <a:cs typeface="Open Sans" panose="020B0604020202020204" charset="0"/>
                          <a:sym typeface="Open Sans"/>
                        </a:rPr>
                        <a:t>Growing rapidly. Numerous extensions, open and proprietary cores</a:t>
                      </a:r>
                      <a:endParaRPr sz="110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4"/>
                  </a:ext>
                </a:extLst>
              </a:tr>
              <a:tr h="394800">
                <a:tc>
                  <a:txBody>
                    <a:bodyPr/>
                    <a:lstStyle/>
                    <a:p>
                      <a:pPr marL="0" marR="0" lvl="0" indent="0" algn="l" rtl="0">
                        <a:lnSpc>
                          <a:spcPct val="100000"/>
                        </a:lnSpc>
                        <a:spcBef>
                          <a:spcPts val="0"/>
                        </a:spcBef>
                        <a:spcAft>
                          <a:spcPts val="0"/>
                        </a:spcAft>
                        <a:buNone/>
                      </a:pPr>
                      <a:r>
                        <a:rPr lang="en" sz="1500" u="none" strike="noStrike" cap="none">
                          <a:solidFill>
                            <a:schemeClr val="bg2"/>
                          </a:solidFill>
                          <a:latin typeface="Open Sans" panose="020B0604020202020204" charset="0"/>
                          <a:ea typeface="Open Sans" panose="020B0604020202020204" charset="0"/>
                          <a:cs typeface="Open Sans" panose="020B0604020202020204" charset="0"/>
                          <a:sym typeface="Open Sans"/>
                        </a:rPr>
                        <a:t>Software ecosystem</a:t>
                      </a:r>
                      <a:endParaRPr sz="110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 sz="1500" u="none" strike="noStrike" cap="none">
                          <a:solidFill>
                            <a:schemeClr val="bg2"/>
                          </a:solidFill>
                          <a:latin typeface="Open Sans" panose="020B0604020202020204" charset="0"/>
                          <a:ea typeface="Open Sans" panose="020B0604020202020204" charset="0"/>
                          <a:cs typeface="Open Sans" panose="020B0604020202020204" charset="0"/>
                          <a:sym typeface="Open Sans"/>
                        </a:rPr>
                        <a:t>Extensive</a:t>
                      </a:r>
                      <a:endParaRPr sz="110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None/>
                      </a:pPr>
                      <a:r>
                        <a:rPr lang="en" sz="1500" u="none" strike="noStrike" cap="none" dirty="0">
                          <a:solidFill>
                            <a:schemeClr val="bg2"/>
                          </a:solidFill>
                          <a:latin typeface="Open Sans" panose="020B0604020202020204" charset="0"/>
                          <a:ea typeface="Open Sans" panose="020B0604020202020204" charset="0"/>
                          <a:cs typeface="Open Sans" panose="020B0604020202020204" charset="0"/>
                          <a:sym typeface="Open Sans"/>
                        </a:rPr>
                        <a:t>Growing rapidly</a:t>
                      </a:r>
                      <a:endParaRPr sz="1100" dirty="0">
                        <a:solidFill>
                          <a:schemeClr val="bg2"/>
                        </a:solidFill>
                        <a:latin typeface="Open Sans" panose="020B0604020202020204" charset="0"/>
                        <a:ea typeface="Open Sans" panose="020B0604020202020204" charset="0"/>
                        <a:cs typeface="Open Sans" panose="020B0604020202020204" charset="0"/>
                        <a:sym typeface="Open Sans"/>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99329385-0C68-433E-A2E3-18F4CA0EA1A1}"/>
              </a:ext>
            </a:extLst>
          </p:cNvPr>
          <p:cNvSpPr/>
          <p:nvPr/>
        </p:nvSpPr>
        <p:spPr>
          <a:xfrm>
            <a:off x="5848350" y="1146810"/>
            <a:ext cx="3059430" cy="35280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Single Corner Rounded 18">
            <a:extLst>
              <a:ext uri="{FF2B5EF4-FFF2-40B4-BE49-F238E27FC236}">
                <a16:creationId xmlns:a16="http://schemas.microsoft.com/office/drawing/2014/main" id="{A6538B2A-3B66-4BAC-BE7D-890357F77787}"/>
              </a:ext>
            </a:extLst>
          </p:cNvPr>
          <p:cNvSpPr/>
          <p:nvPr/>
        </p:nvSpPr>
        <p:spPr>
          <a:xfrm>
            <a:off x="579765" y="976660"/>
            <a:ext cx="8295750" cy="3400788"/>
          </a:xfrm>
          <a:prstGeom prst="round1Rect">
            <a:avLst>
              <a:gd name="adj" fmla="val 50000"/>
            </a:avLst>
          </a:prstGeom>
          <a:gradFill flip="none" rotWithShape="1">
            <a:gsLst>
              <a:gs pos="0">
                <a:schemeClr val="accent2">
                  <a:lumMod val="10000"/>
                  <a:lumOff val="90000"/>
                </a:schemeClr>
              </a:gs>
              <a:gs pos="100000">
                <a:schemeClr val="accent2">
                  <a:lumMod val="90000"/>
                  <a:lumOff val="1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Single Corner Rounded 16">
            <a:extLst>
              <a:ext uri="{FF2B5EF4-FFF2-40B4-BE49-F238E27FC236}">
                <a16:creationId xmlns:a16="http://schemas.microsoft.com/office/drawing/2014/main" id="{1F306029-0BEE-4B72-8586-02CAE348F7F9}"/>
              </a:ext>
            </a:extLst>
          </p:cNvPr>
          <p:cNvSpPr/>
          <p:nvPr/>
        </p:nvSpPr>
        <p:spPr>
          <a:xfrm>
            <a:off x="579765" y="1664404"/>
            <a:ext cx="6202357" cy="2704289"/>
          </a:xfrm>
          <a:prstGeom prst="round1Rect">
            <a:avLst>
              <a:gd name="adj" fmla="val 50000"/>
            </a:avLst>
          </a:prstGeom>
          <a:gradFill flip="none" rotWithShape="1">
            <a:gsLst>
              <a:gs pos="0">
                <a:schemeClr val="accent2">
                  <a:lumMod val="10000"/>
                  <a:lumOff val="90000"/>
                </a:schemeClr>
              </a:gs>
              <a:gs pos="100000">
                <a:schemeClr val="accent2">
                  <a:lumMod val="90000"/>
                  <a:lumOff val="1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Single Corner Rounded 14">
            <a:extLst>
              <a:ext uri="{FF2B5EF4-FFF2-40B4-BE49-F238E27FC236}">
                <a16:creationId xmlns:a16="http://schemas.microsoft.com/office/drawing/2014/main" id="{19F65922-DE29-4860-BC86-3B90C4A2A256}"/>
              </a:ext>
            </a:extLst>
          </p:cNvPr>
          <p:cNvSpPr/>
          <p:nvPr/>
        </p:nvSpPr>
        <p:spPr>
          <a:xfrm>
            <a:off x="579767" y="2346123"/>
            <a:ext cx="4093399" cy="2031325"/>
          </a:xfrm>
          <a:prstGeom prst="round1Rect">
            <a:avLst>
              <a:gd name="adj" fmla="val 50000"/>
            </a:avLst>
          </a:prstGeom>
          <a:gradFill flip="none" rotWithShape="1">
            <a:gsLst>
              <a:gs pos="0">
                <a:schemeClr val="accent2">
                  <a:lumMod val="10000"/>
                  <a:lumOff val="90000"/>
                </a:schemeClr>
              </a:gs>
              <a:gs pos="100000">
                <a:schemeClr val="accent2">
                  <a:lumMod val="90000"/>
                  <a:lumOff val="1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A64FDA-AE64-46F4-BB33-512F04470AF6}"/>
              </a:ext>
            </a:extLst>
          </p:cNvPr>
          <p:cNvSpPr>
            <a:spLocks noGrp="1"/>
          </p:cNvSpPr>
          <p:nvPr>
            <p:ph type="title"/>
          </p:nvPr>
        </p:nvSpPr>
        <p:spPr>
          <a:xfrm>
            <a:off x="311700" y="200861"/>
            <a:ext cx="8520600" cy="747900"/>
          </a:xfrm>
        </p:spPr>
        <p:txBody>
          <a:bodyPr/>
          <a:lstStyle/>
          <a:p>
            <a:r>
              <a:rPr lang="en-US" dirty="0"/>
              <a:t>Industry innovation on RISC-V</a:t>
            </a:r>
          </a:p>
        </p:txBody>
      </p:sp>
      <p:sp>
        <p:nvSpPr>
          <p:cNvPr id="11" name="Rectangle: Single Corner Rounded 10">
            <a:extLst>
              <a:ext uri="{FF2B5EF4-FFF2-40B4-BE49-F238E27FC236}">
                <a16:creationId xmlns:a16="http://schemas.microsoft.com/office/drawing/2014/main" id="{150FDFCF-9DCB-454E-90B1-ECD028DB1547}"/>
              </a:ext>
            </a:extLst>
          </p:cNvPr>
          <p:cNvSpPr/>
          <p:nvPr/>
        </p:nvSpPr>
        <p:spPr>
          <a:xfrm>
            <a:off x="579765" y="3007793"/>
            <a:ext cx="1797673" cy="1369655"/>
          </a:xfrm>
          <a:prstGeom prst="round1Rect">
            <a:avLst>
              <a:gd name="adj" fmla="val 50000"/>
            </a:avLst>
          </a:prstGeom>
          <a:gradFill flip="none" rotWithShape="1">
            <a:gsLst>
              <a:gs pos="0">
                <a:schemeClr val="accent2">
                  <a:lumMod val="10000"/>
                  <a:lumOff val="90000"/>
                </a:schemeClr>
              </a:gs>
              <a:gs pos="100000">
                <a:schemeClr val="accent2">
                  <a:lumMod val="90000"/>
                  <a:lumOff val="1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B9706DB-C06F-4F7E-99DE-752B2AE057DB}"/>
              </a:ext>
            </a:extLst>
          </p:cNvPr>
          <p:cNvSpPr txBox="1"/>
          <p:nvPr/>
        </p:nvSpPr>
        <p:spPr>
          <a:xfrm>
            <a:off x="6272874" y="1123674"/>
            <a:ext cx="2548162" cy="2985433"/>
          </a:xfrm>
          <a:prstGeom prst="rect">
            <a:avLst/>
          </a:prstGeom>
          <a:noFill/>
          <a:ln>
            <a:noFill/>
          </a:ln>
        </p:spPr>
        <p:txBody>
          <a:bodyPr wrap="square">
            <a:spAutoFit/>
          </a:bodyPr>
          <a:lstStyle/>
          <a:p>
            <a:pPr algn="ctr"/>
            <a:r>
              <a:rPr lang="en-US" b="1" dirty="0">
                <a:latin typeface="Open Sans" panose="020B0604020202020204" charset="0"/>
                <a:ea typeface="Open Sans" panose="020B0604020202020204" charset="0"/>
                <a:cs typeface="Open Sans" panose="020B0604020202020204" charset="0"/>
              </a:rPr>
              <a:t>Hardware </a:t>
            </a:r>
          </a:p>
          <a:p>
            <a:pPr algn="ctr"/>
            <a:r>
              <a:rPr lang="en-US" dirty="0">
                <a:latin typeface="Open Sans" panose="020B0604020202020204" charset="0"/>
                <a:ea typeface="Open Sans" panose="020B0604020202020204" charset="0"/>
                <a:cs typeface="Open Sans" panose="020B0604020202020204" charset="0"/>
              </a:rPr>
              <a:t> </a:t>
            </a:r>
            <a:r>
              <a:rPr lang="en-US" sz="1200" dirty="0">
                <a:latin typeface="Open Sans" panose="020B0604020202020204" charset="0"/>
                <a:ea typeface="Open Sans" panose="020B0604020202020204" charset="0"/>
                <a:cs typeface="Open Sans" panose="020B0604020202020204" charset="0"/>
              </a:rPr>
              <a:t>– RV64, multi-heart </a:t>
            </a:r>
            <a:br>
              <a:rPr lang="en-US" sz="1200" dirty="0">
                <a:latin typeface="Open Sans" panose="020B0604020202020204" charset="0"/>
                <a:ea typeface="Open Sans" panose="020B0604020202020204" charset="0"/>
                <a:cs typeface="Open Sans" panose="020B0604020202020204" charset="0"/>
              </a:rPr>
            </a:br>
            <a:r>
              <a:rPr lang="en-US" sz="1200" dirty="0">
                <a:latin typeface="Open Sans" panose="020B0604020202020204" charset="0"/>
                <a:ea typeface="Open Sans" panose="020B0604020202020204" charset="0"/>
                <a:cs typeface="Open Sans" panose="020B0604020202020204" charset="0"/>
              </a:rPr>
              <a:t>CPUs, vectors, </a:t>
            </a:r>
            <a:br>
              <a:rPr lang="en-US" sz="1200" dirty="0">
                <a:latin typeface="Open Sans" panose="020B0604020202020204" charset="0"/>
                <a:ea typeface="Open Sans" panose="020B0604020202020204" charset="0"/>
                <a:cs typeface="Open Sans" panose="020B0604020202020204" charset="0"/>
              </a:rPr>
            </a:br>
            <a:r>
              <a:rPr lang="en-US" sz="1200" dirty="0">
                <a:latin typeface="Open Sans" panose="020B0604020202020204" charset="0"/>
                <a:ea typeface="Open Sans" panose="020B0604020202020204" charset="0"/>
                <a:cs typeface="Open Sans" panose="020B0604020202020204" charset="0"/>
              </a:rPr>
              <a:t>bit manipulation, </a:t>
            </a:r>
            <a:br>
              <a:rPr lang="en-US" sz="1200" dirty="0">
                <a:latin typeface="Open Sans" panose="020B0604020202020204" charset="0"/>
                <a:ea typeface="Open Sans" panose="020B0604020202020204" charset="0"/>
                <a:cs typeface="Open Sans" panose="020B0604020202020204" charset="0"/>
              </a:rPr>
            </a:br>
            <a:r>
              <a:rPr lang="en-US" sz="1200" dirty="0">
                <a:latin typeface="Open Sans" panose="020B0604020202020204" charset="0"/>
                <a:ea typeface="Open Sans" panose="020B0604020202020204" charset="0"/>
                <a:cs typeface="Open Sans" panose="020B0604020202020204" charset="0"/>
              </a:rPr>
              <a:t>hypervisors, debug mode –</a:t>
            </a:r>
            <a:br>
              <a:rPr lang="en-US" sz="1000" dirty="0">
                <a:latin typeface="Open Sans" panose="020B0604020202020204" charset="0"/>
                <a:ea typeface="Open Sans" panose="020B0604020202020204" charset="0"/>
                <a:cs typeface="Open Sans" panose="020B0604020202020204" charset="0"/>
              </a:rPr>
            </a:br>
            <a:r>
              <a:rPr lang="en-US" sz="1000" dirty="0">
                <a:latin typeface="Open Sans" panose="020B0604020202020204" charset="0"/>
                <a:ea typeface="Open Sans" panose="020B0604020202020204" charset="0"/>
                <a:cs typeface="Open Sans" panose="020B0604020202020204" charset="0"/>
              </a:rPr>
              <a:t> </a:t>
            </a:r>
          </a:p>
          <a:p>
            <a:pPr algn="ctr"/>
            <a:r>
              <a:rPr lang="en-US" dirty="0">
                <a:latin typeface="Open Sans" panose="020B0604020202020204" charset="0"/>
                <a:ea typeface="Open Sans" panose="020B0604020202020204" charset="0"/>
                <a:cs typeface="Open Sans" panose="020B0604020202020204" charset="0"/>
              </a:rPr>
              <a:t>AI SoCs</a:t>
            </a:r>
          </a:p>
          <a:p>
            <a:pPr algn="ctr"/>
            <a:r>
              <a:rPr lang="en-US" dirty="0">
                <a:latin typeface="Open Sans" panose="020B0604020202020204" charset="0"/>
                <a:ea typeface="Open Sans" panose="020B0604020202020204" charset="0"/>
                <a:cs typeface="Open Sans" panose="020B0604020202020204" charset="0"/>
              </a:rPr>
              <a:t>Application </a:t>
            </a:r>
            <a:br>
              <a:rPr lang="en-US" dirty="0">
                <a:latin typeface="Open Sans" panose="020B0604020202020204" charset="0"/>
                <a:ea typeface="Open Sans" panose="020B0604020202020204" charset="0"/>
                <a:cs typeface="Open Sans" panose="020B0604020202020204" charset="0"/>
              </a:rPr>
            </a:br>
            <a:r>
              <a:rPr lang="en-US" dirty="0">
                <a:latin typeface="Open Sans" panose="020B0604020202020204" charset="0"/>
                <a:ea typeface="Open Sans" panose="020B0604020202020204" charset="0"/>
                <a:cs typeface="Open Sans" panose="020B0604020202020204" charset="0"/>
              </a:rPr>
              <a:t>processors</a:t>
            </a:r>
          </a:p>
          <a:p>
            <a:pPr algn="ctr"/>
            <a:endParaRPr lang="en-US" sz="1000" dirty="0">
              <a:latin typeface="Open Sans" panose="020B0604020202020204" charset="0"/>
              <a:ea typeface="Open Sans" panose="020B0604020202020204" charset="0"/>
              <a:cs typeface="Open Sans" panose="020B0604020202020204" charset="0"/>
            </a:endParaRPr>
          </a:p>
          <a:p>
            <a:pPr algn="ctr"/>
            <a:r>
              <a:rPr lang="en-US" b="1" dirty="0">
                <a:latin typeface="Open Sans" panose="020B0604020202020204" charset="0"/>
                <a:ea typeface="Open Sans" panose="020B0604020202020204" charset="0"/>
                <a:cs typeface="Open Sans" panose="020B0604020202020204" charset="0"/>
              </a:rPr>
              <a:t>Software</a:t>
            </a:r>
          </a:p>
          <a:p>
            <a:pPr algn="ctr"/>
            <a:r>
              <a:rPr lang="en-US" dirty="0">
                <a:latin typeface="Open Sans" panose="020B0604020202020204" charset="0"/>
                <a:ea typeface="Open Sans" panose="020B0604020202020204" charset="0"/>
                <a:cs typeface="Open Sans" panose="020B0604020202020204" charset="0"/>
              </a:rPr>
              <a:t>Linux</a:t>
            </a:r>
          </a:p>
          <a:p>
            <a:pPr algn="ctr"/>
            <a:r>
              <a:rPr lang="en-US" dirty="0">
                <a:latin typeface="Open Sans" panose="020B0604020202020204" charset="0"/>
                <a:ea typeface="Open Sans" panose="020B0604020202020204" charset="0"/>
                <a:cs typeface="Open Sans" panose="020B0604020202020204" charset="0"/>
              </a:rPr>
              <a:t>Drivers</a:t>
            </a:r>
          </a:p>
          <a:p>
            <a:pPr algn="ctr"/>
            <a:r>
              <a:rPr lang="en-US" dirty="0">
                <a:latin typeface="Open Sans" panose="020B0604020202020204" charset="0"/>
                <a:ea typeface="Open Sans" panose="020B0604020202020204" charset="0"/>
                <a:cs typeface="Open Sans" panose="020B0604020202020204" charset="0"/>
              </a:rPr>
              <a:t>AI Compilers</a:t>
            </a:r>
          </a:p>
        </p:txBody>
      </p:sp>
      <p:sp>
        <p:nvSpPr>
          <p:cNvPr id="23" name="TextBox 22">
            <a:extLst>
              <a:ext uri="{FF2B5EF4-FFF2-40B4-BE49-F238E27FC236}">
                <a16:creationId xmlns:a16="http://schemas.microsoft.com/office/drawing/2014/main" id="{881D536C-2E9F-4746-A1D4-F2FFA8890103}"/>
              </a:ext>
            </a:extLst>
          </p:cNvPr>
          <p:cNvSpPr txBox="1"/>
          <p:nvPr/>
        </p:nvSpPr>
        <p:spPr>
          <a:xfrm>
            <a:off x="4333178" y="1772077"/>
            <a:ext cx="2514601" cy="2062103"/>
          </a:xfrm>
          <a:prstGeom prst="rect">
            <a:avLst/>
          </a:prstGeom>
          <a:noFill/>
          <a:ln>
            <a:noFill/>
          </a:ln>
        </p:spPr>
        <p:txBody>
          <a:bodyPr wrap="square">
            <a:spAutoFit/>
          </a:bodyPr>
          <a:lstStyle/>
          <a:p>
            <a:pPr algn="ctr"/>
            <a:r>
              <a:rPr lang="en-US" b="1" dirty="0">
                <a:latin typeface="Open Sans" panose="020B0604020202020204" charset="0"/>
                <a:ea typeface="Open Sans" panose="020B0604020202020204" charset="0"/>
                <a:cs typeface="Open Sans" panose="020B0604020202020204" charset="0"/>
              </a:rPr>
              <a:t>Hardware </a:t>
            </a:r>
          </a:p>
          <a:p>
            <a:pPr algn="ctr"/>
            <a:r>
              <a:rPr lang="en-US" sz="1200" dirty="0">
                <a:latin typeface="Open Sans" panose="020B0604020202020204" charset="0"/>
                <a:ea typeface="Open Sans" panose="020B0604020202020204" charset="0"/>
                <a:cs typeface="Open Sans" panose="020B0604020202020204" charset="0"/>
              </a:rPr>
              <a:t> – RV32, privilege </a:t>
            </a:r>
            <a:br>
              <a:rPr lang="en-US" sz="1200" dirty="0">
                <a:latin typeface="Open Sans" panose="020B0604020202020204" charset="0"/>
                <a:ea typeface="Open Sans" panose="020B0604020202020204" charset="0"/>
                <a:cs typeface="Open Sans" panose="020B0604020202020204" charset="0"/>
              </a:rPr>
            </a:br>
            <a:r>
              <a:rPr lang="en-US" sz="1200" dirty="0">
                <a:latin typeface="Open Sans" panose="020B0604020202020204" charset="0"/>
                <a:ea typeface="Open Sans" panose="020B0604020202020204" charset="0"/>
                <a:cs typeface="Open Sans" panose="020B0604020202020204" charset="0"/>
              </a:rPr>
              <a:t>modes, interrupts – </a:t>
            </a:r>
            <a:br>
              <a:rPr lang="en-US" sz="1000" dirty="0">
                <a:latin typeface="Open Sans" panose="020B0604020202020204" charset="0"/>
                <a:ea typeface="Open Sans" panose="020B0604020202020204" charset="0"/>
                <a:cs typeface="Open Sans" panose="020B0604020202020204" charset="0"/>
              </a:rPr>
            </a:br>
            <a:endParaRPr lang="en-US" sz="1000" dirty="0">
              <a:latin typeface="Open Sans" panose="020B0604020202020204" charset="0"/>
              <a:ea typeface="Open Sans" panose="020B0604020202020204" charset="0"/>
              <a:cs typeface="Open Sans" panose="020B0604020202020204" charset="0"/>
            </a:endParaRPr>
          </a:p>
          <a:p>
            <a:pPr algn="ctr"/>
            <a:r>
              <a:rPr lang="en-US" dirty="0">
                <a:latin typeface="Open Sans" panose="020B0604020202020204" charset="0"/>
                <a:ea typeface="Open Sans" panose="020B0604020202020204" charset="0"/>
                <a:cs typeface="Open Sans" panose="020B0604020202020204" charset="0"/>
              </a:rPr>
              <a:t>IoT SoCs</a:t>
            </a:r>
          </a:p>
          <a:p>
            <a:pPr algn="ctr"/>
            <a:r>
              <a:rPr lang="en-US" dirty="0">
                <a:latin typeface="Open Sans" panose="020B0604020202020204" charset="0"/>
                <a:ea typeface="Open Sans" panose="020B0604020202020204" charset="0"/>
                <a:cs typeface="Open Sans" panose="020B0604020202020204" charset="0"/>
              </a:rPr>
              <a:t>Microcontrollers</a:t>
            </a:r>
          </a:p>
          <a:p>
            <a:pPr algn="ctr"/>
            <a:endParaRPr lang="en-US" sz="1000" dirty="0">
              <a:latin typeface="Open Sans" panose="020B0604020202020204" charset="0"/>
              <a:ea typeface="Open Sans" panose="020B0604020202020204" charset="0"/>
              <a:cs typeface="Open Sans" panose="020B0604020202020204" charset="0"/>
            </a:endParaRPr>
          </a:p>
          <a:p>
            <a:pPr algn="ctr"/>
            <a:r>
              <a:rPr lang="en-US" b="1" dirty="0">
                <a:latin typeface="Open Sans" panose="020B0604020202020204" charset="0"/>
                <a:ea typeface="Open Sans" panose="020B0604020202020204" charset="0"/>
                <a:cs typeface="Open Sans" panose="020B0604020202020204" charset="0"/>
              </a:rPr>
              <a:t>Software</a:t>
            </a:r>
          </a:p>
          <a:p>
            <a:pPr algn="ctr"/>
            <a:r>
              <a:rPr lang="en-US" dirty="0">
                <a:latin typeface="Open Sans" panose="020B0604020202020204" charset="0"/>
                <a:ea typeface="Open Sans" panose="020B0604020202020204" charset="0"/>
                <a:cs typeface="Open Sans" panose="020B0604020202020204" charset="0"/>
              </a:rPr>
              <a:t>RTOS</a:t>
            </a:r>
          </a:p>
          <a:p>
            <a:pPr algn="ctr"/>
            <a:r>
              <a:rPr lang="en-US" dirty="0">
                <a:latin typeface="Open Sans" panose="020B0604020202020204" charset="0"/>
                <a:ea typeface="Open Sans" panose="020B0604020202020204" charset="0"/>
                <a:cs typeface="Open Sans" panose="020B0604020202020204" charset="0"/>
              </a:rPr>
              <a:t>Firmware</a:t>
            </a:r>
          </a:p>
        </p:txBody>
      </p:sp>
      <p:sp>
        <p:nvSpPr>
          <p:cNvPr id="25" name="TextBox 24">
            <a:extLst>
              <a:ext uri="{FF2B5EF4-FFF2-40B4-BE49-F238E27FC236}">
                <a16:creationId xmlns:a16="http://schemas.microsoft.com/office/drawing/2014/main" id="{1DD461E9-1027-4D24-8815-88F2C8FA22C9}"/>
              </a:ext>
            </a:extLst>
          </p:cNvPr>
          <p:cNvSpPr txBox="1"/>
          <p:nvPr/>
        </p:nvSpPr>
        <p:spPr>
          <a:xfrm>
            <a:off x="2145920" y="2347845"/>
            <a:ext cx="2527246" cy="2092881"/>
          </a:xfrm>
          <a:prstGeom prst="rect">
            <a:avLst/>
          </a:prstGeom>
          <a:noFill/>
          <a:ln>
            <a:noFill/>
          </a:ln>
        </p:spPr>
        <p:txBody>
          <a:bodyPr wrap="square">
            <a:spAutoFit/>
          </a:bodyPr>
          <a:lstStyle/>
          <a:p>
            <a:pPr algn="ctr"/>
            <a:r>
              <a:rPr lang="en-US" b="1" dirty="0">
                <a:latin typeface="Open Sans" panose="020B0604020202020204" charset="0"/>
                <a:ea typeface="Open Sans" panose="020B0604020202020204" charset="0"/>
                <a:cs typeface="Open Sans" panose="020B0604020202020204" charset="0"/>
              </a:rPr>
              <a:t>Hardware </a:t>
            </a:r>
          </a:p>
          <a:p>
            <a:pPr algn="ctr"/>
            <a:r>
              <a:rPr lang="en-US" sz="1200" dirty="0">
                <a:latin typeface="Open Sans" panose="020B0604020202020204" charset="0"/>
                <a:ea typeface="Open Sans" panose="020B0604020202020204" charset="0"/>
                <a:cs typeface="Open Sans" panose="020B0604020202020204" charset="0"/>
              </a:rPr>
              <a:t> – RV32 – </a:t>
            </a:r>
            <a:br>
              <a:rPr lang="en-US" sz="1000" dirty="0">
                <a:latin typeface="Open Sans" panose="020B0604020202020204" charset="0"/>
                <a:ea typeface="Open Sans" panose="020B0604020202020204" charset="0"/>
                <a:cs typeface="Open Sans" panose="020B0604020202020204" charset="0"/>
              </a:rPr>
            </a:br>
            <a:endParaRPr lang="en-US" sz="1000" dirty="0">
              <a:latin typeface="Open Sans" panose="020B0604020202020204" charset="0"/>
              <a:ea typeface="Open Sans" panose="020B0604020202020204" charset="0"/>
              <a:cs typeface="Open Sans" panose="020B0604020202020204" charset="0"/>
            </a:endParaRPr>
          </a:p>
          <a:p>
            <a:pPr algn="ctr"/>
            <a:r>
              <a:rPr lang="en-US" dirty="0">
                <a:latin typeface="Open Sans" panose="020B0604020202020204" charset="0"/>
                <a:ea typeface="Open Sans" panose="020B0604020202020204" charset="0"/>
                <a:cs typeface="Open Sans" panose="020B0604020202020204" charset="0"/>
              </a:rPr>
              <a:t>Proof of Concept SoCs</a:t>
            </a:r>
          </a:p>
          <a:p>
            <a:pPr algn="ctr"/>
            <a:r>
              <a:rPr lang="en-US" dirty="0">
                <a:latin typeface="Open Sans" panose="020B0604020202020204" charset="0"/>
                <a:ea typeface="Open Sans" panose="020B0604020202020204" charset="0"/>
                <a:cs typeface="Open Sans" panose="020B0604020202020204" charset="0"/>
              </a:rPr>
              <a:t>Minion processors for </a:t>
            </a:r>
            <a:br>
              <a:rPr lang="en-US" dirty="0">
                <a:latin typeface="Open Sans" panose="020B0604020202020204" charset="0"/>
                <a:ea typeface="Open Sans" panose="020B0604020202020204" charset="0"/>
                <a:cs typeface="Open Sans" panose="020B0604020202020204" charset="0"/>
              </a:rPr>
            </a:br>
            <a:r>
              <a:rPr lang="en-US" dirty="0">
                <a:latin typeface="Open Sans" panose="020B0604020202020204" charset="0"/>
                <a:ea typeface="Open Sans" panose="020B0604020202020204" charset="0"/>
                <a:cs typeface="Open Sans" panose="020B0604020202020204" charset="0"/>
              </a:rPr>
              <a:t>power management, communications, …</a:t>
            </a:r>
          </a:p>
          <a:p>
            <a:pPr algn="ctr"/>
            <a:endParaRPr lang="en-US" sz="1000" dirty="0">
              <a:latin typeface="Open Sans" panose="020B0604020202020204" charset="0"/>
              <a:ea typeface="Open Sans" panose="020B0604020202020204" charset="0"/>
              <a:cs typeface="Open Sans" panose="020B0604020202020204" charset="0"/>
            </a:endParaRPr>
          </a:p>
          <a:p>
            <a:pPr algn="ctr"/>
            <a:r>
              <a:rPr lang="en-US" b="1" dirty="0">
                <a:latin typeface="Open Sans" panose="020B0604020202020204" charset="0"/>
                <a:ea typeface="Open Sans" panose="020B0604020202020204" charset="0"/>
                <a:cs typeface="Open Sans" panose="020B0604020202020204" charset="0"/>
              </a:rPr>
              <a:t>Software</a:t>
            </a:r>
          </a:p>
          <a:p>
            <a:pPr algn="ctr"/>
            <a:r>
              <a:rPr lang="en-US" dirty="0">
                <a:latin typeface="Open Sans" panose="020B0604020202020204" charset="0"/>
                <a:ea typeface="Open Sans" panose="020B0604020202020204" charset="0"/>
                <a:cs typeface="Open Sans" panose="020B0604020202020204" charset="0"/>
              </a:rPr>
              <a:t>Bare metal software</a:t>
            </a:r>
          </a:p>
        </p:txBody>
      </p:sp>
      <p:sp>
        <p:nvSpPr>
          <p:cNvPr id="27" name="TextBox 26">
            <a:extLst>
              <a:ext uri="{FF2B5EF4-FFF2-40B4-BE49-F238E27FC236}">
                <a16:creationId xmlns:a16="http://schemas.microsoft.com/office/drawing/2014/main" id="{26B487DB-B527-4C77-8665-AA585F317F51}"/>
              </a:ext>
            </a:extLst>
          </p:cNvPr>
          <p:cNvSpPr txBox="1"/>
          <p:nvPr/>
        </p:nvSpPr>
        <p:spPr>
          <a:xfrm>
            <a:off x="659534" y="3025303"/>
            <a:ext cx="1585608" cy="1323439"/>
          </a:xfrm>
          <a:prstGeom prst="rect">
            <a:avLst/>
          </a:prstGeom>
          <a:noFill/>
          <a:ln>
            <a:noFill/>
          </a:ln>
        </p:spPr>
        <p:txBody>
          <a:bodyPr wrap="square">
            <a:spAutoFit/>
          </a:bodyPr>
          <a:lstStyle/>
          <a:p>
            <a:pPr algn="ctr"/>
            <a:r>
              <a:rPr lang="en-US" b="1" dirty="0">
                <a:latin typeface="Open Sans" panose="020B0604020202020204" charset="0"/>
                <a:ea typeface="Open Sans" panose="020B0604020202020204" charset="0"/>
                <a:cs typeface="Open Sans" panose="020B0604020202020204" charset="0"/>
              </a:rPr>
              <a:t>Hardware</a:t>
            </a:r>
          </a:p>
          <a:p>
            <a:pPr algn="ctr"/>
            <a:r>
              <a:rPr lang="en-US" dirty="0">
                <a:latin typeface="Open Sans" panose="020B0604020202020204" charset="0"/>
                <a:ea typeface="Open Sans" panose="020B0604020202020204" charset="0"/>
                <a:cs typeface="Open Sans" panose="020B0604020202020204" charset="0"/>
              </a:rPr>
              <a:t>ISA Definition</a:t>
            </a:r>
          </a:p>
          <a:p>
            <a:pPr algn="ctr"/>
            <a:r>
              <a:rPr lang="en-US" dirty="0">
                <a:latin typeface="Open Sans" panose="020B0604020202020204" charset="0"/>
                <a:ea typeface="Open Sans" panose="020B0604020202020204" charset="0"/>
                <a:cs typeface="Open Sans" panose="020B0604020202020204" charset="0"/>
              </a:rPr>
              <a:t>Test Chips</a:t>
            </a:r>
          </a:p>
          <a:p>
            <a:pPr algn="ctr"/>
            <a:endParaRPr lang="en-US" sz="1000" dirty="0">
              <a:latin typeface="Open Sans" panose="020B0604020202020204" charset="0"/>
              <a:ea typeface="Open Sans" panose="020B0604020202020204" charset="0"/>
              <a:cs typeface="Open Sans" panose="020B0604020202020204" charset="0"/>
            </a:endParaRPr>
          </a:p>
          <a:p>
            <a:pPr algn="ctr"/>
            <a:r>
              <a:rPr lang="en-US" b="1" dirty="0">
                <a:latin typeface="Open Sans" panose="020B0604020202020204" charset="0"/>
                <a:ea typeface="Open Sans" panose="020B0604020202020204" charset="0"/>
                <a:cs typeface="Open Sans" panose="020B0604020202020204" charset="0"/>
              </a:rPr>
              <a:t>Software</a:t>
            </a:r>
          </a:p>
          <a:p>
            <a:pPr algn="ctr"/>
            <a:r>
              <a:rPr lang="en-US" dirty="0">
                <a:latin typeface="Open Sans" panose="020B0604020202020204" charset="0"/>
                <a:ea typeface="Open Sans" panose="020B0604020202020204" charset="0"/>
                <a:cs typeface="Open Sans" panose="020B0604020202020204" charset="0"/>
              </a:rPr>
              <a:t>Tests</a:t>
            </a:r>
          </a:p>
        </p:txBody>
      </p:sp>
      <p:sp>
        <p:nvSpPr>
          <p:cNvPr id="28" name="TextBox 27">
            <a:extLst>
              <a:ext uri="{FF2B5EF4-FFF2-40B4-BE49-F238E27FC236}">
                <a16:creationId xmlns:a16="http://schemas.microsoft.com/office/drawing/2014/main" id="{A6D1CF6D-5650-4FB3-84E3-0B9AAB262C91}"/>
              </a:ext>
            </a:extLst>
          </p:cNvPr>
          <p:cNvSpPr txBox="1"/>
          <p:nvPr/>
        </p:nvSpPr>
        <p:spPr>
          <a:xfrm rot="16200000">
            <a:off x="-431415" y="3337432"/>
            <a:ext cx="1609144" cy="338554"/>
          </a:xfrm>
          <a:prstGeom prst="rect">
            <a:avLst/>
          </a:prstGeom>
          <a:noFill/>
        </p:spPr>
        <p:txBody>
          <a:bodyPr wrap="square" rtlCol="0">
            <a:spAutoFit/>
          </a:bodyPr>
          <a:lstStyle/>
          <a:p>
            <a:r>
              <a:rPr lang="en-US" sz="1600" dirty="0">
                <a:solidFill>
                  <a:schemeClr val="accent4"/>
                </a:solidFill>
                <a:latin typeface="Open Sans" panose="020B0604020202020204" charset="0"/>
                <a:ea typeface="Open Sans" panose="020B0604020202020204" charset="0"/>
                <a:cs typeface="Open Sans" panose="020B0604020202020204" charset="0"/>
              </a:rPr>
              <a:t>Complexity</a:t>
            </a:r>
          </a:p>
        </p:txBody>
      </p:sp>
      <p:cxnSp>
        <p:nvCxnSpPr>
          <p:cNvPr id="30" name="Straight Arrow Connector 29">
            <a:extLst>
              <a:ext uri="{FF2B5EF4-FFF2-40B4-BE49-F238E27FC236}">
                <a16:creationId xmlns:a16="http://schemas.microsoft.com/office/drawing/2014/main" id="{8BE16634-C40B-4D78-AC02-C1D531125EC5}"/>
              </a:ext>
            </a:extLst>
          </p:cNvPr>
          <p:cNvCxnSpPr/>
          <p:nvPr/>
        </p:nvCxnSpPr>
        <p:spPr>
          <a:xfrm flipV="1">
            <a:off x="373540" y="976660"/>
            <a:ext cx="0" cy="2081718"/>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529832C-24E8-43C7-8186-5594ED07117E}"/>
              </a:ext>
            </a:extLst>
          </p:cNvPr>
          <p:cNvSpPr txBox="1"/>
          <p:nvPr/>
        </p:nvSpPr>
        <p:spPr>
          <a:xfrm>
            <a:off x="887160" y="4393012"/>
            <a:ext cx="1202340" cy="307777"/>
          </a:xfrm>
          <a:prstGeom prst="rect">
            <a:avLst/>
          </a:prstGeom>
          <a:noFill/>
        </p:spPr>
        <p:txBody>
          <a:bodyPr wrap="square" rtlCol="0">
            <a:spAutoFit/>
          </a:bodyPr>
          <a:lstStyle/>
          <a:p>
            <a:pPr algn="ctr"/>
            <a:r>
              <a:rPr lang="en-US" dirty="0">
                <a:solidFill>
                  <a:schemeClr val="accent4"/>
                </a:solidFill>
                <a:latin typeface="Open Sans" panose="020B0604020202020204" charset="0"/>
                <a:ea typeface="Open Sans" panose="020B0604020202020204" charset="0"/>
                <a:cs typeface="Open Sans" panose="020B0604020202020204" charset="0"/>
              </a:rPr>
              <a:t>2010 – 2016 </a:t>
            </a:r>
          </a:p>
        </p:txBody>
      </p:sp>
      <p:sp>
        <p:nvSpPr>
          <p:cNvPr id="33" name="TextBox 32">
            <a:extLst>
              <a:ext uri="{FF2B5EF4-FFF2-40B4-BE49-F238E27FC236}">
                <a16:creationId xmlns:a16="http://schemas.microsoft.com/office/drawing/2014/main" id="{815AAE35-98F0-42B7-B9E4-F9AADF2BD9B1}"/>
              </a:ext>
            </a:extLst>
          </p:cNvPr>
          <p:cNvSpPr txBox="1"/>
          <p:nvPr/>
        </p:nvSpPr>
        <p:spPr>
          <a:xfrm>
            <a:off x="2845338" y="4393011"/>
            <a:ext cx="1202340" cy="307777"/>
          </a:xfrm>
          <a:prstGeom prst="rect">
            <a:avLst/>
          </a:prstGeom>
          <a:noFill/>
        </p:spPr>
        <p:txBody>
          <a:bodyPr wrap="square" rtlCol="0">
            <a:spAutoFit/>
          </a:bodyPr>
          <a:lstStyle/>
          <a:p>
            <a:pPr algn="ctr"/>
            <a:r>
              <a:rPr lang="en-US" dirty="0">
                <a:solidFill>
                  <a:schemeClr val="accent4"/>
                </a:solidFill>
                <a:latin typeface="Open Sans" panose="020B0604020202020204" charset="0"/>
                <a:ea typeface="Open Sans" panose="020B0604020202020204" charset="0"/>
                <a:cs typeface="Open Sans" panose="020B0604020202020204" charset="0"/>
              </a:rPr>
              <a:t>2017 – 2018 </a:t>
            </a:r>
          </a:p>
        </p:txBody>
      </p:sp>
      <p:sp>
        <p:nvSpPr>
          <p:cNvPr id="35" name="TextBox 34">
            <a:extLst>
              <a:ext uri="{FF2B5EF4-FFF2-40B4-BE49-F238E27FC236}">
                <a16:creationId xmlns:a16="http://schemas.microsoft.com/office/drawing/2014/main" id="{27303AB9-7E05-4AB0-A74C-D3BCBA9800D2}"/>
              </a:ext>
            </a:extLst>
          </p:cNvPr>
          <p:cNvSpPr txBox="1"/>
          <p:nvPr/>
        </p:nvSpPr>
        <p:spPr>
          <a:xfrm>
            <a:off x="5126474" y="4391974"/>
            <a:ext cx="1202340" cy="307777"/>
          </a:xfrm>
          <a:prstGeom prst="rect">
            <a:avLst/>
          </a:prstGeom>
          <a:noFill/>
        </p:spPr>
        <p:txBody>
          <a:bodyPr wrap="square" rtlCol="0">
            <a:spAutoFit/>
          </a:bodyPr>
          <a:lstStyle/>
          <a:p>
            <a:pPr algn="ctr"/>
            <a:r>
              <a:rPr lang="en-US" dirty="0">
                <a:solidFill>
                  <a:schemeClr val="accent4"/>
                </a:solidFill>
                <a:latin typeface="Open Sans" panose="020B0604020202020204" charset="0"/>
                <a:ea typeface="Open Sans" panose="020B0604020202020204" charset="0"/>
                <a:cs typeface="Open Sans" panose="020B0604020202020204" charset="0"/>
              </a:rPr>
              <a:t>2019 – 2020 </a:t>
            </a:r>
          </a:p>
        </p:txBody>
      </p:sp>
      <p:sp>
        <p:nvSpPr>
          <p:cNvPr id="37" name="TextBox 36">
            <a:extLst>
              <a:ext uri="{FF2B5EF4-FFF2-40B4-BE49-F238E27FC236}">
                <a16:creationId xmlns:a16="http://schemas.microsoft.com/office/drawing/2014/main" id="{CE9F9DE7-BA79-4694-91BB-57BF4C5526E0}"/>
              </a:ext>
            </a:extLst>
          </p:cNvPr>
          <p:cNvSpPr txBox="1"/>
          <p:nvPr/>
        </p:nvSpPr>
        <p:spPr>
          <a:xfrm>
            <a:off x="6895613" y="4391974"/>
            <a:ext cx="1202340" cy="307777"/>
          </a:xfrm>
          <a:prstGeom prst="rect">
            <a:avLst/>
          </a:prstGeom>
          <a:noFill/>
        </p:spPr>
        <p:txBody>
          <a:bodyPr wrap="square" rtlCol="0">
            <a:spAutoFit/>
          </a:bodyPr>
          <a:lstStyle/>
          <a:p>
            <a:pPr algn="ctr"/>
            <a:r>
              <a:rPr lang="en-US" dirty="0">
                <a:solidFill>
                  <a:schemeClr val="accent4"/>
                </a:solidFill>
                <a:latin typeface="Open Sans" panose="020B0604020202020204" charset="0"/>
                <a:ea typeface="Open Sans" panose="020B0604020202020204" charset="0"/>
                <a:cs typeface="Open Sans" panose="020B0604020202020204" charset="0"/>
              </a:rPr>
              <a:t>2021</a:t>
            </a:r>
          </a:p>
        </p:txBody>
      </p:sp>
      <p:cxnSp>
        <p:nvCxnSpPr>
          <p:cNvPr id="38" name="Straight Arrow Connector 37">
            <a:extLst>
              <a:ext uri="{FF2B5EF4-FFF2-40B4-BE49-F238E27FC236}">
                <a16:creationId xmlns:a16="http://schemas.microsoft.com/office/drawing/2014/main" id="{512DA70B-70E1-450E-8888-23908D1BC1AA}"/>
              </a:ext>
            </a:extLst>
          </p:cNvPr>
          <p:cNvCxnSpPr>
            <a:cxnSpLocks/>
          </p:cNvCxnSpPr>
          <p:nvPr/>
        </p:nvCxnSpPr>
        <p:spPr>
          <a:xfrm>
            <a:off x="7758780" y="4522691"/>
            <a:ext cx="1221794"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70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6"/>
          <p:cNvSpPr txBox="1">
            <a:spLocks noGrp="1"/>
          </p:cNvSpPr>
          <p:nvPr>
            <p:ph type="title"/>
          </p:nvPr>
        </p:nvSpPr>
        <p:spPr>
          <a:xfrm>
            <a:off x="311700" y="216425"/>
            <a:ext cx="85206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dirty="0">
                <a:latin typeface="Open Sans" panose="020B0604020202020204" charset="0"/>
                <a:ea typeface="Open Sans" panose="020B0604020202020204" charset="0"/>
                <a:cs typeface="Open Sans" panose="020B0604020202020204" charset="0"/>
              </a:rPr>
              <a:t>Unconstrained </a:t>
            </a:r>
            <a:r>
              <a:rPr lang="en" sz="3800" b="1" dirty="0">
                <a:latin typeface="Open Sans" panose="020B0604020202020204" charset="0"/>
                <a:ea typeface="Open Sans" panose="020B0604020202020204" charset="0"/>
                <a:cs typeface="Open Sans" panose="020B0604020202020204" charset="0"/>
              </a:rPr>
              <a:t>Opportunity</a:t>
            </a:r>
            <a:endParaRPr sz="3800" b="1" dirty="0">
              <a:latin typeface="Open Sans" panose="020B0604020202020204" charset="0"/>
              <a:ea typeface="Open Sans" panose="020B0604020202020204" charset="0"/>
              <a:cs typeface="Open Sans" panose="020B0604020202020204" charset="0"/>
            </a:endParaRPr>
          </a:p>
        </p:txBody>
      </p:sp>
      <p:sp>
        <p:nvSpPr>
          <p:cNvPr id="357" name="Google Shape;357;p56"/>
          <p:cNvSpPr/>
          <p:nvPr/>
        </p:nvSpPr>
        <p:spPr>
          <a:xfrm>
            <a:off x="-11430" y="1902213"/>
            <a:ext cx="2474400" cy="2108400"/>
          </a:xfrm>
          <a:prstGeom prst="rect">
            <a:avLst/>
          </a:prstGeom>
          <a:solidFill>
            <a:schemeClr val="bg2">
              <a:lumMod val="60000"/>
              <a:lumOff val="40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358" name="Google Shape;358;p56"/>
          <p:cNvSpPr txBox="1">
            <a:spLocks noGrp="1"/>
          </p:cNvSpPr>
          <p:nvPr>
            <p:ph type="body" idx="1"/>
          </p:nvPr>
        </p:nvSpPr>
        <p:spPr>
          <a:xfrm>
            <a:off x="112059" y="2003456"/>
            <a:ext cx="2350910" cy="1833600"/>
          </a:xfrm>
          <a:prstGeom prst="rect">
            <a:avLst/>
          </a:prstGeom>
          <a:noFill/>
          <a:ln>
            <a:noFill/>
          </a:ln>
        </p:spPr>
        <p:txBody>
          <a:bodyPr spcFirstLastPara="1" wrap="square" lIns="67850" tIns="33350" rIns="67850" bIns="33350" anchor="t" anchorCtr="0">
            <a:noAutofit/>
          </a:bodyPr>
          <a:lstStyle/>
          <a:p>
            <a:pPr marL="101600" lvl="0" indent="0" algn="l" rtl="0">
              <a:lnSpc>
                <a:spcPct val="100000"/>
              </a:lnSpc>
              <a:spcBef>
                <a:spcPts val="500"/>
              </a:spcBef>
              <a:spcAft>
                <a:spcPts val="0"/>
              </a:spcAft>
              <a:buSzPts val="1100"/>
              <a:buNone/>
            </a:pPr>
            <a:r>
              <a:rPr lang="en" sz="1500" b="1" dirty="0">
                <a:solidFill>
                  <a:srgbClr val="FFFFFF"/>
                </a:solidFill>
              </a:rPr>
              <a:t>Barriers removed</a:t>
            </a:r>
            <a:endParaRPr dirty="0">
              <a:solidFill>
                <a:srgbClr val="FFFFFF"/>
              </a:solidFill>
            </a:endParaRPr>
          </a:p>
          <a:p>
            <a:pPr marL="287338" lvl="0" indent="-179388" algn="l" rtl="0">
              <a:lnSpc>
                <a:spcPct val="100000"/>
              </a:lnSpc>
              <a:spcBef>
                <a:spcPts val="900"/>
              </a:spcBef>
              <a:spcAft>
                <a:spcPts val="0"/>
              </a:spcAft>
              <a:buClr>
                <a:srgbClr val="FFFFFF"/>
              </a:buClr>
              <a:buSzPts val="1100"/>
              <a:buFont typeface="Wingdings" panose="05000000000000000000" pitchFamily="2" charset="2"/>
              <a:buChar char="§"/>
            </a:pPr>
            <a:r>
              <a:rPr lang="en" sz="1500" dirty="0">
                <a:solidFill>
                  <a:srgbClr val="FFFFFF"/>
                </a:solidFill>
              </a:rPr>
              <a:t>Design risk</a:t>
            </a:r>
            <a:endParaRPr dirty="0">
              <a:solidFill>
                <a:srgbClr val="FFFFFF"/>
              </a:solidFill>
            </a:endParaRPr>
          </a:p>
          <a:p>
            <a:pPr marL="287338" lvl="0" indent="-179388" algn="l" rtl="0">
              <a:lnSpc>
                <a:spcPct val="100000"/>
              </a:lnSpc>
              <a:spcBef>
                <a:spcPts val="900"/>
              </a:spcBef>
              <a:spcAft>
                <a:spcPts val="0"/>
              </a:spcAft>
              <a:buClr>
                <a:srgbClr val="FFFFFF"/>
              </a:buClr>
              <a:buSzPts val="1100"/>
              <a:buFont typeface="Wingdings" panose="05000000000000000000" pitchFamily="2" charset="2"/>
              <a:buChar char="§"/>
            </a:pPr>
            <a:r>
              <a:rPr lang="en" sz="1500" dirty="0">
                <a:solidFill>
                  <a:srgbClr val="FFFFFF"/>
                </a:solidFill>
              </a:rPr>
              <a:t>Cost of entry</a:t>
            </a:r>
            <a:endParaRPr dirty="0">
              <a:solidFill>
                <a:srgbClr val="FFFFFF"/>
              </a:solidFill>
            </a:endParaRPr>
          </a:p>
          <a:p>
            <a:pPr marL="287338" lvl="0" indent="-179388" algn="l" rtl="0">
              <a:lnSpc>
                <a:spcPct val="100000"/>
              </a:lnSpc>
              <a:spcBef>
                <a:spcPts val="900"/>
              </a:spcBef>
              <a:spcAft>
                <a:spcPts val="0"/>
              </a:spcAft>
              <a:buClr>
                <a:srgbClr val="FFFFFF"/>
              </a:buClr>
              <a:buSzPts val="1100"/>
              <a:buFont typeface="Wingdings" panose="05000000000000000000" pitchFamily="2" charset="2"/>
              <a:buChar char="§"/>
            </a:pPr>
            <a:r>
              <a:rPr lang="en" sz="1500" dirty="0">
                <a:solidFill>
                  <a:srgbClr val="FFFFFF"/>
                </a:solidFill>
              </a:rPr>
              <a:t>Partner limitations</a:t>
            </a:r>
            <a:endParaRPr dirty="0">
              <a:solidFill>
                <a:srgbClr val="FFFFFF"/>
              </a:solidFill>
            </a:endParaRPr>
          </a:p>
          <a:p>
            <a:pPr marL="287338" lvl="0" indent="-179388" algn="l" rtl="0">
              <a:lnSpc>
                <a:spcPct val="100000"/>
              </a:lnSpc>
              <a:spcBef>
                <a:spcPts val="900"/>
              </a:spcBef>
              <a:spcAft>
                <a:spcPts val="500"/>
              </a:spcAft>
              <a:buClr>
                <a:srgbClr val="FFFFFF"/>
              </a:buClr>
              <a:buSzPts val="1100"/>
              <a:buFont typeface="Wingdings" panose="05000000000000000000" pitchFamily="2" charset="2"/>
              <a:buChar char="§"/>
            </a:pPr>
            <a:r>
              <a:rPr lang="en" sz="1500" dirty="0">
                <a:solidFill>
                  <a:srgbClr val="FFFFFF"/>
                </a:solidFill>
              </a:rPr>
              <a:t>Supply chain</a:t>
            </a:r>
            <a:endParaRPr dirty="0">
              <a:solidFill>
                <a:srgbClr val="FFFFFF"/>
              </a:solidFill>
            </a:endParaRPr>
          </a:p>
        </p:txBody>
      </p:sp>
      <p:sp>
        <p:nvSpPr>
          <p:cNvPr id="359" name="Google Shape;359;p56"/>
          <p:cNvSpPr txBox="1">
            <a:spLocks noGrp="1"/>
          </p:cNvSpPr>
          <p:nvPr>
            <p:ph type="sldNum" idx="12"/>
          </p:nvPr>
        </p:nvSpPr>
        <p:spPr>
          <a:xfrm>
            <a:off x="6705600" y="4831055"/>
            <a:ext cx="2133600" cy="228600"/>
          </a:xfrm>
          <a:prstGeom prst="rect">
            <a:avLst/>
          </a:prstGeom>
          <a:noFill/>
          <a:ln>
            <a:noFill/>
          </a:ln>
        </p:spPr>
        <p:txBody>
          <a:bodyPr spcFirstLastPara="1" wrap="square" lIns="68575" tIns="34275" rIns="68575" bIns="34275"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
        <p:nvSpPr>
          <p:cNvPr id="360" name="Google Shape;360;p56"/>
          <p:cNvSpPr txBox="1"/>
          <p:nvPr/>
        </p:nvSpPr>
        <p:spPr>
          <a:xfrm>
            <a:off x="2909047" y="1331256"/>
            <a:ext cx="6235076" cy="542572"/>
          </a:xfrm>
          <a:prstGeom prst="rect">
            <a:avLst/>
          </a:prstGeom>
          <a:gradFill>
            <a:gsLst>
              <a:gs pos="0">
                <a:srgbClr val="0A3799">
                  <a:alpha val="85882"/>
                </a:srgbClr>
              </a:gs>
              <a:gs pos="100000">
                <a:srgbClr val="0A6B7C">
                  <a:alpha val="85882"/>
                </a:srgbClr>
              </a:gs>
            </a:gsLst>
            <a:lin ang="0" scaled="0"/>
          </a:gradFill>
          <a:ln>
            <a:noFill/>
          </a:ln>
        </p:spPr>
        <p:txBody>
          <a:bodyPr spcFirstLastPara="1" wrap="square" lIns="67850" tIns="33350" rIns="67850" bIns="33350" anchor="t" anchorCtr="0">
            <a:noAutofit/>
          </a:bodyPr>
          <a:lstStyle/>
          <a:p>
            <a:pPr marL="101600" marR="0" lvl="0" indent="0" algn="l" rtl="0">
              <a:lnSpc>
                <a:spcPct val="100000"/>
              </a:lnSpc>
              <a:spcBef>
                <a:spcPts val="0"/>
              </a:spcBef>
              <a:spcAft>
                <a:spcPts val="0"/>
              </a:spcAft>
              <a:buClr>
                <a:srgbClr val="333333"/>
              </a:buClr>
              <a:buSzPts val="1100"/>
              <a:buFont typeface="Corbel"/>
              <a:buNone/>
            </a:pPr>
            <a:r>
              <a:rPr lang="en" sz="2800" b="1" i="0" u="none" strike="noStrike" cap="none" dirty="0">
                <a:solidFill>
                  <a:schemeClr val="lt1"/>
                </a:solidFill>
                <a:latin typeface="Open Sans"/>
                <a:ea typeface="Open Sans"/>
                <a:cs typeface="Open Sans"/>
                <a:sym typeface="Open Sans"/>
              </a:rPr>
              <a:t>RISC-V Business Model</a:t>
            </a:r>
            <a:endParaRPr dirty="0">
              <a:latin typeface="Open Sans"/>
              <a:ea typeface="Open Sans"/>
              <a:cs typeface="Open Sans"/>
              <a:sym typeface="Open Sans"/>
            </a:endParaRPr>
          </a:p>
        </p:txBody>
      </p:sp>
      <p:pic>
        <p:nvPicPr>
          <p:cNvPr id="361" name="Google Shape;361;p56"/>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953516" y="2646487"/>
            <a:ext cx="1928202" cy="2034707"/>
          </a:xfrm>
          <a:prstGeom prst="rect">
            <a:avLst/>
          </a:prstGeom>
          <a:noFill/>
          <a:ln>
            <a:noFill/>
          </a:ln>
        </p:spPr>
      </p:pic>
      <p:sp>
        <p:nvSpPr>
          <p:cNvPr id="362" name="Google Shape;362;p56"/>
          <p:cNvSpPr txBox="1"/>
          <p:nvPr/>
        </p:nvSpPr>
        <p:spPr>
          <a:xfrm>
            <a:off x="5040279" y="2006645"/>
            <a:ext cx="1660200" cy="484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A6B7C"/>
                </a:solidFill>
                <a:latin typeface="Open Sans"/>
                <a:ea typeface="Open Sans"/>
                <a:cs typeface="Open Sans"/>
                <a:sym typeface="Open Sans"/>
              </a:rPr>
              <a:t>Collaboration partners</a:t>
            </a:r>
            <a:endParaRPr sz="1400" i="0" u="none" strike="noStrike" cap="none">
              <a:solidFill>
                <a:srgbClr val="0A6B7C"/>
              </a:solidFill>
              <a:latin typeface="Open Sans"/>
              <a:ea typeface="Open Sans"/>
              <a:cs typeface="Open Sans"/>
              <a:sym typeface="Open Sans"/>
            </a:endParaRPr>
          </a:p>
        </p:txBody>
      </p:sp>
      <p:sp>
        <p:nvSpPr>
          <p:cNvPr id="363" name="Google Shape;363;p56"/>
          <p:cNvSpPr txBox="1"/>
          <p:nvPr/>
        </p:nvSpPr>
        <p:spPr>
          <a:xfrm>
            <a:off x="6626678" y="3847682"/>
            <a:ext cx="1660200" cy="484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3"/>
                </a:solidFill>
                <a:latin typeface="Open Sans"/>
                <a:ea typeface="Open Sans"/>
                <a:cs typeface="Open Sans"/>
                <a:sym typeface="Open Sans"/>
              </a:rPr>
              <a:t>Expanded</a:t>
            </a:r>
            <a:endParaRPr sz="1400" i="0" u="none" strike="noStrike" cap="none">
              <a:solidFill>
                <a:schemeClr val="accent3"/>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3"/>
                </a:solidFill>
                <a:latin typeface="Open Sans"/>
                <a:ea typeface="Open Sans"/>
                <a:cs typeface="Open Sans"/>
                <a:sym typeface="Open Sans"/>
              </a:rPr>
              <a:t>geographies</a:t>
            </a:r>
            <a:endParaRPr sz="1400" i="0" u="none" strike="noStrike" cap="none">
              <a:solidFill>
                <a:schemeClr val="accent3"/>
              </a:solidFill>
              <a:latin typeface="Open Sans"/>
              <a:ea typeface="Open Sans"/>
              <a:cs typeface="Open Sans"/>
              <a:sym typeface="Open Sans"/>
            </a:endParaRPr>
          </a:p>
        </p:txBody>
      </p:sp>
      <p:sp>
        <p:nvSpPr>
          <p:cNvPr id="364" name="Google Shape;364;p56"/>
          <p:cNvSpPr txBox="1"/>
          <p:nvPr/>
        </p:nvSpPr>
        <p:spPr>
          <a:xfrm>
            <a:off x="6721652" y="2702490"/>
            <a:ext cx="16602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3"/>
                </a:solidFill>
                <a:latin typeface="Open Sans"/>
                <a:ea typeface="Open Sans"/>
                <a:cs typeface="Open Sans"/>
                <a:sym typeface="Open Sans"/>
              </a:rPr>
              <a:t>Supply chain</a:t>
            </a:r>
            <a:endParaRPr sz="1100">
              <a:solidFill>
                <a:schemeClr val="accent3"/>
              </a:solidFill>
              <a:latin typeface="Open Sans"/>
              <a:ea typeface="Open Sans"/>
              <a:cs typeface="Open Sans"/>
              <a:sym typeface="Open Sans"/>
            </a:endParaRPr>
          </a:p>
        </p:txBody>
      </p:sp>
      <p:sp>
        <p:nvSpPr>
          <p:cNvPr id="365" name="Google Shape;365;p56"/>
          <p:cNvSpPr txBox="1"/>
          <p:nvPr/>
        </p:nvSpPr>
        <p:spPr>
          <a:xfrm>
            <a:off x="3453882" y="3847682"/>
            <a:ext cx="1660200" cy="484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3"/>
                </a:solidFill>
                <a:latin typeface="Open Sans"/>
                <a:ea typeface="Open Sans"/>
                <a:cs typeface="Open Sans"/>
                <a:sym typeface="Open Sans"/>
              </a:rPr>
              <a:t>Expanded markets</a:t>
            </a:r>
            <a:endParaRPr sz="1400" i="0" u="none" strike="noStrike" cap="none">
              <a:solidFill>
                <a:schemeClr val="accent3"/>
              </a:solidFill>
              <a:latin typeface="Open Sans"/>
              <a:ea typeface="Open Sans"/>
              <a:cs typeface="Open Sans"/>
              <a:sym typeface="Open Sans"/>
            </a:endParaRPr>
          </a:p>
        </p:txBody>
      </p:sp>
      <p:sp>
        <p:nvSpPr>
          <p:cNvPr id="366" name="Google Shape;366;p56"/>
          <p:cNvSpPr txBox="1"/>
          <p:nvPr/>
        </p:nvSpPr>
        <p:spPr>
          <a:xfrm>
            <a:off x="3219052" y="2702490"/>
            <a:ext cx="1660200" cy="276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accent3"/>
                </a:solidFill>
                <a:latin typeface="Open Sans"/>
                <a:ea typeface="Open Sans"/>
                <a:cs typeface="Open Sans"/>
                <a:sym typeface="Open Sans"/>
              </a:rPr>
              <a:t>Development</a:t>
            </a:r>
            <a:endParaRPr sz="1100">
              <a:solidFill>
                <a:schemeClr val="accent3"/>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42D9-9FAD-43C0-8749-C6E2091B2D90}"/>
              </a:ext>
            </a:extLst>
          </p:cNvPr>
          <p:cNvSpPr>
            <a:spLocks noGrp="1"/>
          </p:cNvSpPr>
          <p:nvPr>
            <p:ph type="title"/>
          </p:nvPr>
        </p:nvSpPr>
        <p:spPr/>
        <p:txBody>
          <a:bodyPr/>
          <a:lstStyle/>
          <a:p>
            <a:r>
              <a:rPr lang="en-US" dirty="0"/>
              <a:t>Beyond removing barriers, </a:t>
            </a:r>
            <a:br>
              <a:rPr lang="en-US" dirty="0"/>
            </a:br>
            <a:r>
              <a:rPr lang="en-US" dirty="0"/>
              <a:t>RISC-V fuels our community to </a:t>
            </a:r>
            <a:br>
              <a:rPr lang="en-US" dirty="0"/>
            </a:br>
            <a:r>
              <a:rPr lang="en-US" dirty="0">
                <a:solidFill>
                  <a:schemeClr val="accent1"/>
                </a:solidFill>
              </a:rPr>
              <a:t>seize growing opportunities</a:t>
            </a:r>
          </a:p>
        </p:txBody>
      </p:sp>
    </p:spTree>
    <p:extLst>
      <p:ext uri="{BB962C8B-B14F-4D97-AF65-F5344CB8AC3E}">
        <p14:creationId xmlns:p14="http://schemas.microsoft.com/office/powerpoint/2010/main" val="365753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2" name="Google Shape;134;p24">
            <a:extLst>
              <a:ext uri="{FF2B5EF4-FFF2-40B4-BE49-F238E27FC236}">
                <a16:creationId xmlns:a16="http://schemas.microsoft.com/office/drawing/2014/main" id="{BBF7B525-5508-4ACC-B0C3-AFA525DF621E}"/>
              </a:ext>
            </a:extLst>
          </p:cNvPr>
          <p:cNvSpPr/>
          <p:nvPr/>
        </p:nvSpPr>
        <p:spPr>
          <a:xfrm>
            <a:off x="4827684" y="0"/>
            <a:ext cx="4316365" cy="5143500"/>
          </a:xfrm>
          <a:prstGeom prst="rect">
            <a:avLst/>
          </a:prstGeom>
          <a:solidFill>
            <a:srgbClr val="0A37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FFFFFF"/>
              </a:solidFill>
            </a:endParaRPr>
          </a:p>
        </p:txBody>
      </p:sp>
      <p:sp>
        <p:nvSpPr>
          <p:cNvPr id="320" name="Google Shape;320;p54"/>
          <p:cNvSpPr txBox="1">
            <a:spLocks noGrp="1"/>
          </p:cNvSpPr>
          <p:nvPr>
            <p:ph type="title"/>
          </p:nvPr>
        </p:nvSpPr>
        <p:spPr>
          <a:xfrm>
            <a:off x="5028775" y="205750"/>
            <a:ext cx="3934800" cy="4770600"/>
          </a:xfrm>
          <a:prstGeom prst="rect">
            <a:avLst/>
          </a:prstGeom>
        </p:spPr>
        <p:txBody>
          <a:bodyPr spcFirstLastPara="1" wrap="square" lIns="91425" tIns="91425" rIns="91425" bIns="91425" anchor="ctr" anchorCtr="0">
            <a:noAutofit/>
          </a:bodyPr>
          <a:lstStyle/>
          <a:p>
            <a:pPr lvl="0">
              <a:buClr>
                <a:schemeClr val="dk1"/>
              </a:buClr>
              <a:buSzPts val="1100"/>
            </a:pPr>
            <a:r>
              <a:rPr lang="en-US" sz="2400" dirty="0">
                <a:solidFill>
                  <a:schemeClr val="lt1"/>
                </a:solidFill>
              </a:rPr>
              <a:t>By 2025, 40% of application-specific integrated circuits (ASICs) will be designed by OEMs, up from around 30% today. </a:t>
            </a:r>
            <a:br>
              <a:rPr lang="en-US" sz="2400" dirty="0">
                <a:solidFill>
                  <a:schemeClr val="lt1"/>
                </a:solidFill>
              </a:rPr>
            </a:br>
            <a:br>
              <a:rPr lang="en-US" sz="2400" dirty="0">
                <a:solidFill>
                  <a:schemeClr val="lt1"/>
                </a:solidFill>
              </a:rPr>
            </a:br>
            <a:r>
              <a:rPr lang="en-US" sz="1600" b="0" i="1" dirty="0">
                <a:solidFill>
                  <a:schemeClr val="lt1"/>
                </a:solidFill>
              </a:rPr>
              <a:t>Custom ICs Based on RISC-V Will Enable Cost-Effective IoT Product Differentiation</a:t>
            </a:r>
            <a:br>
              <a:rPr lang="en-US" sz="1600" b="0" i="1" dirty="0">
                <a:solidFill>
                  <a:schemeClr val="lt1"/>
                </a:solidFill>
              </a:rPr>
            </a:br>
            <a:br>
              <a:rPr lang="en-US" sz="1600" b="0" i="1" dirty="0">
                <a:solidFill>
                  <a:schemeClr val="lt1"/>
                </a:solidFill>
              </a:rPr>
            </a:br>
            <a:r>
              <a:rPr lang="en-US" sz="1600" b="0" i="1" dirty="0">
                <a:solidFill>
                  <a:schemeClr val="lt1"/>
                </a:solidFill>
              </a:rPr>
              <a:t>Gartner, June 2020</a:t>
            </a:r>
            <a:br>
              <a:rPr lang="en-US" sz="2400" dirty="0">
                <a:solidFill>
                  <a:schemeClr val="lt1"/>
                </a:solidFill>
              </a:rPr>
            </a:br>
            <a:endParaRPr lang="en-US" sz="2400" dirty="0"/>
          </a:p>
        </p:txBody>
      </p:sp>
      <p:sp>
        <p:nvSpPr>
          <p:cNvPr id="4" name="object 3">
            <a:extLst>
              <a:ext uri="{FF2B5EF4-FFF2-40B4-BE49-F238E27FC236}">
                <a16:creationId xmlns:a16="http://schemas.microsoft.com/office/drawing/2014/main" id="{0B414285-C583-4229-AAB4-85F17DE138DD}"/>
              </a:ext>
            </a:extLst>
          </p:cNvPr>
          <p:cNvSpPr txBox="1"/>
          <p:nvPr/>
        </p:nvSpPr>
        <p:spPr>
          <a:xfrm>
            <a:off x="6941956" y="4807267"/>
            <a:ext cx="1717950" cy="228268"/>
          </a:xfrm>
          <a:prstGeom prst="rect">
            <a:avLst/>
          </a:prstGeom>
        </p:spPr>
        <p:txBody>
          <a:bodyPr vert="horz" wrap="square" lIns="0" tIns="12700" rIns="0" bIns="0" rtlCol="0">
            <a:spAutoFit/>
          </a:bodyPr>
          <a:lstStyle/>
          <a:p>
            <a:pPr marR="5080" algn="r">
              <a:lnSpc>
                <a:spcPct val="100000"/>
              </a:lnSpc>
              <a:spcBef>
                <a:spcPts val="1725"/>
              </a:spcBef>
            </a:pPr>
            <a:r>
              <a:rPr sz="1400" spc="-5" dirty="0">
                <a:solidFill>
                  <a:schemeClr val="bg1">
                    <a:lumMod val="50000"/>
                  </a:schemeClr>
                </a:solidFill>
                <a:latin typeface="Calibri"/>
                <a:cs typeface="Calibri"/>
              </a:rPr>
              <a:t>Source:</a:t>
            </a:r>
            <a:r>
              <a:rPr sz="1400" spc="-80" dirty="0">
                <a:solidFill>
                  <a:schemeClr val="bg1">
                    <a:lumMod val="50000"/>
                  </a:schemeClr>
                </a:solidFill>
                <a:latin typeface="Calibri"/>
                <a:cs typeface="Calibri"/>
              </a:rPr>
              <a:t> </a:t>
            </a:r>
            <a:r>
              <a:rPr lang="en-US" sz="1400" spc="-20" dirty="0">
                <a:solidFill>
                  <a:schemeClr val="bg1">
                    <a:lumMod val="50000"/>
                  </a:schemeClr>
                </a:solidFill>
                <a:latin typeface="Calibri"/>
                <a:cs typeface="Calibri"/>
              </a:rPr>
              <a:t>Gartner</a:t>
            </a:r>
            <a:endParaRPr sz="1400" dirty="0">
              <a:solidFill>
                <a:schemeClr val="bg1">
                  <a:lumMod val="50000"/>
                </a:schemeClr>
              </a:solidFill>
              <a:latin typeface="Calibri"/>
              <a:cs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C72C"/>
      </a:accent1>
      <a:accent2>
        <a:srgbClr val="011E41"/>
      </a:accent2>
      <a:accent3>
        <a:srgbClr val="0A6B7C"/>
      </a:accent3>
      <a:accent4>
        <a:srgbClr val="CB007B"/>
      </a:accent4>
      <a:accent5>
        <a:srgbClr val="60269E"/>
      </a:accent5>
      <a:accent6>
        <a:srgbClr val="FDDA64"/>
      </a:accent6>
      <a:hlink>
        <a:srgbClr val="0A6B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18111</TotalTime>
  <Words>4132</Words>
  <Application>Microsoft Office PowerPoint</Application>
  <PresentationFormat>On-screen Show (16:9)</PresentationFormat>
  <Paragraphs>464</Paragraphs>
  <Slides>30</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Open Sans</vt:lpstr>
      <vt:lpstr>Calibri</vt:lpstr>
      <vt:lpstr>Wingdings</vt:lpstr>
      <vt:lpstr>Noto Sans Symbols</vt:lpstr>
      <vt:lpstr>Verdana</vt:lpstr>
      <vt:lpstr>Open Sans SemiBold</vt:lpstr>
      <vt:lpstr>Century Gothic</vt:lpstr>
      <vt:lpstr>Corbel</vt:lpstr>
      <vt:lpstr>Arial</vt:lpstr>
      <vt:lpstr>Simple Light</vt:lpstr>
      <vt:lpstr>RISC-V: The Open Era of Computing</vt:lpstr>
      <vt:lpstr>Our world is shaped</vt:lpstr>
      <vt:lpstr>Reshaping history  is about removing barriers, coming together, and  taking a united approach</vt:lpstr>
      <vt:lpstr>Welcome to the open era of computing.</vt:lpstr>
      <vt:lpstr>Disruptive Technology</vt:lpstr>
      <vt:lpstr>Industry innovation on RISC-V</vt:lpstr>
      <vt:lpstr>Unconstrained Opportunity</vt:lpstr>
      <vt:lpstr>Beyond removing barriers,  RISC-V fuels our community to  seize growing opportunities</vt:lpstr>
      <vt:lpstr>By 2025, 40% of application-specific integrated circuits (ASICs) will be designed by OEMs, up from around 30% today.   Custom ICs Based on RISC-V Will Enable Cost-Effective IoT Product Differentiation  Gartner, June 2020 </vt:lpstr>
      <vt:lpstr>RISC-V’s open model will spur adoption by cloud service providers and streamline resources for chip vendors</vt:lpstr>
      <vt:lpstr>30 billion connected and IoT devices demand security and custom processors</vt:lpstr>
      <vt:lpstr>Rapid RISC-V growth led by industrial</vt:lpstr>
      <vt:lpstr>Nearly a quarter of designs incorporate RISC-V</vt:lpstr>
      <vt:lpstr>RISC-V IP, SW, and Tools build momentum</vt:lpstr>
      <vt:lpstr>RISC-V adoption spans industries and workloads</vt:lpstr>
      <vt:lpstr>More than 1,500 RISC-V Members across 70 Countries</vt:lpstr>
      <vt:lpstr>Dedicated Community</vt:lpstr>
      <vt:lpstr>Incredible industry progress</vt:lpstr>
      <vt:lpstr>RISC-V is the foundation of the open era of computing</vt:lpstr>
      <vt:lpstr>Engaging the community in work that matters</vt:lpstr>
      <vt:lpstr>RISC-V delivers incredible member support</vt:lpstr>
      <vt:lpstr>Build RISC-V into your company strategy, and your personal mission</vt:lpstr>
      <vt:lpstr>“The future of American industry depends on open source tech, …  RISC-V is gaining traction in the hardware manufacturing space throughout the world, because it lowers barriers to entry and increases chip development speed.”               -- Wired  </vt:lpstr>
      <vt:lpstr>Thank you</vt:lpstr>
      <vt:lpstr>Benefit of joining RISC-V</vt:lpstr>
      <vt:lpstr>Membership options</vt:lpstr>
      <vt:lpstr>Technical Groups</vt:lpstr>
      <vt:lpstr>RISC-V launched new programs to support member success</vt:lpstr>
      <vt:lpstr>From Embedded to Enterprise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Deck</dc:title>
  <dc:creator>Calista Redmond</dc:creator>
  <cp:lastModifiedBy>Calista Redmond</cp:lastModifiedBy>
  <cp:revision>71</cp:revision>
  <dcterms:modified xsi:type="dcterms:W3CDTF">2021-04-22T17:24:57Z</dcterms:modified>
</cp:coreProperties>
</file>